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0428-A8DA-4CBD-BEEE-040D32F0B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8D9C8A-6604-46E2-95B9-DB815D162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482DB2-BFA8-41C1-96C3-44262E08090D}"/>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5" name="Footer Placeholder 4">
            <a:extLst>
              <a:ext uri="{FF2B5EF4-FFF2-40B4-BE49-F238E27FC236}">
                <a16:creationId xmlns:a16="http://schemas.microsoft.com/office/drawing/2014/main" id="{709F6650-72A7-4219-B0C6-CBBDF67DA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8D8E5-E74A-411F-94CF-B4DCBE59E5A0}"/>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397188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34D5-42AF-4BD3-AC2B-36375FA566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1EFE-1FCE-42C2-8DFB-A18A9565F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3728C-7C6F-43D4-9FAB-A67090607479}"/>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5" name="Footer Placeholder 4">
            <a:extLst>
              <a:ext uri="{FF2B5EF4-FFF2-40B4-BE49-F238E27FC236}">
                <a16:creationId xmlns:a16="http://schemas.microsoft.com/office/drawing/2014/main" id="{06CA9408-78DA-4EEC-A2FD-C95DACD74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DFF09-8682-4B28-9ADB-3318A2287FA0}"/>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334998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3B83C-35D7-4888-8FEF-176AFD7A84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9E6C21-4E60-45CE-A811-343FD1DD3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F4D56-5FC3-471E-AAFA-467A9B153DB3}"/>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5" name="Footer Placeholder 4">
            <a:extLst>
              <a:ext uri="{FF2B5EF4-FFF2-40B4-BE49-F238E27FC236}">
                <a16:creationId xmlns:a16="http://schemas.microsoft.com/office/drawing/2014/main" id="{B4CDC185-1874-443F-9E3A-F2C8EC109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D741D-AB17-48FF-9E0B-E0CA4D29A089}"/>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239788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A93C-0D56-449E-A2BB-225524EA05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105B28-6569-4DB0-9734-C483E901A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F044E-E6BA-4767-A8E0-73413DC0847B}"/>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5" name="Footer Placeholder 4">
            <a:extLst>
              <a:ext uri="{FF2B5EF4-FFF2-40B4-BE49-F238E27FC236}">
                <a16:creationId xmlns:a16="http://schemas.microsoft.com/office/drawing/2014/main" id="{A9AB8FA5-802B-46CA-817D-A35063B01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3BAEE-9C7B-49EA-B5D9-40F756CC5C4B}"/>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403632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2FA2-A369-4BBE-B2D0-3AD17E4F1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BD165A-2489-4F8F-8084-CD8598B53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54AFE-2EAC-4592-9928-66412CB66419}"/>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5" name="Footer Placeholder 4">
            <a:extLst>
              <a:ext uri="{FF2B5EF4-FFF2-40B4-BE49-F238E27FC236}">
                <a16:creationId xmlns:a16="http://schemas.microsoft.com/office/drawing/2014/main" id="{027C4308-14D8-4719-B705-B1EE993C7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AFE95-D5EF-43C8-8FAD-AB322B54636E}"/>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354926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F4F1-6592-47CC-BE1F-8688DF42D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05542-A2DC-4094-A4BD-FAC886F0D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1FB27D-0FC5-484E-9454-481C2A234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95B519-8612-4769-B205-E92D3B4156B6}"/>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6" name="Footer Placeholder 5">
            <a:extLst>
              <a:ext uri="{FF2B5EF4-FFF2-40B4-BE49-F238E27FC236}">
                <a16:creationId xmlns:a16="http://schemas.microsoft.com/office/drawing/2014/main" id="{273A8B37-6BDD-4B37-850F-EA0DE2D5D1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57FAE-40C0-4E9D-A359-34ABCCF85E8E}"/>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421100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8016-2059-44FF-B5C6-7B5937D968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CA88E5-B2A0-4739-83A9-C1AD77F6E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299B4-F522-41BB-B44D-69EC472DE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E06FCE-26C3-463F-9943-C701F7A8C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23C8A-6DB5-411E-B86C-B82C47267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5E70A0-911A-46C6-A9F9-82FE69E79985}"/>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8" name="Footer Placeholder 7">
            <a:extLst>
              <a:ext uri="{FF2B5EF4-FFF2-40B4-BE49-F238E27FC236}">
                <a16:creationId xmlns:a16="http://schemas.microsoft.com/office/drawing/2014/main" id="{09442514-9065-4915-8704-146C15DC20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407100-EDAB-4B71-A5E5-952674FC1C33}"/>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201238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D85F-D691-489B-B591-6CC55647A2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61D994-1FB1-4291-9417-CE47784E05DE}"/>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4" name="Footer Placeholder 3">
            <a:extLst>
              <a:ext uri="{FF2B5EF4-FFF2-40B4-BE49-F238E27FC236}">
                <a16:creationId xmlns:a16="http://schemas.microsoft.com/office/drawing/2014/main" id="{956DBFA3-8DB9-4EE1-824E-BE97745F01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D50F76-E15A-4B4E-B9C5-B06524B4D7E3}"/>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234237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34146-FCF6-4D8C-8191-126F4FA2A527}"/>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3" name="Footer Placeholder 2">
            <a:extLst>
              <a:ext uri="{FF2B5EF4-FFF2-40B4-BE49-F238E27FC236}">
                <a16:creationId xmlns:a16="http://schemas.microsoft.com/office/drawing/2014/main" id="{EA6E3C72-9D2B-4C56-B1C6-163C317306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786533-90CA-412D-A120-B06EE69CE140}"/>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283363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68EB-4C0D-445D-BE2A-CFB3F13FF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485BF5-5FF5-47D1-BC35-A5ED62927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1EFCE0-F946-496B-8FD4-EAAA1EF3A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D6721-5CD9-4950-8E05-1DB4140344DC}"/>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6" name="Footer Placeholder 5">
            <a:extLst>
              <a:ext uri="{FF2B5EF4-FFF2-40B4-BE49-F238E27FC236}">
                <a16:creationId xmlns:a16="http://schemas.microsoft.com/office/drawing/2014/main" id="{4691C021-8E55-4859-A41E-3D23C23F0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7636BB-6CAB-4721-8E2B-2BDD9C9F41C8}"/>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106803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EE65-A7CC-4CB5-AE44-0A73009ED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A64622-C8E3-48A9-BA63-8C9B3BE13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91EA27-ECFA-4287-92E9-F81533E57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F02E8-2BA3-4C90-8B68-4D02C58B1D5B}"/>
              </a:ext>
            </a:extLst>
          </p:cNvPr>
          <p:cNvSpPr>
            <a:spLocks noGrp="1"/>
          </p:cNvSpPr>
          <p:nvPr>
            <p:ph type="dt" sz="half" idx="10"/>
          </p:nvPr>
        </p:nvSpPr>
        <p:spPr/>
        <p:txBody>
          <a:bodyPr/>
          <a:lstStyle/>
          <a:p>
            <a:fld id="{E870FBC4-5F58-48FF-9083-7D892300C39A}" type="datetimeFigureOut">
              <a:rPr lang="en-IN" smtClean="0"/>
              <a:t>01-08-2024</a:t>
            </a:fld>
            <a:endParaRPr lang="en-IN"/>
          </a:p>
        </p:txBody>
      </p:sp>
      <p:sp>
        <p:nvSpPr>
          <p:cNvPr id="6" name="Footer Placeholder 5">
            <a:extLst>
              <a:ext uri="{FF2B5EF4-FFF2-40B4-BE49-F238E27FC236}">
                <a16:creationId xmlns:a16="http://schemas.microsoft.com/office/drawing/2014/main" id="{4248216F-1436-4869-99BC-78FEE824F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05286-D386-478F-9F80-E32656AB81FD}"/>
              </a:ext>
            </a:extLst>
          </p:cNvPr>
          <p:cNvSpPr>
            <a:spLocks noGrp="1"/>
          </p:cNvSpPr>
          <p:nvPr>
            <p:ph type="sldNum" sz="quarter" idx="12"/>
          </p:nvPr>
        </p:nvSpPr>
        <p:spPr/>
        <p:txBody>
          <a:bodyPr/>
          <a:lstStyle/>
          <a:p>
            <a:fld id="{9526C1E8-B1DC-43F6-8814-A1A47B9999DD}" type="slidenum">
              <a:rPr lang="en-IN" smtClean="0"/>
              <a:t>‹#›</a:t>
            </a:fld>
            <a:endParaRPr lang="en-IN"/>
          </a:p>
        </p:txBody>
      </p:sp>
    </p:spTree>
    <p:extLst>
      <p:ext uri="{BB962C8B-B14F-4D97-AF65-F5344CB8AC3E}">
        <p14:creationId xmlns:p14="http://schemas.microsoft.com/office/powerpoint/2010/main" val="113879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5349F-38AA-4B8F-97EF-DDA133825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41CF3-B301-4504-A830-8D32D5C3A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D5240-2021-49BD-BF19-0B5D3BF35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0FBC4-5F58-48FF-9083-7D892300C39A}" type="datetimeFigureOut">
              <a:rPr lang="en-IN" smtClean="0"/>
              <a:t>01-08-2024</a:t>
            </a:fld>
            <a:endParaRPr lang="en-IN"/>
          </a:p>
        </p:txBody>
      </p:sp>
      <p:sp>
        <p:nvSpPr>
          <p:cNvPr id="5" name="Footer Placeholder 4">
            <a:extLst>
              <a:ext uri="{FF2B5EF4-FFF2-40B4-BE49-F238E27FC236}">
                <a16:creationId xmlns:a16="http://schemas.microsoft.com/office/drawing/2014/main" id="{00DF99F1-00C8-421E-92F7-705FDFE77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1B6ED-A9A7-44B8-882B-A0E06E191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6C1E8-B1DC-43F6-8814-A1A47B9999DD}" type="slidenum">
              <a:rPr lang="en-IN" smtClean="0"/>
              <a:t>‹#›</a:t>
            </a:fld>
            <a:endParaRPr lang="en-IN"/>
          </a:p>
        </p:txBody>
      </p:sp>
    </p:spTree>
    <p:extLst>
      <p:ext uri="{BB962C8B-B14F-4D97-AF65-F5344CB8AC3E}">
        <p14:creationId xmlns:p14="http://schemas.microsoft.com/office/powerpoint/2010/main" val="276700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6782-9A6A-0163-A72C-15342BC2647B}"/>
              </a:ext>
            </a:extLst>
          </p:cNvPr>
          <p:cNvSpPr txBox="1">
            <a:spLocks/>
          </p:cNvSpPr>
          <p:nvPr/>
        </p:nvSpPr>
        <p:spPr>
          <a:xfrm>
            <a:off x="780413" y="2787732"/>
            <a:ext cx="10885805" cy="111950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u="sng" dirty="0">
                <a:latin typeface="Times New Roman" panose="02020603050405020304" charset="0"/>
                <a:cs typeface="Times New Roman" panose="02020603050405020304" charset="0"/>
              </a:rPr>
              <a:t>SUPPLY CHAIN MANAGEMENT</a:t>
            </a:r>
          </a:p>
        </p:txBody>
      </p:sp>
      <p:sp>
        <p:nvSpPr>
          <p:cNvPr id="3" name="Subtitle 2">
            <a:extLst>
              <a:ext uri="{FF2B5EF4-FFF2-40B4-BE49-F238E27FC236}">
                <a16:creationId xmlns:a16="http://schemas.microsoft.com/office/drawing/2014/main" id="{A21A7F52-0B6D-A7FD-CE59-4CCF8B344473}"/>
              </a:ext>
            </a:extLst>
          </p:cNvPr>
          <p:cNvSpPr>
            <a:spLocks noGrp="1"/>
          </p:cNvSpPr>
          <p:nvPr/>
        </p:nvSpPr>
        <p:spPr>
          <a:xfrm>
            <a:off x="5330283" y="686830"/>
            <a:ext cx="6456769" cy="168307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atin typeface="Times New Roman" panose="02020603050405020304" charset="0"/>
                <a:cs typeface="Times New Roman" panose="02020603050405020304" charset="0"/>
              </a:rPr>
              <a:t>A SUMMER INTERNSHIP PROGRAM</a:t>
            </a:r>
          </a:p>
        </p:txBody>
      </p:sp>
      <p:pic>
        <p:nvPicPr>
          <p:cNvPr id="4" name="Picture 3">
            <a:extLst>
              <a:ext uri="{FF2B5EF4-FFF2-40B4-BE49-F238E27FC236}">
                <a16:creationId xmlns:a16="http://schemas.microsoft.com/office/drawing/2014/main" id="{13CC6886-4400-C2C8-673A-E30081F5761A}"/>
              </a:ext>
            </a:extLst>
          </p:cNvPr>
          <p:cNvPicPr>
            <a:picLocks noChangeAspect="1"/>
          </p:cNvPicPr>
          <p:nvPr/>
        </p:nvPicPr>
        <p:blipFill>
          <a:blip r:embed="rId2"/>
          <a:stretch>
            <a:fillRect/>
          </a:stretch>
        </p:blipFill>
        <p:spPr>
          <a:xfrm>
            <a:off x="0" y="308700"/>
            <a:ext cx="5456225" cy="1614652"/>
          </a:xfrm>
          <a:prstGeom prst="rect">
            <a:avLst/>
          </a:prstGeom>
        </p:spPr>
      </p:pic>
      <p:sp>
        <p:nvSpPr>
          <p:cNvPr id="5" name="Subtitle 2">
            <a:extLst>
              <a:ext uri="{FF2B5EF4-FFF2-40B4-BE49-F238E27FC236}">
                <a16:creationId xmlns:a16="http://schemas.microsoft.com/office/drawing/2014/main" id="{0A830415-B530-873F-81D4-9EA6A5ADBE98}"/>
              </a:ext>
            </a:extLst>
          </p:cNvPr>
          <p:cNvSpPr>
            <a:spLocks noGrp="1"/>
          </p:cNvSpPr>
          <p:nvPr/>
        </p:nvSpPr>
        <p:spPr>
          <a:xfrm>
            <a:off x="1651315" y="4325065"/>
            <a:ext cx="9144000" cy="1119505"/>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charset="0"/>
                <a:cs typeface="Times New Roman" panose="02020603050405020304" charset="0"/>
              </a:rPr>
              <a:t>BY</a:t>
            </a:r>
          </a:p>
          <a:p>
            <a:r>
              <a:rPr lang="en-US" sz="1600" dirty="0" err="1">
                <a:latin typeface="Times New Roman" panose="02020603050405020304" charset="0"/>
                <a:cs typeface="Times New Roman" panose="02020603050405020304" charset="0"/>
              </a:rPr>
              <a:t>A,tanish</a:t>
            </a:r>
            <a:endParaRPr lang="en-US" sz="1600" dirty="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(2310560121_BBA _Y23)</a:t>
            </a:r>
          </a:p>
        </p:txBody>
      </p:sp>
      <p:sp>
        <p:nvSpPr>
          <p:cNvPr id="6" name="Text Box 12">
            <a:extLst>
              <a:ext uri="{FF2B5EF4-FFF2-40B4-BE49-F238E27FC236}">
                <a16:creationId xmlns:a16="http://schemas.microsoft.com/office/drawing/2014/main" id="{59F7F394-F033-F807-DEF0-1955E234B61F}"/>
              </a:ext>
            </a:extLst>
          </p:cNvPr>
          <p:cNvSpPr txBox="1"/>
          <p:nvPr/>
        </p:nvSpPr>
        <p:spPr>
          <a:xfrm>
            <a:off x="6365693" y="4488097"/>
            <a:ext cx="8859247" cy="646331"/>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charset="0"/>
                <a:cs typeface="Times New Roman" panose="02020603050405020304" charset="0"/>
                <a:sym typeface="+mn-ea"/>
              </a:rPr>
              <a:t>Company Guide :</a:t>
            </a:r>
            <a:r>
              <a:rPr lang="en-US" dirty="0">
                <a:latin typeface="Times New Roman" panose="02020603050405020304" charset="0"/>
                <a:cs typeface="Times New Roman" panose="02020603050405020304" charset="0"/>
                <a:sym typeface="+mn-ea"/>
              </a:rPr>
              <a:t>	                                                                           </a:t>
            </a:r>
            <a:endParaRPr lang="en-IN" dirty="0">
              <a:latin typeface="Times New Roman" panose="02020603050405020304" charset="0"/>
              <a:cs typeface="Times New Roman" panose="02020603050405020304" charset="0"/>
            </a:endParaRPr>
          </a:p>
          <a:p>
            <a:r>
              <a:rPr lang="en-US" b="1" dirty="0">
                <a:latin typeface="Times New Roman" panose="02020603050405020304" charset="0"/>
                <a:cs typeface="Times New Roman" panose="02020603050405020304" charset="0"/>
                <a:sym typeface="+mn-ea"/>
              </a:rPr>
              <a:t>Date of Submission: 25 JULY 2024</a:t>
            </a:r>
          </a:p>
        </p:txBody>
      </p:sp>
    </p:spTree>
    <p:extLst>
      <p:ext uri="{BB962C8B-B14F-4D97-AF65-F5344CB8AC3E}">
        <p14:creationId xmlns:p14="http://schemas.microsoft.com/office/powerpoint/2010/main" val="381718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16349-F3F1-4B5C-8278-392F38126DBD}"/>
              </a:ext>
            </a:extLst>
          </p:cNvPr>
          <p:cNvSpPr txBox="1"/>
          <p:nvPr/>
        </p:nvSpPr>
        <p:spPr>
          <a:xfrm>
            <a:off x="304799" y="774610"/>
            <a:ext cx="11295530" cy="3139321"/>
          </a:xfrm>
          <a:prstGeom prst="rect">
            <a:avLst/>
          </a:prstGeom>
          <a:noFill/>
        </p:spPr>
        <p:txBody>
          <a:bodyPr wrap="square">
            <a:spAutoFit/>
          </a:bodyPr>
          <a:lstStyle/>
          <a:p>
            <a:pPr algn="ctr"/>
            <a:r>
              <a:rPr lang="en-US" sz="3600" b="1" dirty="0"/>
              <a:t>Introduction</a:t>
            </a:r>
          </a:p>
          <a:p>
            <a:endParaRPr lang="en-US" dirty="0"/>
          </a:p>
          <a:p>
            <a:endParaRPr lang="en-US" dirty="0"/>
          </a:p>
          <a:p>
            <a:endParaRPr lang="en-US" dirty="0"/>
          </a:p>
          <a:p>
            <a:endParaRPr lang="en-US" dirty="0"/>
          </a:p>
          <a:p>
            <a:r>
              <a:rPr lang="en-US" dirty="0"/>
              <a:t>This report covers my internship at </a:t>
            </a:r>
            <a:r>
              <a:rPr lang="en-US" dirty="0" err="1"/>
              <a:t>InternBridge</a:t>
            </a:r>
            <a:r>
              <a:rPr lang="en-US" dirty="0"/>
              <a:t>, focusing on the Disaster Relief Challenge. My tasks included researching transportation methods based on speed, capacity, and disaster zone accessibility, designing an efficient warehouse layout, and creating a coordination plan with relief agencies and volunteers. I also explored risk management in supply chains. To test these strategies, I used simulations with variables like sudden weather changes and roadblocks. This introduction summarizes the key activities and insights gained during the internship.</a:t>
            </a:r>
          </a:p>
        </p:txBody>
      </p:sp>
    </p:spTree>
    <p:extLst>
      <p:ext uri="{BB962C8B-B14F-4D97-AF65-F5344CB8AC3E}">
        <p14:creationId xmlns:p14="http://schemas.microsoft.com/office/powerpoint/2010/main" val="403419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7DF02-0260-4D29-812E-3F8C13A76C5E}"/>
              </a:ext>
            </a:extLst>
          </p:cNvPr>
          <p:cNvSpPr txBox="1"/>
          <p:nvPr/>
        </p:nvSpPr>
        <p:spPr>
          <a:xfrm>
            <a:off x="528916" y="566678"/>
            <a:ext cx="10901084" cy="3970318"/>
          </a:xfrm>
          <a:prstGeom prst="rect">
            <a:avLst/>
          </a:prstGeom>
          <a:noFill/>
        </p:spPr>
        <p:txBody>
          <a:bodyPr wrap="square">
            <a:spAutoFit/>
          </a:bodyPr>
          <a:lstStyle/>
          <a:p>
            <a:pPr algn="ctr"/>
            <a:r>
              <a:rPr lang="en-US" sz="3600" b="1" dirty="0"/>
              <a:t>Project Description</a:t>
            </a:r>
          </a:p>
          <a:p>
            <a:endParaRPr lang="en-US" dirty="0"/>
          </a:p>
          <a:p>
            <a:endParaRPr lang="en-US" dirty="0"/>
          </a:p>
          <a:p>
            <a:endParaRPr lang="en-US" dirty="0"/>
          </a:p>
          <a:p>
            <a:endParaRPr lang="en-US" dirty="0"/>
          </a:p>
          <a:p>
            <a:endParaRPr lang="en-US" dirty="0"/>
          </a:p>
          <a:p>
            <a:r>
              <a:rPr lang="en-US" dirty="0"/>
              <a:t>The Disaster Relief Challenge at </a:t>
            </a:r>
            <a:r>
              <a:rPr lang="en-US" dirty="0" err="1"/>
              <a:t>InternBridge</a:t>
            </a:r>
            <a:r>
              <a:rPr lang="en-US" dirty="0"/>
              <a:t> involved:</a:t>
            </a:r>
          </a:p>
          <a:p>
            <a:pPr>
              <a:buFont typeface="+mj-lt"/>
              <a:buAutoNum type="arabicPeriod"/>
            </a:pPr>
            <a:r>
              <a:rPr lang="en-US" b="1" dirty="0"/>
              <a:t>Transportation Methods:</a:t>
            </a:r>
            <a:r>
              <a:rPr lang="en-US" dirty="0"/>
              <a:t> Research on speed, capacity, and accessibility for disaster zones.</a:t>
            </a:r>
          </a:p>
          <a:p>
            <a:pPr>
              <a:buFont typeface="+mj-lt"/>
              <a:buAutoNum type="arabicPeriod"/>
            </a:pPr>
            <a:r>
              <a:rPr lang="en-US" b="1" dirty="0"/>
              <a:t>Warehouse Layout:</a:t>
            </a:r>
            <a:r>
              <a:rPr lang="en-US" dirty="0"/>
              <a:t> Design for efficient storage and distribution of supplies.</a:t>
            </a:r>
          </a:p>
          <a:p>
            <a:pPr>
              <a:buFont typeface="+mj-lt"/>
              <a:buAutoNum type="arabicPeriod"/>
            </a:pPr>
            <a:r>
              <a:rPr lang="en-US" b="1" dirty="0"/>
              <a:t>Coordination Plan:</a:t>
            </a:r>
            <a:r>
              <a:rPr lang="en-US" dirty="0"/>
              <a:t> Strategy for working with relief agencies and volunteers.</a:t>
            </a:r>
          </a:p>
          <a:p>
            <a:pPr>
              <a:buFont typeface="+mj-lt"/>
              <a:buAutoNum type="arabicPeriod"/>
            </a:pPr>
            <a:r>
              <a:rPr lang="en-US" b="1" dirty="0"/>
              <a:t>Risk Management:</a:t>
            </a:r>
            <a:r>
              <a:rPr lang="en-US" dirty="0"/>
              <a:t> Study of risk management in disaster relief supply chains.</a:t>
            </a:r>
          </a:p>
          <a:p>
            <a:pPr>
              <a:buFont typeface="+mj-lt"/>
              <a:buAutoNum type="arabicPeriod"/>
            </a:pPr>
            <a:r>
              <a:rPr lang="en-US" b="1" dirty="0"/>
              <a:t>Simulation:</a:t>
            </a:r>
            <a:r>
              <a:rPr lang="en-US" dirty="0"/>
              <a:t> Testing strategies with a board game and online platform, incorporating challenges like weather changes and roadblocks.</a:t>
            </a:r>
          </a:p>
        </p:txBody>
      </p:sp>
    </p:spTree>
    <p:extLst>
      <p:ext uri="{BB962C8B-B14F-4D97-AF65-F5344CB8AC3E}">
        <p14:creationId xmlns:p14="http://schemas.microsoft.com/office/powerpoint/2010/main" val="14671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041DA-B676-4E86-918D-E3EB98CD6129}"/>
              </a:ext>
            </a:extLst>
          </p:cNvPr>
          <p:cNvSpPr txBox="1"/>
          <p:nvPr/>
        </p:nvSpPr>
        <p:spPr>
          <a:xfrm>
            <a:off x="1281953" y="815788"/>
            <a:ext cx="9170894" cy="4801314"/>
          </a:xfrm>
          <a:prstGeom prst="rect">
            <a:avLst/>
          </a:prstGeom>
          <a:noFill/>
        </p:spPr>
        <p:txBody>
          <a:bodyPr wrap="square">
            <a:spAutoFit/>
          </a:bodyPr>
          <a:lstStyle/>
          <a:p>
            <a:pPr algn="ctr"/>
            <a:r>
              <a:rPr lang="en-US" sz="3600" b="1" dirty="0"/>
              <a:t>Project Plan for 4 Weeks</a:t>
            </a:r>
            <a:endParaRPr lang="en-US" sz="3600" dirty="0"/>
          </a:p>
          <a:p>
            <a:endParaRPr lang="en-US" b="1" dirty="0"/>
          </a:p>
          <a:p>
            <a:endParaRPr lang="en-US" b="1" dirty="0"/>
          </a:p>
          <a:p>
            <a:r>
              <a:rPr lang="en-US" b="1" dirty="0"/>
              <a:t>Week 1: Research and Planning</a:t>
            </a:r>
            <a:endParaRPr lang="en-US" dirty="0"/>
          </a:p>
          <a:p>
            <a:pPr>
              <a:buFont typeface="Arial" panose="020B0604020202020204" pitchFamily="34" charset="0"/>
              <a:buChar char="•"/>
            </a:pPr>
            <a:r>
              <a:rPr lang="en-US" dirty="0"/>
              <a:t>Research transportation methods.</a:t>
            </a:r>
          </a:p>
          <a:p>
            <a:pPr>
              <a:buFont typeface="Arial" panose="020B0604020202020204" pitchFamily="34" charset="0"/>
              <a:buChar char="•"/>
            </a:pPr>
            <a:r>
              <a:rPr lang="en-US" dirty="0"/>
              <a:t>Start warehouse layout design.</a:t>
            </a:r>
          </a:p>
          <a:p>
            <a:r>
              <a:rPr lang="en-US" b="1" dirty="0"/>
              <a:t>Week 2: Design and Development</a:t>
            </a:r>
            <a:endParaRPr lang="en-US" dirty="0"/>
          </a:p>
          <a:p>
            <a:pPr>
              <a:buFont typeface="Arial" panose="020B0604020202020204" pitchFamily="34" charset="0"/>
              <a:buChar char="•"/>
            </a:pPr>
            <a:r>
              <a:rPr lang="en-US" dirty="0"/>
              <a:t>Finalize transportation analysis.</a:t>
            </a:r>
          </a:p>
          <a:p>
            <a:pPr>
              <a:buFont typeface="Arial" panose="020B0604020202020204" pitchFamily="34" charset="0"/>
              <a:buChar char="•"/>
            </a:pPr>
            <a:r>
              <a:rPr lang="en-US" dirty="0"/>
              <a:t>Complete warehouse layout.</a:t>
            </a:r>
          </a:p>
          <a:p>
            <a:pPr>
              <a:buFont typeface="Arial" panose="020B0604020202020204" pitchFamily="34" charset="0"/>
              <a:buChar char="•"/>
            </a:pPr>
            <a:r>
              <a:rPr lang="en-US" dirty="0"/>
              <a:t>Develop coordination plan.</a:t>
            </a:r>
          </a:p>
          <a:p>
            <a:r>
              <a:rPr lang="en-US" b="1" dirty="0"/>
              <a:t>Week 3: Risk Management and Simulation Prep</a:t>
            </a:r>
            <a:endParaRPr lang="en-US" dirty="0"/>
          </a:p>
          <a:p>
            <a:pPr>
              <a:buFont typeface="Arial" panose="020B0604020202020204" pitchFamily="34" charset="0"/>
              <a:buChar char="•"/>
            </a:pPr>
            <a:r>
              <a:rPr lang="en-US" dirty="0"/>
              <a:t>Study and integrate risk management.</a:t>
            </a:r>
          </a:p>
          <a:p>
            <a:pPr>
              <a:buFont typeface="Arial" panose="020B0604020202020204" pitchFamily="34" charset="0"/>
              <a:buChar char="•"/>
            </a:pPr>
            <a:r>
              <a:rPr lang="en-US" dirty="0"/>
              <a:t>Set up simulation tools and scenarios.</a:t>
            </a:r>
          </a:p>
          <a:p>
            <a:r>
              <a:rPr lang="en-US" b="1" dirty="0"/>
              <a:t>Week 4: Testing and Finalization</a:t>
            </a:r>
            <a:endParaRPr lang="en-US" dirty="0"/>
          </a:p>
          <a:p>
            <a:pPr>
              <a:buFont typeface="Arial" panose="020B0604020202020204" pitchFamily="34" charset="0"/>
              <a:buChar char="•"/>
            </a:pPr>
            <a:r>
              <a:rPr lang="en-US" dirty="0"/>
              <a:t>Run simulations and refine strategies.</a:t>
            </a:r>
          </a:p>
          <a:p>
            <a:pPr>
              <a:buFont typeface="Arial" panose="020B0604020202020204" pitchFamily="34" charset="0"/>
              <a:buChar char="•"/>
            </a:pPr>
            <a:r>
              <a:rPr lang="en-US" dirty="0"/>
              <a:t>Prepare and submit final report.</a:t>
            </a:r>
          </a:p>
        </p:txBody>
      </p:sp>
    </p:spTree>
    <p:extLst>
      <p:ext uri="{BB962C8B-B14F-4D97-AF65-F5344CB8AC3E}">
        <p14:creationId xmlns:p14="http://schemas.microsoft.com/office/powerpoint/2010/main" val="411453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E497F-C10F-4874-9F9C-52E10B826FA3}"/>
              </a:ext>
            </a:extLst>
          </p:cNvPr>
          <p:cNvSpPr txBox="1"/>
          <p:nvPr/>
        </p:nvSpPr>
        <p:spPr>
          <a:xfrm>
            <a:off x="1196788" y="759401"/>
            <a:ext cx="9081248" cy="5016758"/>
          </a:xfrm>
          <a:prstGeom prst="rect">
            <a:avLst/>
          </a:prstGeom>
          <a:noFill/>
        </p:spPr>
        <p:txBody>
          <a:bodyPr wrap="square">
            <a:spAutoFit/>
          </a:bodyPr>
          <a:lstStyle/>
          <a:p>
            <a:pPr algn="ctr"/>
            <a:r>
              <a:rPr lang="en-US" sz="3200" b="1" dirty="0"/>
              <a:t>Implementation</a:t>
            </a:r>
            <a:endParaRPr lang="en-US" sz="3200" dirty="0"/>
          </a:p>
          <a:p>
            <a:pPr>
              <a:buFont typeface="+mj-lt"/>
              <a:buAutoNum type="arabicPeriod"/>
            </a:pPr>
            <a:endParaRPr lang="en-US" b="1" dirty="0"/>
          </a:p>
          <a:p>
            <a:pPr>
              <a:buFont typeface="+mj-lt"/>
              <a:buAutoNum type="arabicPeriod"/>
            </a:pPr>
            <a:endParaRPr lang="en-US" b="1" dirty="0"/>
          </a:p>
          <a:p>
            <a:pPr>
              <a:buFont typeface="+mj-lt"/>
              <a:buAutoNum type="arabicPeriod"/>
            </a:pPr>
            <a:r>
              <a:rPr lang="en-US" b="1" dirty="0"/>
              <a:t>Research Transportation Methods</a:t>
            </a:r>
            <a:endParaRPr lang="en-US" dirty="0"/>
          </a:p>
          <a:p>
            <a:pPr marL="742950" lvl="1" indent="-285750">
              <a:buFont typeface="+mj-lt"/>
              <a:buAutoNum type="arabicPeriod"/>
            </a:pPr>
            <a:r>
              <a:rPr lang="en-US" dirty="0"/>
              <a:t>Review and evaluate options based on speed, capacity, and accessibility.</a:t>
            </a:r>
          </a:p>
          <a:p>
            <a:pPr>
              <a:buFont typeface="+mj-lt"/>
              <a:buAutoNum type="arabicPeriod"/>
            </a:pPr>
            <a:r>
              <a:rPr lang="en-US" b="1" dirty="0"/>
              <a:t>Design Warehouse Layout</a:t>
            </a:r>
            <a:endParaRPr lang="en-US" dirty="0"/>
          </a:p>
          <a:p>
            <a:pPr marL="742950" lvl="1" indent="-285750">
              <a:buFont typeface="+mj-lt"/>
              <a:buAutoNum type="arabicPeriod"/>
            </a:pPr>
            <a:r>
              <a:rPr lang="en-US" dirty="0"/>
              <a:t>Create and optimize layout designs.</a:t>
            </a:r>
          </a:p>
          <a:p>
            <a:pPr>
              <a:buFont typeface="+mj-lt"/>
              <a:buAutoNum type="arabicPeriod"/>
            </a:pPr>
            <a:r>
              <a:rPr lang="en-US" b="1" dirty="0"/>
              <a:t>Develop Coordination Plan</a:t>
            </a:r>
            <a:endParaRPr lang="en-US" dirty="0"/>
          </a:p>
          <a:p>
            <a:pPr marL="742950" lvl="1" indent="-285750">
              <a:buFont typeface="+mj-lt"/>
              <a:buAutoNum type="arabicPeriod"/>
            </a:pPr>
            <a:r>
              <a:rPr lang="en-US" dirty="0"/>
              <a:t>Outline roles, responsibilities, and communication protocols.</a:t>
            </a:r>
          </a:p>
          <a:p>
            <a:pPr>
              <a:buFont typeface="+mj-lt"/>
              <a:buAutoNum type="arabicPeriod"/>
            </a:pPr>
            <a:r>
              <a:rPr lang="en-US" b="1" dirty="0"/>
              <a:t>Study Risk Management</a:t>
            </a:r>
            <a:endParaRPr lang="en-US" dirty="0"/>
          </a:p>
          <a:p>
            <a:pPr marL="742950" lvl="1" indent="-285750">
              <a:buFont typeface="+mj-lt"/>
              <a:buAutoNum type="arabicPeriod"/>
            </a:pPr>
            <a:r>
              <a:rPr lang="en-US" dirty="0"/>
              <a:t>Identify risks and develop mitigation strategies.</a:t>
            </a:r>
          </a:p>
          <a:p>
            <a:pPr>
              <a:buFont typeface="+mj-lt"/>
              <a:buAutoNum type="arabicPeriod"/>
            </a:pPr>
            <a:r>
              <a:rPr lang="en-US" b="1" dirty="0"/>
              <a:t>Set Up Simulations</a:t>
            </a:r>
            <a:endParaRPr lang="en-US" dirty="0"/>
          </a:p>
          <a:p>
            <a:pPr marL="742950" lvl="1" indent="-285750">
              <a:buFont typeface="+mj-lt"/>
              <a:buAutoNum type="arabicPeriod"/>
            </a:pPr>
            <a:r>
              <a:rPr lang="en-US" dirty="0"/>
              <a:t>Prepare simulation tools and design scenarios.</a:t>
            </a:r>
          </a:p>
          <a:p>
            <a:pPr>
              <a:buFont typeface="+mj-lt"/>
              <a:buAutoNum type="arabicPeriod"/>
            </a:pPr>
            <a:r>
              <a:rPr lang="en-US" b="1" dirty="0"/>
              <a:t>Run Simulations</a:t>
            </a:r>
            <a:endParaRPr lang="en-US" dirty="0"/>
          </a:p>
          <a:p>
            <a:pPr marL="742950" lvl="1" indent="-285750">
              <a:buFont typeface="+mj-lt"/>
              <a:buAutoNum type="arabicPeriod"/>
            </a:pPr>
            <a:r>
              <a:rPr lang="en-US" dirty="0"/>
              <a:t>Test strategies, analyze outcomes, and refine plans.</a:t>
            </a:r>
          </a:p>
          <a:p>
            <a:pPr>
              <a:buFont typeface="+mj-lt"/>
              <a:buAutoNum type="arabicPeriod"/>
            </a:pPr>
            <a:r>
              <a:rPr lang="en-US" b="1" dirty="0"/>
              <a:t>Prepare Final Report</a:t>
            </a:r>
            <a:endParaRPr lang="en-US" dirty="0"/>
          </a:p>
          <a:p>
            <a:pPr marL="742950" lvl="1" indent="-285750">
              <a:buFont typeface="+mj-lt"/>
              <a:buAutoNum type="arabicPeriod"/>
            </a:pPr>
            <a:r>
              <a:rPr lang="en-US" dirty="0"/>
              <a:t>Compile findings and submit the report.</a:t>
            </a:r>
          </a:p>
        </p:txBody>
      </p:sp>
    </p:spTree>
    <p:extLst>
      <p:ext uri="{BB962C8B-B14F-4D97-AF65-F5344CB8AC3E}">
        <p14:creationId xmlns:p14="http://schemas.microsoft.com/office/powerpoint/2010/main" val="37642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48118-45D5-4901-BE98-05DD024A6D53}"/>
              </a:ext>
            </a:extLst>
          </p:cNvPr>
          <p:cNvSpPr txBox="1"/>
          <p:nvPr/>
        </p:nvSpPr>
        <p:spPr>
          <a:xfrm>
            <a:off x="1479176" y="751344"/>
            <a:ext cx="7664824" cy="4801314"/>
          </a:xfrm>
          <a:prstGeom prst="rect">
            <a:avLst/>
          </a:prstGeom>
          <a:noFill/>
        </p:spPr>
        <p:txBody>
          <a:bodyPr wrap="square">
            <a:spAutoFit/>
          </a:bodyPr>
          <a:lstStyle/>
          <a:p>
            <a:pPr algn="ctr"/>
            <a:r>
              <a:rPr lang="en-US" sz="3600" b="1" dirty="0"/>
              <a:t>Findings</a:t>
            </a:r>
            <a:endParaRPr lang="en-US" sz="3600" dirty="0"/>
          </a:p>
          <a:p>
            <a:pPr>
              <a:buFont typeface="+mj-lt"/>
              <a:buAutoNum type="arabicPeriod"/>
            </a:pPr>
            <a:endParaRPr lang="en-US" b="1" dirty="0"/>
          </a:p>
          <a:p>
            <a:pPr>
              <a:buFont typeface="+mj-lt"/>
              <a:buAutoNum type="arabicPeriod"/>
            </a:pPr>
            <a:r>
              <a:rPr lang="en-US" b="1" dirty="0"/>
              <a:t>Transportation Methods</a:t>
            </a:r>
            <a:endParaRPr lang="en-US" dirty="0"/>
          </a:p>
          <a:p>
            <a:pPr marL="742950" lvl="1" indent="-285750">
              <a:buFont typeface="+mj-lt"/>
              <a:buAutoNum type="arabicPeriod"/>
            </a:pPr>
            <a:r>
              <a:rPr lang="en-US" b="1" dirty="0"/>
              <a:t>Air Transport:</a:t>
            </a:r>
            <a:r>
              <a:rPr lang="en-US" dirty="0"/>
              <a:t> Fast but limited capacity.</a:t>
            </a:r>
          </a:p>
          <a:p>
            <a:pPr marL="742950" lvl="1" indent="-285750">
              <a:buFont typeface="+mj-lt"/>
              <a:buAutoNum type="arabicPeriod"/>
            </a:pPr>
            <a:r>
              <a:rPr lang="en-US" b="1" dirty="0"/>
              <a:t>Road Transport:</a:t>
            </a:r>
            <a:r>
              <a:rPr lang="en-US" dirty="0"/>
              <a:t> Good for bulk deliveries; susceptible to delays.</a:t>
            </a:r>
          </a:p>
          <a:p>
            <a:pPr>
              <a:buFont typeface="+mj-lt"/>
              <a:buAutoNum type="arabicPeriod"/>
            </a:pPr>
            <a:r>
              <a:rPr lang="en-US" b="1" dirty="0"/>
              <a:t>Warehouse Layout</a:t>
            </a:r>
            <a:endParaRPr lang="en-US" dirty="0"/>
          </a:p>
          <a:p>
            <a:pPr marL="742950" lvl="1" indent="-285750">
              <a:buFont typeface="+mj-lt"/>
              <a:buAutoNum type="arabicPeriod"/>
            </a:pPr>
            <a:r>
              <a:rPr lang="en-US" dirty="0"/>
              <a:t>Optimized layout improves storage efficiency and access.</a:t>
            </a:r>
          </a:p>
          <a:p>
            <a:pPr>
              <a:buFont typeface="+mj-lt"/>
              <a:buAutoNum type="arabicPeriod"/>
            </a:pPr>
            <a:r>
              <a:rPr lang="en-US" b="1" dirty="0"/>
              <a:t>Coordination Plan</a:t>
            </a:r>
            <a:endParaRPr lang="en-US" dirty="0"/>
          </a:p>
          <a:p>
            <a:pPr marL="742950" lvl="1" indent="-285750">
              <a:buFont typeface="+mj-lt"/>
              <a:buAutoNum type="arabicPeriod"/>
            </a:pPr>
            <a:r>
              <a:rPr lang="en-US" dirty="0"/>
              <a:t>Clear roles and communication enhance operational efficiency.</a:t>
            </a:r>
          </a:p>
          <a:p>
            <a:pPr>
              <a:buFont typeface="+mj-lt"/>
              <a:buAutoNum type="arabicPeriod"/>
            </a:pPr>
            <a:r>
              <a:rPr lang="en-US" b="1" dirty="0"/>
              <a:t>Risk Management</a:t>
            </a:r>
            <a:endParaRPr lang="en-US" dirty="0"/>
          </a:p>
          <a:p>
            <a:pPr marL="742950" lvl="1" indent="-285750">
              <a:buFont typeface="+mj-lt"/>
              <a:buAutoNum type="arabicPeriod"/>
            </a:pPr>
            <a:r>
              <a:rPr lang="en-US" dirty="0"/>
              <a:t>Identified risks include weather and roadblocks; preparedness is essential.</a:t>
            </a:r>
          </a:p>
          <a:p>
            <a:pPr>
              <a:buFont typeface="+mj-lt"/>
              <a:buAutoNum type="arabicPeriod"/>
            </a:pPr>
            <a:r>
              <a:rPr lang="en-US" b="1" dirty="0"/>
              <a:t>Simulation Insights</a:t>
            </a:r>
            <a:endParaRPr lang="en-US" dirty="0"/>
          </a:p>
          <a:p>
            <a:pPr marL="742950" lvl="1" indent="-285750">
              <a:buFont typeface="+mj-lt"/>
              <a:buAutoNum type="arabicPeriod"/>
            </a:pPr>
            <a:r>
              <a:rPr lang="en-US" dirty="0"/>
              <a:t>Flexibility and quick decision-making are crucial.</a:t>
            </a:r>
          </a:p>
          <a:p>
            <a:pPr>
              <a:buFont typeface="+mj-lt"/>
              <a:buAutoNum type="arabicPeriod"/>
            </a:pPr>
            <a:r>
              <a:rPr lang="en-US" b="1" dirty="0"/>
              <a:t>Overall Impact</a:t>
            </a:r>
            <a:endParaRPr lang="en-US" dirty="0"/>
          </a:p>
          <a:p>
            <a:pPr marL="742950" lvl="1" indent="-285750">
              <a:buFont typeface="+mj-lt"/>
              <a:buAutoNum type="arabicPeriod"/>
            </a:pPr>
            <a:r>
              <a:rPr lang="en-US" dirty="0"/>
              <a:t>Effective strategies enhance disaster response efficiency.</a:t>
            </a:r>
          </a:p>
        </p:txBody>
      </p:sp>
    </p:spTree>
    <p:extLst>
      <p:ext uri="{BB962C8B-B14F-4D97-AF65-F5344CB8AC3E}">
        <p14:creationId xmlns:p14="http://schemas.microsoft.com/office/powerpoint/2010/main" val="148081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7A90C-9795-4438-9D68-78C6ADE4621B}"/>
              </a:ext>
            </a:extLst>
          </p:cNvPr>
          <p:cNvSpPr txBox="1"/>
          <p:nvPr/>
        </p:nvSpPr>
        <p:spPr>
          <a:xfrm>
            <a:off x="1255059" y="1120676"/>
            <a:ext cx="9144000" cy="2308324"/>
          </a:xfrm>
          <a:prstGeom prst="rect">
            <a:avLst/>
          </a:prstGeom>
          <a:noFill/>
        </p:spPr>
        <p:txBody>
          <a:bodyPr wrap="square">
            <a:spAutoFit/>
          </a:bodyPr>
          <a:lstStyle/>
          <a:p>
            <a:pPr algn="ctr"/>
            <a:r>
              <a:rPr lang="en-US" sz="3600" b="1" dirty="0"/>
              <a:t>Conclusion</a:t>
            </a:r>
            <a:endParaRPr lang="en-US" sz="3600" dirty="0"/>
          </a:p>
          <a:p>
            <a:endParaRPr lang="en-US" dirty="0"/>
          </a:p>
          <a:p>
            <a:endParaRPr lang="en-US" dirty="0"/>
          </a:p>
          <a:p>
            <a:r>
              <a:rPr lang="en-US" dirty="0"/>
              <a:t>The Disaster Relief Challenge highlighted key strategies for effective disaster logistics. Research, layout design, and coordination plans improved relief efficiency. Risk management and simulations underscored the need for flexibility and quick decisions. Overall, the project showed that well-planned logistics enhance disaster response effectiveness.</a:t>
            </a:r>
          </a:p>
        </p:txBody>
      </p:sp>
    </p:spTree>
    <p:extLst>
      <p:ext uri="{BB962C8B-B14F-4D97-AF65-F5344CB8AC3E}">
        <p14:creationId xmlns:p14="http://schemas.microsoft.com/office/powerpoint/2010/main" val="246734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CA66B-223D-4FB5-8A33-EA65994085AA}"/>
              </a:ext>
            </a:extLst>
          </p:cNvPr>
          <p:cNvSpPr txBox="1"/>
          <p:nvPr/>
        </p:nvSpPr>
        <p:spPr>
          <a:xfrm>
            <a:off x="2124635" y="2563906"/>
            <a:ext cx="7315200" cy="923330"/>
          </a:xfrm>
          <a:prstGeom prst="rect">
            <a:avLst/>
          </a:prstGeom>
          <a:noFill/>
        </p:spPr>
        <p:txBody>
          <a:bodyPr wrap="square" rtlCol="0">
            <a:spAutoFit/>
          </a:bodyPr>
          <a:lstStyle/>
          <a:p>
            <a:pPr algn="ctr"/>
            <a:r>
              <a:rPr lang="en-US" sz="5400" dirty="0"/>
              <a:t>Thank you</a:t>
            </a:r>
            <a:endParaRPr lang="en-IN" sz="5400" dirty="0"/>
          </a:p>
        </p:txBody>
      </p:sp>
    </p:spTree>
    <p:extLst>
      <p:ext uri="{BB962C8B-B14F-4D97-AF65-F5344CB8AC3E}">
        <p14:creationId xmlns:p14="http://schemas.microsoft.com/office/powerpoint/2010/main" val="43550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485</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pranavi</dc:creator>
  <cp:lastModifiedBy>lakshmi pranavi</cp:lastModifiedBy>
  <cp:revision>2</cp:revision>
  <dcterms:created xsi:type="dcterms:W3CDTF">2024-08-01T15:25:34Z</dcterms:created>
  <dcterms:modified xsi:type="dcterms:W3CDTF">2024-08-01T15:36:15Z</dcterms:modified>
</cp:coreProperties>
</file>