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50622-34B8-463F-A804-342422675E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6B93DD8-AD70-43AF-9A13-177E5AC79E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67D601B-F412-4178-A4E3-FA6D82D4B984}"/>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5" name="Marcador de pie de página 4">
            <a:extLst>
              <a:ext uri="{FF2B5EF4-FFF2-40B4-BE49-F238E27FC236}">
                <a16:creationId xmlns:a16="http://schemas.microsoft.com/office/drawing/2014/main" id="{812CF984-511B-46BF-89C9-D423F6FDD3A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8A9EE31-A6A3-40CF-9291-4B8DD0F78514}"/>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146526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5A215-02CA-48EF-A0BB-6789BA64941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ADABC90-C82F-4977-8C1B-A7AD2143D7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5237643-87DA-418C-BC5A-4A076F0BB013}"/>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5" name="Marcador de pie de página 4">
            <a:extLst>
              <a:ext uri="{FF2B5EF4-FFF2-40B4-BE49-F238E27FC236}">
                <a16:creationId xmlns:a16="http://schemas.microsoft.com/office/drawing/2014/main" id="{157878A8-8708-4CA4-A118-465B9D14BB7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F4D2C28-6A4A-4DB2-96D6-CD8B70327F15}"/>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6673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AD6054-44D6-48DA-96F7-927CA612A92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BDBC43-9F05-45F7-99CF-D3CEDF32498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38406E4-2251-4E4A-B713-610A67F53B8B}"/>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5" name="Marcador de pie de página 4">
            <a:extLst>
              <a:ext uri="{FF2B5EF4-FFF2-40B4-BE49-F238E27FC236}">
                <a16:creationId xmlns:a16="http://schemas.microsoft.com/office/drawing/2014/main" id="{8DFF89C4-186B-4C02-B5F3-662DAA37F83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199A7B6E-7D0B-4D80-916A-07923B865925}"/>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388371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1BB3C-AE38-4981-A1C1-C5CB847239E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24D3F93-C90A-49DF-AD60-747EBADE238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4B1CC24-6E13-4200-A4DA-28E3C986B427}"/>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5" name="Marcador de pie de página 4">
            <a:extLst>
              <a:ext uri="{FF2B5EF4-FFF2-40B4-BE49-F238E27FC236}">
                <a16:creationId xmlns:a16="http://schemas.microsoft.com/office/drawing/2014/main" id="{C3EE3272-3E4B-46D5-9D0A-D72E29923FBB}"/>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E72F3E19-0D90-4D97-A4C4-74548BC0D928}"/>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187952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67C91-0005-4F08-8041-3EB3003217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ECF57C-5903-47E2-9482-5EFB82269C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3AA914D-64F2-4DC8-98B8-F1A9C136C763}"/>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5" name="Marcador de pie de página 4">
            <a:extLst>
              <a:ext uri="{FF2B5EF4-FFF2-40B4-BE49-F238E27FC236}">
                <a16:creationId xmlns:a16="http://schemas.microsoft.com/office/drawing/2014/main" id="{77206107-E0DC-48CC-9464-D377895345E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A609776A-AC8C-4CFA-BFC3-D7B41ABDFD44}"/>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387864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E428F-FB3E-406B-ACF8-C712BDE957E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FD16CD0-62B6-4C82-9A84-6346A940AB8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2E01BA6-8114-41EF-82CC-F2D288E4FB8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A28BE45-B40E-48D6-A75F-896CFE9B385A}"/>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6" name="Marcador de pie de página 5">
            <a:extLst>
              <a:ext uri="{FF2B5EF4-FFF2-40B4-BE49-F238E27FC236}">
                <a16:creationId xmlns:a16="http://schemas.microsoft.com/office/drawing/2014/main" id="{5A8AA9B9-CA56-48C5-88E1-CEA714B3CB09}"/>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44999031-C18B-4EE6-B2A4-BD9D976A6E33}"/>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69309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2B553-743B-4450-8F69-E223A4C3132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E6879D1-3957-4481-BC07-375D8749A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0F5B765-C70C-4780-819D-9528864901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BBC43E1-6561-4F4B-813C-CB890F997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DE6B05D-EE64-4E87-A82C-5DFEEF3670E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C7BEF3C-E7DD-434B-9610-B36047CC02F7}"/>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8" name="Marcador de pie de página 7">
            <a:extLst>
              <a:ext uri="{FF2B5EF4-FFF2-40B4-BE49-F238E27FC236}">
                <a16:creationId xmlns:a16="http://schemas.microsoft.com/office/drawing/2014/main" id="{ACA1BA28-A53E-47A7-A693-31FF26A2ADFA}"/>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2C541D5E-7534-4E09-91EC-C2972E89071A}"/>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74601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43D33-EFD8-44E8-B508-71DFE30A0FD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DDE76F7-B24D-4B4C-A5F5-0B95E0A594F2}"/>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4" name="Marcador de pie de página 3">
            <a:extLst>
              <a:ext uri="{FF2B5EF4-FFF2-40B4-BE49-F238E27FC236}">
                <a16:creationId xmlns:a16="http://schemas.microsoft.com/office/drawing/2014/main" id="{DCD8244F-7E44-47B6-B2CB-629D02972A6B}"/>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8087F515-2924-4A1F-91FF-460A62FB139C}"/>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226954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D0832EA-E6AE-429C-9AB2-E64EB0081F87}"/>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3" name="Marcador de pie de página 2">
            <a:extLst>
              <a:ext uri="{FF2B5EF4-FFF2-40B4-BE49-F238E27FC236}">
                <a16:creationId xmlns:a16="http://schemas.microsoft.com/office/drawing/2014/main" id="{7ABD1515-EE8B-43E8-9C1B-25396E73D659}"/>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8F7F01AE-03B7-492E-9618-5808E4107B4A}"/>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129098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766929-2AFB-4FB8-AFE2-B7073A68298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13CC689-AC91-47B5-A676-C4F7715D56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3ED1D52-FFAB-4A91-A2DD-4F8D27AD9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C8FF42A-26B7-4DE8-B74D-9171F2CDE9CC}"/>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6" name="Marcador de pie de página 5">
            <a:extLst>
              <a:ext uri="{FF2B5EF4-FFF2-40B4-BE49-F238E27FC236}">
                <a16:creationId xmlns:a16="http://schemas.microsoft.com/office/drawing/2014/main" id="{78BFBA97-F98A-4E73-866D-3F2064B6379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E8D6B029-DA4B-4951-9B91-DADCE3D73B6E}"/>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275260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5CE3B-DC58-48E3-8593-35B1549EA7B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690CE4B-CB0E-421A-AF17-E65F4AF97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20AAEF13-6B75-4EC8-87F6-7C42CB2E1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B5F4BB-FB5C-4748-8926-409F1E1E533D}"/>
              </a:ext>
            </a:extLst>
          </p:cNvPr>
          <p:cNvSpPr>
            <a:spLocks noGrp="1"/>
          </p:cNvSpPr>
          <p:nvPr>
            <p:ph type="dt" sz="half" idx="10"/>
          </p:nvPr>
        </p:nvSpPr>
        <p:spPr/>
        <p:txBody>
          <a:bodyPr/>
          <a:lstStyle/>
          <a:p>
            <a:fld id="{4DB321F1-109F-4AE6-B49A-97909BEAE479}" type="datetimeFigureOut">
              <a:rPr lang="es-ES" smtClean="0"/>
              <a:t>11/06/2020</a:t>
            </a:fld>
            <a:endParaRPr lang="es-ES" dirty="0"/>
          </a:p>
        </p:txBody>
      </p:sp>
      <p:sp>
        <p:nvSpPr>
          <p:cNvPr id="6" name="Marcador de pie de página 5">
            <a:extLst>
              <a:ext uri="{FF2B5EF4-FFF2-40B4-BE49-F238E27FC236}">
                <a16:creationId xmlns:a16="http://schemas.microsoft.com/office/drawing/2014/main" id="{2AD8D42A-6A15-4D8F-BDBD-578912D4C8C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90020C73-5900-4EC0-ABF9-44BCEF998DDC}"/>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424931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C6B39D-A99F-4021-910A-AE82813E0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19FC17E-68BF-401C-A2A4-11587CCFE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AA1AE73-EA4C-45A9-A8AA-4B0A4C6EE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321F1-109F-4AE6-B49A-97909BEAE479}" type="datetimeFigureOut">
              <a:rPr lang="es-ES" smtClean="0"/>
              <a:t>11/06/2020</a:t>
            </a:fld>
            <a:endParaRPr lang="es-ES" dirty="0"/>
          </a:p>
        </p:txBody>
      </p:sp>
      <p:sp>
        <p:nvSpPr>
          <p:cNvPr id="5" name="Marcador de pie de página 4">
            <a:extLst>
              <a:ext uri="{FF2B5EF4-FFF2-40B4-BE49-F238E27FC236}">
                <a16:creationId xmlns:a16="http://schemas.microsoft.com/office/drawing/2014/main" id="{51136D68-1C96-4B4E-ADBE-F5B47C640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7D2FB1E8-5095-4621-9142-D359ABE106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526BA-A634-45DC-8896-139676BCC5A1}" type="slidenum">
              <a:rPr lang="es-ES" smtClean="0"/>
              <a:t>‹Nº›</a:t>
            </a:fld>
            <a:endParaRPr lang="es-ES" dirty="0"/>
          </a:p>
        </p:txBody>
      </p:sp>
    </p:spTree>
    <p:extLst>
      <p:ext uri="{BB962C8B-B14F-4D97-AF65-F5344CB8AC3E}">
        <p14:creationId xmlns:p14="http://schemas.microsoft.com/office/powerpoint/2010/main" val="315180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517EB99-142F-49B5-999A-1C04CC97A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678" y="702411"/>
            <a:ext cx="7468642" cy="2133898"/>
          </a:xfrm>
          <a:prstGeom prst="rect">
            <a:avLst/>
          </a:prstGeom>
        </p:spPr>
      </p:pic>
      <p:pic>
        <p:nvPicPr>
          <p:cNvPr id="7" name="Imagen 6">
            <a:extLst>
              <a:ext uri="{FF2B5EF4-FFF2-40B4-BE49-F238E27FC236}">
                <a16:creationId xmlns:a16="http://schemas.microsoft.com/office/drawing/2014/main" id="{FF299920-67E1-4598-837A-9FA79C2F9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979" y="4021691"/>
            <a:ext cx="6974041" cy="1903893"/>
          </a:xfrm>
          <a:prstGeom prst="rect">
            <a:avLst/>
          </a:prstGeom>
        </p:spPr>
      </p:pic>
    </p:spTree>
    <p:extLst>
      <p:ext uri="{BB962C8B-B14F-4D97-AF65-F5344CB8AC3E}">
        <p14:creationId xmlns:p14="http://schemas.microsoft.com/office/powerpoint/2010/main" val="261381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11A22EB-42BB-4522-9D67-AE3424815C7F}"/>
              </a:ext>
            </a:extLst>
          </p:cNvPr>
          <p:cNvSpPr/>
          <p:nvPr/>
        </p:nvSpPr>
        <p:spPr>
          <a:xfrm>
            <a:off x="286352" y="270788"/>
            <a:ext cx="3455224" cy="1015663"/>
          </a:xfrm>
          <a:prstGeom prst="rect">
            <a:avLst/>
          </a:prstGeom>
          <a:noFill/>
        </p:spPr>
        <p:txBody>
          <a:bodyPr wrap="square" lIns="91440" tIns="45720" rIns="91440" bIns="45720">
            <a:spAutoFit/>
          </a:bodyPr>
          <a:lstStyle/>
          <a:p>
            <a:r>
              <a:rPr lang="es-ES" sz="60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rPr>
              <a:t>Introducción</a:t>
            </a:r>
            <a:endParaRPr lang="es-ES" sz="54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endParaRPr>
          </a:p>
        </p:txBody>
      </p:sp>
      <p:sp>
        <p:nvSpPr>
          <p:cNvPr id="5" name="Rectángulo 4">
            <a:extLst>
              <a:ext uri="{FF2B5EF4-FFF2-40B4-BE49-F238E27FC236}">
                <a16:creationId xmlns:a16="http://schemas.microsoft.com/office/drawing/2014/main" id="{6B08690F-953A-4255-B484-961CF264E2E9}"/>
              </a:ext>
            </a:extLst>
          </p:cNvPr>
          <p:cNvSpPr/>
          <p:nvPr/>
        </p:nvSpPr>
        <p:spPr>
          <a:xfrm>
            <a:off x="454303" y="1614396"/>
            <a:ext cx="11666162" cy="4647426"/>
          </a:xfrm>
          <a:prstGeom prst="rect">
            <a:avLst/>
          </a:prstGeom>
          <a:noFill/>
        </p:spPr>
        <p:txBody>
          <a:bodyPr wrap="square" lIns="91440" tIns="45720" rIns="91440" bIns="45720">
            <a:spAutoFit/>
          </a:bodyPr>
          <a:lstStyle/>
          <a:p>
            <a:pPr>
              <a:spcAft>
                <a:spcPts val="2400"/>
              </a:spcAft>
            </a:pPr>
            <a:r>
              <a:rPr lang="es-ES" sz="3200" b="0" cap="none" spc="0" dirty="0">
                <a:ln w="0"/>
                <a:solidFill>
                  <a:schemeClr val="tx1"/>
                </a:solidFill>
                <a:effectLst>
                  <a:outerShdw blurRad="38100" dist="19050" dir="2700000" algn="tl" rotWithShape="0">
                    <a:schemeClr val="dk1">
                      <a:alpha val="40000"/>
                    </a:schemeClr>
                  </a:outerShdw>
                </a:effectLst>
              </a:rPr>
              <a:t>Mi proyecto Maipets se desarrolla en tres partes:</a:t>
            </a:r>
          </a:p>
          <a:p>
            <a:pPr marL="1076325" indent="-533400">
              <a:spcAft>
                <a:spcPts val="1200"/>
              </a:spcAft>
              <a:buFont typeface="+mj-lt"/>
              <a:buAutoNum type="arabicPeriod"/>
            </a:pPr>
            <a:r>
              <a:rPr lang="es-ES" sz="3200" dirty="0">
                <a:ln w="0"/>
                <a:effectLst>
                  <a:outerShdw blurRad="38100" dist="19050" dir="2700000" algn="tl" rotWithShape="0">
                    <a:schemeClr val="dk1">
                      <a:alpha val="40000"/>
                    </a:schemeClr>
                  </a:outerShdw>
                </a:effectLst>
              </a:rPr>
              <a:t>Una aplicación Android que permite a los usuarios gestionar sus mascotas, editar perfil y gestionar/seleccionar servicios.</a:t>
            </a:r>
          </a:p>
          <a:p>
            <a:pPr marL="1076325" indent="-533400">
              <a:spcAft>
                <a:spcPts val="1200"/>
              </a:spcAft>
              <a:buFont typeface="+mj-lt"/>
              <a:buAutoNum type="arabicPeriod"/>
            </a:pPr>
            <a:r>
              <a:rPr lang="es-ES" sz="3200" b="0" cap="none" spc="0" dirty="0">
                <a:ln w="0"/>
                <a:solidFill>
                  <a:schemeClr val="tx1"/>
                </a:solidFill>
                <a:effectLst>
                  <a:outerShdw blurRad="38100" dist="19050" dir="2700000" algn="tl" rotWithShape="0">
                    <a:schemeClr val="dk1">
                      <a:alpha val="40000"/>
                    </a:schemeClr>
                  </a:outerShdw>
                </a:effectLst>
              </a:rPr>
              <a:t>Página web de presentación de la APP.</a:t>
            </a:r>
          </a:p>
          <a:p>
            <a:pPr marL="1076325" indent="-533400">
              <a:buFont typeface="+mj-lt"/>
              <a:buAutoNum type="arabicPeriod"/>
            </a:pPr>
            <a:r>
              <a:rPr lang="es-ES" sz="3200" b="0" cap="none" spc="0" dirty="0">
                <a:ln w="0"/>
                <a:solidFill>
                  <a:schemeClr val="tx1"/>
                </a:solidFill>
                <a:effectLst>
                  <a:outerShdw blurRad="38100" dist="19050" dir="2700000" algn="tl" rotWithShape="0">
                    <a:schemeClr val="dk1">
                      <a:alpha val="40000"/>
                    </a:schemeClr>
                  </a:outerShdw>
                </a:effectLst>
              </a:rPr>
              <a:t>Módulo de gestión de clientes integrado dentro de la aplicación Android con acceso y gestión de la BBDD de usuarios.</a:t>
            </a:r>
            <a:endParaRPr lang="es-ES" sz="3200" dirty="0">
              <a:ln w="0"/>
              <a:effectLst>
                <a:outerShdw blurRad="38100" dist="19050" dir="2700000" algn="tl" rotWithShape="0">
                  <a:schemeClr val="dk1">
                    <a:alpha val="40000"/>
                  </a:schemeClr>
                </a:outerShdw>
              </a:effectLst>
            </a:endParaRPr>
          </a:p>
          <a:p>
            <a:pPr marL="542925"/>
            <a:endParaRPr lang="es-E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357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80">
                                          <p:stCondLst>
                                            <p:cond delay="0"/>
                                          </p:stCondLst>
                                        </p:cTn>
                                        <p:tgtEl>
                                          <p:spTgt spid="5">
                                            <p:txEl>
                                              <p:pRg st="0" end="0"/>
                                            </p:txEl>
                                          </p:spTgt>
                                        </p:tgtEl>
                                      </p:cBhvr>
                                    </p:animEffect>
                                    <p:anim calcmode="lin" valueType="num">
                                      <p:cBhvr>
                                        <p:cTn id="16"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xEl>
                                              <p:pRg st="0" end="0"/>
                                            </p:txEl>
                                          </p:spTgt>
                                        </p:tgtEl>
                                      </p:cBhvr>
                                      <p:to x="100000" y="60000"/>
                                    </p:animScale>
                                    <p:animScale>
                                      <p:cBhvr>
                                        <p:cTn id="22" dur="166" decel="50000">
                                          <p:stCondLst>
                                            <p:cond delay="676"/>
                                          </p:stCondLst>
                                        </p:cTn>
                                        <p:tgtEl>
                                          <p:spTgt spid="5">
                                            <p:txEl>
                                              <p:pRg st="0" end="0"/>
                                            </p:txEl>
                                          </p:spTgt>
                                        </p:tgtEl>
                                      </p:cBhvr>
                                      <p:to x="100000" y="100000"/>
                                    </p:animScale>
                                    <p:animScale>
                                      <p:cBhvr>
                                        <p:cTn id="23" dur="26">
                                          <p:stCondLst>
                                            <p:cond delay="1312"/>
                                          </p:stCondLst>
                                        </p:cTn>
                                        <p:tgtEl>
                                          <p:spTgt spid="5">
                                            <p:txEl>
                                              <p:pRg st="0" end="0"/>
                                            </p:txEl>
                                          </p:spTgt>
                                        </p:tgtEl>
                                      </p:cBhvr>
                                      <p:to x="100000" y="80000"/>
                                    </p:animScale>
                                    <p:animScale>
                                      <p:cBhvr>
                                        <p:cTn id="24" dur="166" decel="50000">
                                          <p:stCondLst>
                                            <p:cond delay="1338"/>
                                          </p:stCondLst>
                                        </p:cTn>
                                        <p:tgtEl>
                                          <p:spTgt spid="5">
                                            <p:txEl>
                                              <p:pRg st="0" end="0"/>
                                            </p:txEl>
                                          </p:spTgt>
                                        </p:tgtEl>
                                      </p:cBhvr>
                                      <p:to x="100000" y="100000"/>
                                    </p:animScale>
                                    <p:animScale>
                                      <p:cBhvr>
                                        <p:cTn id="25" dur="26">
                                          <p:stCondLst>
                                            <p:cond delay="1642"/>
                                          </p:stCondLst>
                                        </p:cTn>
                                        <p:tgtEl>
                                          <p:spTgt spid="5">
                                            <p:txEl>
                                              <p:pRg st="0" end="0"/>
                                            </p:txEl>
                                          </p:spTgt>
                                        </p:tgtEl>
                                      </p:cBhvr>
                                      <p:to x="100000" y="90000"/>
                                    </p:animScale>
                                    <p:animScale>
                                      <p:cBhvr>
                                        <p:cTn id="26" dur="166" decel="50000">
                                          <p:stCondLst>
                                            <p:cond delay="1668"/>
                                          </p:stCondLst>
                                        </p:cTn>
                                        <p:tgtEl>
                                          <p:spTgt spid="5">
                                            <p:txEl>
                                              <p:pRg st="0" end="0"/>
                                            </p:txEl>
                                          </p:spTgt>
                                        </p:tgtEl>
                                      </p:cBhvr>
                                      <p:to x="100000" y="100000"/>
                                    </p:animScale>
                                    <p:animScale>
                                      <p:cBhvr>
                                        <p:cTn id="27" dur="26">
                                          <p:stCondLst>
                                            <p:cond delay="1808"/>
                                          </p:stCondLst>
                                        </p:cTn>
                                        <p:tgtEl>
                                          <p:spTgt spid="5">
                                            <p:txEl>
                                              <p:pRg st="0" end="0"/>
                                            </p:txEl>
                                          </p:spTgt>
                                        </p:tgtEl>
                                      </p:cBhvr>
                                      <p:to x="100000" y="95000"/>
                                    </p:animScale>
                                    <p:animScale>
                                      <p:cBhvr>
                                        <p:cTn id="28" dur="166" decel="50000">
                                          <p:stCondLst>
                                            <p:cond delay="1834"/>
                                          </p:stCondLst>
                                        </p:cTn>
                                        <p:tgtEl>
                                          <p:spTgt spid="5">
                                            <p:txEl>
                                              <p:pRg st="0" end="0"/>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down)">
                                      <p:cBhvr>
                                        <p:cTn id="31" dur="580">
                                          <p:stCondLst>
                                            <p:cond delay="0"/>
                                          </p:stCondLst>
                                        </p:cTn>
                                        <p:tgtEl>
                                          <p:spTgt spid="5">
                                            <p:txEl>
                                              <p:pRg st="1" end="1"/>
                                            </p:txEl>
                                          </p:spTgt>
                                        </p:tgtEl>
                                      </p:cBhvr>
                                    </p:animEffect>
                                    <p:anim calcmode="lin" valueType="num">
                                      <p:cBhvr>
                                        <p:cTn id="32"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5">
                                            <p:txEl>
                                              <p:pRg st="1" end="1"/>
                                            </p:txEl>
                                          </p:spTgt>
                                        </p:tgtEl>
                                      </p:cBhvr>
                                      <p:to x="100000" y="60000"/>
                                    </p:animScale>
                                    <p:animScale>
                                      <p:cBhvr>
                                        <p:cTn id="38" dur="166" decel="50000">
                                          <p:stCondLst>
                                            <p:cond delay="676"/>
                                          </p:stCondLst>
                                        </p:cTn>
                                        <p:tgtEl>
                                          <p:spTgt spid="5">
                                            <p:txEl>
                                              <p:pRg st="1" end="1"/>
                                            </p:txEl>
                                          </p:spTgt>
                                        </p:tgtEl>
                                      </p:cBhvr>
                                      <p:to x="100000" y="100000"/>
                                    </p:animScale>
                                    <p:animScale>
                                      <p:cBhvr>
                                        <p:cTn id="39" dur="26">
                                          <p:stCondLst>
                                            <p:cond delay="1312"/>
                                          </p:stCondLst>
                                        </p:cTn>
                                        <p:tgtEl>
                                          <p:spTgt spid="5">
                                            <p:txEl>
                                              <p:pRg st="1" end="1"/>
                                            </p:txEl>
                                          </p:spTgt>
                                        </p:tgtEl>
                                      </p:cBhvr>
                                      <p:to x="100000" y="80000"/>
                                    </p:animScale>
                                    <p:animScale>
                                      <p:cBhvr>
                                        <p:cTn id="40" dur="166" decel="50000">
                                          <p:stCondLst>
                                            <p:cond delay="1338"/>
                                          </p:stCondLst>
                                        </p:cTn>
                                        <p:tgtEl>
                                          <p:spTgt spid="5">
                                            <p:txEl>
                                              <p:pRg st="1" end="1"/>
                                            </p:txEl>
                                          </p:spTgt>
                                        </p:tgtEl>
                                      </p:cBhvr>
                                      <p:to x="100000" y="100000"/>
                                    </p:animScale>
                                    <p:animScale>
                                      <p:cBhvr>
                                        <p:cTn id="41" dur="26">
                                          <p:stCondLst>
                                            <p:cond delay="1642"/>
                                          </p:stCondLst>
                                        </p:cTn>
                                        <p:tgtEl>
                                          <p:spTgt spid="5">
                                            <p:txEl>
                                              <p:pRg st="1" end="1"/>
                                            </p:txEl>
                                          </p:spTgt>
                                        </p:tgtEl>
                                      </p:cBhvr>
                                      <p:to x="100000" y="90000"/>
                                    </p:animScale>
                                    <p:animScale>
                                      <p:cBhvr>
                                        <p:cTn id="42" dur="166" decel="50000">
                                          <p:stCondLst>
                                            <p:cond delay="1668"/>
                                          </p:stCondLst>
                                        </p:cTn>
                                        <p:tgtEl>
                                          <p:spTgt spid="5">
                                            <p:txEl>
                                              <p:pRg st="1" end="1"/>
                                            </p:txEl>
                                          </p:spTgt>
                                        </p:tgtEl>
                                      </p:cBhvr>
                                      <p:to x="100000" y="100000"/>
                                    </p:animScale>
                                    <p:animScale>
                                      <p:cBhvr>
                                        <p:cTn id="43" dur="26">
                                          <p:stCondLst>
                                            <p:cond delay="1808"/>
                                          </p:stCondLst>
                                        </p:cTn>
                                        <p:tgtEl>
                                          <p:spTgt spid="5">
                                            <p:txEl>
                                              <p:pRg st="1" end="1"/>
                                            </p:txEl>
                                          </p:spTgt>
                                        </p:tgtEl>
                                      </p:cBhvr>
                                      <p:to x="100000" y="95000"/>
                                    </p:animScale>
                                    <p:animScale>
                                      <p:cBhvr>
                                        <p:cTn id="44" dur="166" decel="50000">
                                          <p:stCondLst>
                                            <p:cond delay="1834"/>
                                          </p:stCondLst>
                                        </p:cTn>
                                        <p:tgtEl>
                                          <p:spTgt spid="5">
                                            <p:txEl>
                                              <p:pRg st="1" end="1"/>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wipe(down)">
                                      <p:cBhvr>
                                        <p:cTn id="47" dur="580">
                                          <p:stCondLst>
                                            <p:cond delay="0"/>
                                          </p:stCondLst>
                                        </p:cTn>
                                        <p:tgtEl>
                                          <p:spTgt spid="5">
                                            <p:txEl>
                                              <p:pRg st="2" end="2"/>
                                            </p:txEl>
                                          </p:spTgt>
                                        </p:tgtEl>
                                      </p:cBhvr>
                                    </p:animEffect>
                                    <p:anim calcmode="lin" valueType="num">
                                      <p:cBhvr>
                                        <p:cTn id="48"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5">
                                            <p:txEl>
                                              <p:pRg st="2" end="2"/>
                                            </p:txEl>
                                          </p:spTgt>
                                        </p:tgtEl>
                                      </p:cBhvr>
                                      <p:to x="100000" y="60000"/>
                                    </p:animScale>
                                    <p:animScale>
                                      <p:cBhvr>
                                        <p:cTn id="54" dur="166" decel="50000">
                                          <p:stCondLst>
                                            <p:cond delay="676"/>
                                          </p:stCondLst>
                                        </p:cTn>
                                        <p:tgtEl>
                                          <p:spTgt spid="5">
                                            <p:txEl>
                                              <p:pRg st="2" end="2"/>
                                            </p:txEl>
                                          </p:spTgt>
                                        </p:tgtEl>
                                      </p:cBhvr>
                                      <p:to x="100000" y="100000"/>
                                    </p:animScale>
                                    <p:animScale>
                                      <p:cBhvr>
                                        <p:cTn id="55" dur="26">
                                          <p:stCondLst>
                                            <p:cond delay="1312"/>
                                          </p:stCondLst>
                                        </p:cTn>
                                        <p:tgtEl>
                                          <p:spTgt spid="5">
                                            <p:txEl>
                                              <p:pRg st="2" end="2"/>
                                            </p:txEl>
                                          </p:spTgt>
                                        </p:tgtEl>
                                      </p:cBhvr>
                                      <p:to x="100000" y="80000"/>
                                    </p:animScale>
                                    <p:animScale>
                                      <p:cBhvr>
                                        <p:cTn id="56" dur="166" decel="50000">
                                          <p:stCondLst>
                                            <p:cond delay="1338"/>
                                          </p:stCondLst>
                                        </p:cTn>
                                        <p:tgtEl>
                                          <p:spTgt spid="5">
                                            <p:txEl>
                                              <p:pRg st="2" end="2"/>
                                            </p:txEl>
                                          </p:spTgt>
                                        </p:tgtEl>
                                      </p:cBhvr>
                                      <p:to x="100000" y="100000"/>
                                    </p:animScale>
                                    <p:animScale>
                                      <p:cBhvr>
                                        <p:cTn id="57" dur="26">
                                          <p:stCondLst>
                                            <p:cond delay="1642"/>
                                          </p:stCondLst>
                                        </p:cTn>
                                        <p:tgtEl>
                                          <p:spTgt spid="5">
                                            <p:txEl>
                                              <p:pRg st="2" end="2"/>
                                            </p:txEl>
                                          </p:spTgt>
                                        </p:tgtEl>
                                      </p:cBhvr>
                                      <p:to x="100000" y="90000"/>
                                    </p:animScale>
                                    <p:animScale>
                                      <p:cBhvr>
                                        <p:cTn id="58" dur="166" decel="50000">
                                          <p:stCondLst>
                                            <p:cond delay="1668"/>
                                          </p:stCondLst>
                                        </p:cTn>
                                        <p:tgtEl>
                                          <p:spTgt spid="5">
                                            <p:txEl>
                                              <p:pRg st="2" end="2"/>
                                            </p:txEl>
                                          </p:spTgt>
                                        </p:tgtEl>
                                      </p:cBhvr>
                                      <p:to x="100000" y="100000"/>
                                    </p:animScale>
                                    <p:animScale>
                                      <p:cBhvr>
                                        <p:cTn id="59" dur="26">
                                          <p:stCondLst>
                                            <p:cond delay="1808"/>
                                          </p:stCondLst>
                                        </p:cTn>
                                        <p:tgtEl>
                                          <p:spTgt spid="5">
                                            <p:txEl>
                                              <p:pRg st="2" end="2"/>
                                            </p:txEl>
                                          </p:spTgt>
                                        </p:tgtEl>
                                      </p:cBhvr>
                                      <p:to x="100000" y="95000"/>
                                    </p:animScale>
                                    <p:animScale>
                                      <p:cBhvr>
                                        <p:cTn id="60" dur="166" decel="50000">
                                          <p:stCondLst>
                                            <p:cond delay="1834"/>
                                          </p:stCondLst>
                                        </p:cTn>
                                        <p:tgtEl>
                                          <p:spTgt spid="5">
                                            <p:txEl>
                                              <p:pRg st="2" end="2"/>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wipe(down)">
                                      <p:cBhvr>
                                        <p:cTn id="63" dur="580">
                                          <p:stCondLst>
                                            <p:cond delay="0"/>
                                          </p:stCondLst>
                                        </p:cTn>
                                        <p:tgtEl>
                                          <p:spTgt spid="5">
                                            <p:txEl>
                                              <p:pRg st="3" end="3"/>
                                            </p:txEl>
                                          </p:spTgt>
                                        </p:tgtEl>
                                      </p:cBhvr>
                                    </p:animEffect>
                                    <p:anim calcmode="lin" valueType="num">
                                      <p:cBhvr>
                                        <p:cTn id="64"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5">
                                            <p:txEl>
                                              <p:pRg st="3" end="3"/>
                                            </p:txEl>
                                          </p:spTgt>
                                        </p:tgtEl>
                                      </p:cBhvr>
                                      <p:to x="100000" y="60000"/>
                                    </p:animScale>
                                    <p:animScale>
                                      <p:cBhvr>
                                        <p:cTn id="70" dur="166" decel="50000">
                                          <p:stCondLst>
                                            <p:cond delay="676"/>
                                          </p:stCondLst>
                                        </p:cTn>
                                        <p:tgtEl>
                                          <p:spTgt spid="5">
                                            <p:txEl>
                                              <p:pRg st="3" end="3"/>
                                            </p:txEl>
                                          </p:spTgt>
                                        </p:tgtEl>
                                      </p:cBhvr>
                                      <p:to x="100000" y="100000"/>
                                    </p:animScale>
                                    <p:animScale>
                                      <p:cBhvr>
                                        <p:cTn id="71" dur="26">
                                          <p:stCondLst>
                                            <p:cond delay="1312"/>
                                          </p:stCondLst>
                                        </p:cTn>
                                        <p:tgtEl>
                                          <p:spTgt spid="5">
                                            <p:txEl>
                                              <p:pRg st="3" end="3"/>
                                            </p:txEl>
                                          </p:spTgt>
                                        </p:tgtEl>
                                      </p:cBhvr>
                                      <p:to x="100000" y="80000"/>
                                    </p:animScale>
                                    <p:animScale>
                                      <p:cBhvr>
                                        <p:cTn id="72" dur="166" decel="50000">
                                          <p:stCondLst>
                                            <p:cond delay="1338"/>
                                          </p:stCondLst>
                                        </p:cTn>
                                        <p:tgtEl>
                                          <p:spTgt spid="5">
                                            <p:txEl>
                                              <p:pRg st="3" end="3"/>
                                            </p:txEl>
                                          </p:spTgt>
                                        </p:tgtEl>
                                      </p:cBhvr>
                                      <p:to x="100000" y="100000"/>
                                    </p:animScale>
                                    <p:animScale>
                                      <p:cBhvr>
                                        <p:cTn id="73" dur="26">
                                          <p:stCondLst>
                                            <p:cond delay="1642"/>
                                          </p:stCondLst>
                                        </p:cTn>
                                        <p:tgtEl>
                                          <p:spTgt spid="5">
                                            <p:txEl>
                                              <p:pRg st="3" end="3"/>
                                            </p:txEl>
                                          </p:spTgt>
                                        </p:tgtEl>
                                      </p:cBhvr>
                                      <p:to x="100000" y="90000"/>
                                    </p:animScale>
                                    <p:animScale>
                                      <p:cBhvr>
                                        <p:cTn id="74" dur="166" decel="50000">
                                          <p:stCondLst>
                                            <p:cond delay="1668"/>
                                          </p:stCondLst>
                                        </p:cTn>
                                        <p:tgtEl>
                                          <p:spTgt spid="5">
                                            <p:txEl>
                                              <p:pRg st="3" end="3"/>
                                            </p:txEl>
                                          </p:spTgt>
                                        </p:tgtEl>
                                      </p:cBhvr>
                                      <p:to x="100000" y="100000"/>
                                    </p:animScale>
                                    <p:animScale>
                                      <p:cBhvr>
                                        <p:cTn id="75" dur="26">
                                          <p:stCondLst>
                                            <p:cond delay="1808"/>
                                          </p:stCondLst>
                                        </p:cTn>
                                        <p:tgtEl>
                                          <p:spTgt spid="5">
                                            <p:txEl>
                                              <p:pRg st="3" end="3"/>
                                            </p:txEl>
                                          </p:spTgt>
                                        </p:tgtEl>
                                      </p:cBhvr>
                                      <p:to x="100000" y="95000"/>
                                    </p:animScale>
                                    <p:animScale>
                                      <p:cBhvr>
                                        <p:cTn id="76" dur="166" decel="50000">
                                          <p:stCondLst>
                                            <p:cond delay="1834"/>
                                          </p:stCondLst>
                                        </p:cTn>
                                        <p:tgtEl>
                                          <p:spTgt spid="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11A22EB-42BB-4522-9D67-AE3424815C7F}"/>
              </a:ext>
            </a:extLst>
          </p:cNvPr>
          <p:cNvSpPr/>
          <p:nvPr/>
        </p:nvSpPr>
        <p:spPr>
          <a:xfrm>
            <a:off x="286351" y="270788"/>
            <a:ext cx="8581423" cy="1015663"/>
          </a:xfrm>
          <a:prstGeom prst="rect">
            <a:avLst/>
          </a:prstGeom>
          <a:noFill/>
        </p:spPr>
        <p:txBody>
          <a:bodyPr wrap="square" lIns="91440" tIns="45720" rIns="91440" bIns="45720">
            <a:spAutoFit/>
          </a:bodyPr>
          <a:lstStyle/>
          <a:p>
            <a:r>
              <a:rPr lang="es-ES" sz="60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rPr>
              <a:t>Herramientas y tecnologías utilizadas</a:t>
            </a:r>
            <a:endParaRPr lang="es-ES" sz="54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endParaRPr>
          </a:p>
        </p:txBody>
      </p:sp>
      <p:sp>
        <p:nvSpPr>
          <p:cNvPr id="5" name="Rectángulo 4">
            <a:extLst>
              <a:ext uri="{FF2B5EF4-FFF2-40B4-BE49-F238E27FC236}">
                <a16:creationId xmlns:a16="http://schemas.microsoft.com/office/drawing/2014/main" id="{6B08690F-953A-4255-B484-961CF264E2E9}"/>
              </a:ext>
            </a:extLst>
          </p:cNvPr>
          <p:cNvSpPr/>
          <p:nvPr/>
        </p:nvSpPr>
        <p:spPr>
          <a:xfrm>
            <a:off x="387628" y="1461996"/>
            <a:ext cx="11666162" cy="4955203"/>
          </a:xfrm>
          <a:prstGeom prst="rect">
            <a:avLst/>
          </a:prstGeom>
          <a:noFill/>
        </p:spPr>
        <p:txBody>
          <a:bodyPr wrap="square" lIns="91440" tIns="45720" rIns="91440" bIns="45720">
            <a:spAutoFit/>
          </a:bodyPr>
          <a:lstStyle/>
          <a:p>
            <a:pPr>
              <a:spcAft>
                <a:spcPts val="2400"/>
              </a:spcAft>
            </a:pPr>
            <a:r>
              <a:rPr lang="es-ES" sz="2800" b="1" dirty="0">
                <a:ln w="0"/>
                <a:effectLst>
                  <a:outerShdw blurRad="38100" dist="19050" dir="2700000" algn="tl" rotWithShape="0">
                    <a:schemeClr val="dk1">
                      <a:alpha val="40000"/>
                    </a:schemeClr>
                  </a:outerShdw>
                </a:effectLst>
              </a:rPr>
              <a:t>Android Studio: </a:t>
            </a:r>
            <a:r>
              <a:rPr lang="es-ES" sz="2400" dirty="0">
                <a:ln w="0"/>
                <a:effectLst>
                  <a:outerShdw blurRad="38100" dist="19050" dir="2700000" algn="tl" rotWithShape="0">
                    <a:schemeClr val="dk1">
                      <a:alpha val="40000"/>
                    </a:schemeClr>
                  </a:outerShdw>
                </a:effectLst>
              </a:rPr>
              <a:t>Entorno de desarrollo integrado oficial para la plataforma Android. Hace uso entre otros de los lenguajes Java y XML.</a:t>
            </a:r>
          </a:p>
          <a:p>
            <a:pPr>
              <a:spcAft>
                <a:spcPts val="2400"/>
              </a:spcAft>
            </a:pPr>
            <a:r>
              <a:rPr lang="es-ES" sz="2800" b="1" cap="none" spc="0" dirty="0">
                <a:ln w="0"/>
                <a:solidFill>
                  <a:schemeClr val="tx1"/>
                </a:solidFill>
                <a:effectLst>
                  <a:outerShdw blurRad="38100" dist="19050" dir="2700000" algn="tl" rotWithShape="0">
                    <a:schemeClr val="dk1">
                      <a:alpha val="40000"/>
                    </a:schemeClr>
                  </a:outerShdw>
                </a:effectLst>
              </a:rPr>
              <a:t>Firebase: </a:t>
            </a:r>
            <a:r>
              <a:rPr lang="es-ES" sz="2400" cap="none" spc="0" dirty="0">
                <a:ln w="0"/>
                <a:solidFill>
                  <a:schemeClr val="tx1"/>
                </a:solidFill>
                <a:effectLst>
                  <a:outerShdw blurRad="38100" dist="19050" dir="2700000" algn="tl" rotWithShape="0">
                    <a:schemeClr val="dk1">
                      <a:alpha val="40000"/>
                    </a:schemeClr>
                  </a:outerShdw>
                </a:effectLst>
              </a:rPr>
              <a:t>Base de datos NoSQL alojada en la nube, en la que los datos se sincronizan en tiempo real con el cliente.</a:t>
            </a:r>
            <a:endParaRPr lang="es-ES" sz="2800" cap="none" spc="0" dirty="0">
              <a:ln w="0"/>
              <a:solidFill>
                <a:schemeClr val="tx1"/>
              </a:solidFill>
              <a:effectLst>
                <a:outerShdw blurRad="38100" dist="19050" dir="2700000" algn="tl" rotWithShape="0">
                  <a:schemeClr val="dk1">
                    <a:alpha val="40000"/>
                  </a:schemeClr>
                </a:outerShdw>
              </a:effectLst>
            </a:endParaRPr>
          </a:p>
          <a:p>
            <a:pPr>
              <a:spcAft>
                <a:spcPts val="2400"/>
              </a:spcAft>
            </a:pPr>
            <a:r>
              <a:rPr lang="es-ES" sz="2800" b="1" dirty="0">
                <a:ln w="0"/>
                <a:effectLst>
                  <a:outerShdw blurRad="38100" dist="19050" dir="2700000" algn="tl" rotWithShape="0">
                    <a:schemeClr val="dk1">
                      <a:alpha val="40000"/>
                    </a:schemeClr>
                  </a:outerShdw>
                </a:effectLst>
              </a:rPr>
              <a:t>Visual Studio Code: </a:t>
            </a:r>
            <a:r>
              <a:rPr lang="es-ES" sz="2400" dirty="0">
                <a:ln w="0"/>
                <a:effectLst>
                  <a:outerShdw blurRad="38100" dist="19050" dir="2700000" algn="tl" rotWithShape="0">
                    <a:schemeClr val="dk1">
                      <a:alpha val="40000"/>
                    </a:schemeClr>
                  </a:outerShdw>
                </a:effectLst>
              </a:rPr>
              <a:t>IDE personalizable con soporte para múltiples lenguajes de programación. Usado para la maquetación web a través de HTML5 + CSS.</a:t>
            </a:r>
          </a:p>
          <a:p>
            <a:pPr>
              <a:spcAft>
                <a:spcPts val="2400"/>
              </a:spcAft>
            </a:pPr>
            <a:r>
              <a:rPr lang="es-ES" sz="2800" b="1" cap="none" spc="0" dirty="0">
                <a:ln w="0"/>
                <a:solidFill>
                  <a:schemeClr val="tx1"/>
                </a:solidFill>
                <a:effectLst>
                  <a:outerShdw blurRad="38100" dist="19050" dir="2700000" algn="tl" rotWithShape="0">
                    <a:schemeClr val="dk1">
                      <a:alpha val="40000"/>
                    </a:schemeClr>
                  </a:outerShdw>
                </a:effectLst>
              </a:rPr>
              <a:t>InkScape: </a:t>
            </a:r>
            <a:r>
              <a:rPr lang="es-ES" sz="2400" cap="none" spc="0" dirty="0">
                <a:ln w="0"/>
                <a:solidFill>
                  <a:schemeClr val="tx1"/>
                </a:solidFill>
                <a:effectLst>
                  <a:outerShdw blurRad="38100" dist="19050" dir="2700000" algn="tl" rotWithShape="0">
                    <a:schemeClr val="dk1">
                      <a:alpha val="40000"/>
                    </a:schemeClr>
                  </a:outerShdw>
                </a:effectLst>
              </a:rPr>
              <a:t>Editor de gráficos vectoriales, usado para crear logotipos e iconos para su uso en la app y la web en formato svg.</a:t>
            </a:r>
          </a:p>
          <a:p>
            <a:pPr>
              <a:spcAft>
                <a:spcPts val="2400"/>
              </a:spcAft>
            </a:pPr>
            <a:r>
              <a:rPr lang="es-ES" sz="2800" b="1" dirty="0">
                <a:ln w="0"/>
                <a:effectLst>
                  <a:outerShdw blurRad="38100" dist="19050" dir="2700000" algn="tl" rotWithShape="0">
                    <a:schemeClr val="dk1">
                      <a:alpha val="40000"/>
                    </a:schemeClr>
                  </a:outerShdw>
                </a:effectLst>
              </a:rPr>
              <a:t>Magical Camera: </a:t>
            </a:r>
            <a:r>
              <a:rPr lang="es-ES" sz="2400" dirty="0">
                <a:ln w="0"/>
                <a:effectLst>
                  <a:outerShdw blurRad="38100" dist="19050" dir="2700000" algn="tl" rotWithShape="0">
                    <a:schemeClr val="dk1">
                      <a:alpha val="40000"/>
                    </a:schemeClr>
                  </a:outerShdw>
                </a:effectLst>
              </a:rPr>
              <a:t>Librería OpenSource para la toma de imágenes desde cámara o galería.</a:t>
            </a:r>
            <a:endParaRPr lang="es-ES" sz="32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3003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1000"/>
                                        <p:tgtEl>
                                          <p:spTgt spid="5">
                                            <p:txEl>
                                              <p:pRg st="3" end="3"/>
                                            </p:txEl>
                                          </p:spTgt>
                                        </p:tgtEl>
                                      </p:cBhvr>
                                    </p:animEffect>
                                    <p:anim calcmode="lin" valueType="num">
                                      <p:cBhvr>
                                        <p:cTn id="3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11A22EB-42BB-4522-9D67-AE3424815C7F}"/>
              </a:ext>
            </a:extLst>
          </p:cNvPr>
          <p:cNvSpPr/>
          <p:nvPr/>
        </p:nvSpPr>
        <p:spPr>
          <a:xfrm>
            <a:off x="238726" y="118388"/>
            <a:ext cx="8581423" cy="1015663"/>
          </a:xfrm>
          <a:prstGeom prst="rect">
            <a:avLst/>
          </a:prstGeom>
          <a:noFill/>
        </p:spPr>
        <p:txBody>
          <a:bodyPr wrap="square" lIns="91440" tIns="45720" rIns="91440" bIns="45720">
            <a:spAutoFit/>
          </a:bodyPr>
          <a:lstStyle/>
          <a:p>
            <a:r>
              <a:rPr lang="es-ES" sz="6000" b="1"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rPr>
              <a:t>Proceso de desarrollo</a:t>
            </a:r>
            <a:endParaRPr lang="es-ES" sz="54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endParaRPr>
          </a:p>
        </p:txBody>
      </p:sp>
      <p:sp>
        <p:nvSpPr>
          <p:cNvPr id="5" name="Rectángulo 4">
            <a:extLst>
              <a:ext uri="{FF2B5EF4-FFF2-40B4-BE49-F238E27FC236}">
                <a16:creationId xmlns:a16="http://schemas.microsoft.com/office/drawing/2014/main" id="{6B08690F-953A-4255-B484-961CF264E2E9}"/>
              </a:ext>
            </a:extLst>
          </p:cNvPr>
          <p:cNvSpPr/>
          <p:nvPr/>
        </p:nvSpPr>
        <p:spPr>
          <a:xfrm>
            <a:off x="387628" y="1134051"/>
            <a:ext cx="11661497" cy="6663363"/>
          </a:xfrm>
          <a:prstGeom prst="rect">
            <a:avLst/>
          </a:prstGeom>
          <a:noFill/>
        </p:spPr>
        <p:txBody>
          <a:bodyPr wrap="square" lIns="91440" tIns="45720" rIns="91440" bIns="45720">
            <a:spAutoFit/>
          </a:bodyPr>
          <a:lstStyle/>
          <a:p>
            <a:pPr>
              <a:spcAft>
                <a:spcPts val="1800"/>
              </a:spcAft>
            </a:pPr>
            <a:r>
              <a:rPr lang="es-ES" sz="2800" cap="none" spc="0" dirty="0">
                <a:ln w="0"/>
                <a:solidFill>
                  <a:schemeClr val="tx1"/>
                </a:solidFill>
                <a:effectLst>
                  <a:outerShdw blurRad="38100" dist="19050" dir="2700000" algn="tl" rotWithShape="0">
                    <a:schemeClr val="dk1">
                      <a:alpha val="40000"/>
                    </a:schemeClr>
                  </a:outerShdw>
                </a:effectLst>
              </a:rPr>
              <a:t>El desarrollo de</a:t>
            </a:r>
            <a:r>
              <a:rPr lang="es-ES" sz="2800" dirty="0">
                <a:ln w="0"/>
                <a:effectLst>
                  <a:outerShdw blurRad="38100" dist="19050" dir="2700000" algn="tl" rotWithShape="0">
                    <a:schemeClr val="dk1">
                      <a:alpha val="40000"/>
                    </a:schemeClr>
                  </a:outerShdw>
                </a:effectLst>
              </a:rPr>
              <a:t>l proyecto ha constado de 3 fases, entrelazadas entre sí durante el proceso:</a:t>
            </a:r>
          </a:p>
          <a:p>
            <a:pPr marL="342900" indent="-342900">
              <a:spcAft>
                <a:spcPts val="1800"/>
              </a:spcAft>
              <a:buFont typeface="Arial" panose="020B0604020202020204" pitchFamily="34" charset="0"/>
              <a:buChar char="•"/>
            </a:pPr>
            <a:r>
              <a:rPr lang="es-ES" sz="2400" dirty="0">
                <a:ln w="0"/>
                <a:effectLst>
                  <a:outerShdw blurRad="38100" dist="19050" dir="2700000" algn="tl" rotWithShape="0">
                    <a:schemeClr val="dk1">
                      <a:alpha val="40000"/>
                    </a:schemeClr>
                  </a:outerShdw>
                </a:effectLst>
              </a:rPr>
              <a:t>Primera fase: Desarrollo de la app Android, a través de la mejora de la aplicación anterior, totalmente rediseñada con uso de fragmentos para mostrar los diferentes apartados, uso de servicios, adaptadores, recyclerviews, comprobaciones de datos, ventanas emergentes, llamadas a eventos, widgets y notificaciones, para darle mayor versatilidad y funcionalidad.</a:t>
            </a:r>
          </a:p>
          <a:p>
            <a:pPr marL="342900" indent="-342900">
              <a:spcAft>
                <a:spcPts val="1800"/>
              </a:spcAft>
              <a:buFont typeface="Arial" panose="020B0604020202020204" pitchFamily="34" charset="0"/>
              <a:buChar char="•"/>
            </a:pPr>
            <a:r>
              <a:rPr lang="es-ES" sz="2400" cap="none" spc="0" dirty="0">
                <a:ln w="0"/>
                <a:solidFill>
                  <a:schemeClr val="tx1"/>
                </a:solidFill>
                <a:effectLst>
                  <a:outerShdw blurRad="38100" dist="19050" dir="2700000" algn="tl" rotWithShape="0">
                    <a:schemeClr val="dk1">
                      <a:alpha val="40000"/>
                    </a:schemeClr>
                  </a:outerShdw>
                </a:effectLst>
              </a:rPr>
              <a:t>Segunda fase : Desarrollo de la pagina web, con uso de gráficos vectoriales, degradados, animaciones, uso multimedia (video y audio), subdividida esta en partes diferenciadas,  maquetadas en diferentes estilos a través de CSS</a:t>
            </a:r>
          </a:p>
          <a:p>
            <a:pPr marL="342900" indent="-342900">
              <a:spcAft>
                <a:spcPts val="2400"/>
              </a:spcAft>
              <a:buFont typeface="Arial" panose="020B0604020202020204" pitchFamily="34" charset="0"/>
              <a:buChar char="•"/>
            </a:pPr>
            <a:r>
              <a:rPr lang="es-ES" sz="2400" dirty="0">
                <a:ln w="0"/>
                <a:effectLst>
                  <a:outerShdw blurRad="38100" dist="19050" dir="2700000" algn="tl" rotWithShape="0">
                    <a:schemeClr val="dk1">
                      <a:alpha val="40000"/>
                    </a:schemeClr>
                  </a:outerShdw>
                </a:effectLst>
              </a:rPr>
              <a:t>Tercera fase: Implementación de un modulo de gestión de usuarios en la misma app, para uso exclusivo del administrador, donde gestionar la BBDD, poder realizar seguimiento de usuarios, centralizando así la relación entre el creador de la app y sus clientes. </a:t>
            </a:r>
            <a:endParaRPr lang="es-ES" sz="2000" cap="none" spc="0" dirty="0">
              <a:ln w="0"/>
              <a:solidFill>
                <a:schemeClr val="tx1"/>
              </a:solidFill>
              <a:effectLst>
                <a:outerShdw blurRad="38100" dist="19050" dir="2700000" algn="tl" rotWithShape="0">
                  <a:schemeClr val="dk1">
                    <a:alpha val="40000"/>
                  </a:schemeClr>
                </a:outerShdw>
              </a:effectLst>
            </a:endParaRPr>
          </a:p>
          <a:p>
            <a:pPr>
              <a:spcAft>
                <a:spcPts val="2400"/>
              </a:spcAft>
            </a:pPr>
            <a:endParaRPr lang="es-ES" sz="32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1973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2000"/>
                                        <p:tgtEl>
                                          <p:spTgt spid="5">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circle(in)">
                                      <p:cBhvr>
                                        <p:cTn id="18" dur="2000"/>
                                        <p:tgtEl>
                                          <p:spTgt spid="5">
                                            <p:txEl>
                                              <p:pRg st="1" end="1"/>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circle(in)">
                                      <p:cBhvr>
                                        <p:cTn id="21" dur="2000"/>
                                        <p:tgtEl>
                                          <p:spTgt spid="5">
                                            <p:txEl>
                                              <p:pRg st="2" end="2"/>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circle(in)">
                                      <p:cBhvr>
                                        <p:cTn id="24"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11A22EB-42BB-4522-9D67-AE3424815C7F}"/>
              </a:ext>
            </a:extLst>
          </p:cNvPr>
          <p:cNvSpPr/>
          <p:nvPr/>
        </p:nvSpPr>
        <p:spPr>
          <a:xfrm>
            <a:off x="238726" y="118388"/>
            <a:ext cx="8581423" cy="1015663"/>
          </a:xfrm>
          <a:prstGeom prst="rect">
            <a:avLst/>
          </a:prstGeom>
          <a:noFill/>
        </p:spPr>
        <p:txBody>
          <a:bodyPr wrap="square" lIns="91440" tIns="45720" rIns="91440" bIns="45720">
            <a:spAutoFit/>
          </a:bodyPr>
          <a:lstStyle/>
          <a:p>
            <a:r>
              <a:rPr lang="es-ES" sz="60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rPr>
              <a:t>Demostración de funcionamiento</a:t>
            </a:r>
            <a:endParaRPr lang="es-ES" sz="54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endParaRPr>
          </a:p>
        </p:txBody>
      </p:sp>
      <p:pic>
        <p:nvPicPr>
          <p:cNvPr id="15" name="Imagen 14">
            <a:extLst>
              <a:ext uri="{FF2B5EF4-FFF2-40B4-BE49-F238E27FC236}">
                <a16:creationId xmlns:a16="http://schemas.microsoft.com/office/drawing/2014/main" id="{42B62295-E8E0-4059-BBF7-1D907A216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585" y="1304924"/>
            <a:ext cx="9022830" cy="5076825"/>
          </a:xfrm>
          <a:prstGeom prst="rect">
            <a:avLst/>
          </a:prstGeom>
        </p:spPr>
      </p:pic>
      <p:pic>
        <p:nvPicPr>
          <p:cNvPr id="17" name="Imagen 16">
            <a:extLst>
              <a:ext uri="{FF2B5EF4-FFF2-40B4-BE49-F238E27FC236}">
                <a16:creationId xmlns:a16="http://schemas.microsoft.com/office/drawing/2014/main" id="{F4B23B37-1C15-45B2-8B76-74125210E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514" y="1438851"/>
            <a:ext cx="6915661" cy="4610441"/>
          </a:xfrm>
          <a:prstGeom prst="rect">
            <a:avLst/>
          </a:prstGeom>
        </p:spPr>
      </p:pic>
      <p:pic>
        <p:nvPicPr>
          <p:cNvPr id="21" name="Imagen 20">
            <a:extLst>
              <a:ext uri="{FF2B5EF4-FFF2-40B4-BE49-F238E27FC236}">
                <a16:creationId xmlns:a16="http://schemas.microsoft.com/office/drawing/2014/main" id="{CFEC8623-0DF6-4DA4-9A13-4D7BC07919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812" y="3105150"/>
            <a:ext cx="1476376" cy="1476376"/>
          </a:xfrm>
          <a:prstGeom prst="rect">
            <a:avLst/>
          </a:prstGeom>
        </p:spPr>
      </p:pic>
    </p:spTree>
    <p:extLst>
      <p:ext uri="{BB962C8B-B14F-4D97-AF65-F5344CB8AC3E}">
        <p14:creationId xmlns:p14="http://schemas.microsoft.com/office/powerpoint/2010/main" val="56081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80">
                                          <p:stCondLst>
                                            <p:cond delay="0"/>
                                          </p:stCondLst>
                                        </p:cTn>
                                        <p:tgtEl>
                                          <p:spTgt spid="21"/>
                                        </p:tgtEl>
                                      </p:cBhvr>
                                    </p:animEffect>
                                    <p:anim calcmode="lin" valueType="num">
                                      <p:cBhvr>
                                        <p:cTn id="2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33" dur="26">
                                          <p:stCondLst>
                                            <p:cond delay="650"/>
                                          </p:stCondLst>
                                        </p:cTn>
                                        <p:tgtEl>
                                          <p:spTgt spid="21"/>
                                        </p:tgtEl>
                                      </p:cBhvr>
                                      <p:to x="100000" y="60000"/>
                                    </p:animScale>
                                    <p:animScale>
                                      <p:cBhvr>
                                        <p:cTn id="34" dur="166" decel="50000">
                                          <p:stCondLst>
                                            <p:cond delay="676"/>
                                          </p:stCondLst>
                                        </p:cTn>
                                        <p:tgtEl>
                                          <p:spTgt spid="21"/>
                                        </p:tgtEl>
                                      </p:cBhvr>
                                      <p:to x="100000" y="100000"/>
                                    </p:animScale>
                                    <p:animScale>
                                      <p:cBhvr>
                                        <p:cTn id="35" dur="26">
                                          <p:stCondLst>
                                            <p:cond delay="1312"/>
                                          </p:stCondLst>
                                        </p:cTn>
                                        <p:tgtEl>
                                          <p:spTgt spid="21"/>
                                        </p:tgtEl>
                                      </p:cBhvr>
                                      <p:to x="100000" y="80000"/>
                                    </p:animScale>
                                    <p:animScale>
                                      <p:cBhvr>
                                        <p:cTn id="36" dur="166" decel="50000">
                                          <p:stCondLst>
                                            <p:cond delay="1338"/>
                                          </p:stCondLst>
                                        </p:cTn>
                                        <p:tgtEl>
                                          <p:spTgt spid="21"/>
                                        </p:tgtEl>
                                      </p:cBhvr>
                                      <p:to x="100000" y="100000"/>
                                    </p:animScale>
                                    <p:animScale>
                                      <p:cBhvr>
                                        <p:cTn id="37" dur="26">
                                          <p:stCondLst>
                                            <p:cond delay="1642"/>
                                          </p:stCondLst>
                                        </p:cTn>
                                        <p:tgtEl>
                                          <p:spTgt spid="21"/>
                                        </p:tgtEl>
                                      </p:cBhvr>
                                      <p:to x="100000" y="90000"/>
                                    </p:animScale>
                                    <p:animScale>
                                      <p:cBhvr>
                                        <p:cTn id="38" dur="166" decel="50000">
                                          <p:stCondLst>
                                            <p:cond delay="1668"/>
                                          </p:stCondLst>
                                        </p:cTn>
                                        <p:tgtEl>
                                          <p:spTgt spid="21"/>
                                        </p:tgtEl>
                                      </p:cBhvr>
                                      <p:to x="100000" y="100000"/>
                                    </p:animScale>
                                    <p:animScale>
                                      <p:cBhvr>
                                        <p:cTn id="39" dur="26">
                                          <p:stCondLst>
                                            <p:cond delay="1808"/>
                                          </p:stCondLst>
                                        </p:cTn>
                                        <p:tgtEl>
                                          <p:spTgt spid="21"/>
                                        </p:tgtEl>
                                      </p:cBhvr>
                                      <p:to x="100000" y="95000"/>
                                    </p:animScale>
                                    <p:animScale>
                                      <p:cBhvr>
                                        <p:cTn id="4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350</Words>
  <Application>Microsoft Office PowerPoint</Application>
  <PresentationFormat>Panorámica</PresentationFormat>
  <Paragraphs>17</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Amatic SC</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Alejandro</cp:lastModifiedBy>
  <cp:revision>20</cp:revision>
  <dcterms:created xsi:type="dcterms:W3CDTF">2020-06-10T07:50:49Z</dcterms:created>
  <dcterms:modified xsi:type="dcterms:W3CDTF">2020-06-11T09:41:34Z</dcterms:modified>
</cp:coreProperties>
</file>