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3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250622-34B8-463F-A804-342422675E9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6B93DD8-AD70-43AF-9A13-177E5AC79E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67D601B-F412-4178-A4E3-FA6D82D4B984}"/>
              </a:ext>
            </a:extLst>
          </p:cNvPr>
          <p:cNvSpPr>
            <a:spLocks noGrp="1"/>
          </p:cNvSpPr>
          <p:nvPr>
            <p:ph type="dt" sz="half" idx="10"/>
          </p:nvPr>
        </p:nvSpPr>
        <p:spPr/>
        <p:txBody>
          <a:bodyPr/>
          <a:lstStyle/>
          <a:p>
            <a:fld id="{4DB321F1-109F-4AE6-B49A-97909BEAE479}" type="datetimeFigureOut">
              <a:rPr lang="es-ES" smtClean="0"/>
              <a:t>10/06/2020</a:t>
            </a:fld>
            <a:endParaRPr lang="es-ES" dirty="0"/>
          </a:p>
        </p:txBody>
      </p:sp>
      <p:sp>
        <p:nvSpPr>
          <p:cNvPr id="5" name="Marcador de pie de página 4">
            <a:extLst>
              <a:ext uri="{FF2B5EF4-FFF2-40B4-BE49-F238E27FC236}">
                <a16:creationId xmlns:a16="http://schemas.microsoft.com/office/drawing/2014/main" id="{812CF984-511B-46BF-89C9-D423F6FDD3A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C8A9EE31-A6A3-40CF-9291-4B8DD0F78514}"/>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1465264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5A215-02CA-48EF-A0BB-6789BA64941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ADABC90-C82F-4977-8C1B-A7AD2143D76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5237643-87DA-418C-BC5A-4A076F0BB013}"/>
              </a:ext>
            </a:extLst>
          </p:cNvPr>
          <p:cNvSpPr>
            <a:spLocks noGrp="1"/>
          </p:cNvSpPr>
          <p:nvPr>
            <p:ph type="dt" sz="half" idx="10"/>
          </p:nvPr>
        </p:nvSpPr>
        <p:spPr/>
        <p:txBody>
          <a:bodyPr/>
          <a:lstStyle/>
          <a:p>
            <a:fld id="{4DB321F1-109F-4AE6-B49A-97909BEAE479}" type="datetimeFigureOut">
              <a:rPr lang="es-ES" smtClean="0"/>
              <a:t>10/06/2020</a:t>
            </a:fld>
            <a:endParaRPr lang="es-ES" dirty="0"/>
          </a:p>
        </p:txBody>
      </p:sp>
      <p:sp>
        <p:nvSpPr>
          <p:cNvPr id="5" name="Marcador de pie de página 4">
            <a:extLst>
              <a:ext uri="{FF2B5EF4-FFF2-40B4-BE49-F238E27FC236}">
                <a16:creationId xmlns:a16="http://schemas.microsoft.com/office/drawing/2014/main" id="{157878A8-8708-4CA4-A118-465B9D14BB7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5F4D2C28-6A4A-4DB2-96D6-CD8B70327F15}"/>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6673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5AD6054-44D6-48DA-96F7-927CA612A92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2BDBC43-9F05-45F7-99CF-D3CEDF32498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38406E4-2251-4E4A-B713-610A67F53B8B}"/>
              </a:ext>
            </a:extLst>
          </p:cNvPr>
          <p:cNvSpPr>
            <a:spLocks noGrp="1"/>
          </p:cNvSpPr>
          <p:nvPr>
            <p:ph type="dt" sz="half" idx="10"/>
          </p:nvPr>
        </p:nvSpPr>
        <p:spPr/>
        <p:txBody>
          <a:bodyPr/>
          <a:lstStyle/>
          <a:p>
            <a:fld id="{4DB321F1-109F-4AE6-B49A-97909BEAE479}" type="datetimeFigureOut">
              <a:rPr lang="es-ES" smtClean="0"/>
              <a:t>10/06/2020</a:t>
            </a:fld>
            <a:endParaRPr lang="es-ES" dirty="0"/>
          </a:p>
        </p:txBody>
      </p:sp>
      <p:sp>
        <p:nvSpPr>
          <p:cNvPr id="5" name="Marcador de pie de página 4">
            <a:extLst>
              <a:ext uri="{FF2B5EF4-FFF2-40B4-BE49-F238E27FC236}">
                <a16:creationId xmlns:a16="http://schemas.microsoft.com/office/drawing/2014/main" id="{8DFF89C4-186B-4C02-B5F3-662DAA37F83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199A7B6E-7D0B-4D80-916A-07923B865925}"/>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388371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81BB3C-AE38-4981-A1C1-C5CB847239E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24D3F93-C90A-49DF-AD60-747EBADE238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4B1CC24-6E13-4200-A4DA-28E3C986B427}"/>
              </a:ext>
            </a:extLst>
          </p:cNvPr>
          <p:cNvSpPr>
            <a:spLocks noGrp="1"/>
          </p:cNvSpPr>
          <p:nvPr>
            <p:ph type="dt" sz="half" idx="10"/>
          </p:nvPr>
        </p:nvSpPr>
        <p:spPr/>
        <p:txBody>
          <a:bodyPr/>
          <a:lstStyle/>
          <a:p>
            <a:fld id="{4DB321F1-109F-4AE6-B49A-97909BEAE479}" type="datetimeFigureOut">
              <a:rPr lang="es-ES" smtClean="0"/>
              <a:t>10/06/2020</a:t>
            </a:fld>
            <a:endParaRPr lang="es-ES" dirty="0"/>
          </a:p>
        </p:txBody>
      </p:sp>
      <p:sp>
        <p:nvSpPr>
          <p:cNvPr id="5" name="Marcador de pie de página 4">
            <a:extLst>
              <a:ext uri="{FF2B5EF4-FFF2-40B4-BE49-F238E27FC236}">
                <a16:creationId xmlns:a16="http://schemas.microsoft.com/office/drawing/2014/main" id="{C3EE3272-3E4B-46D5-9D0A-D72E29923FBB}"/>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E72F3E19-0D90-4D97-A4C4-74548BC0D928}"/>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187952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67C91-0005-4F08-8041-3EB30032171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5ECF57C-5903-47E2-9482-5EFB82269C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3AA914D-64F2-4DC8-98B8-F1A9C136C763}"/>
              </a:ext>
            </a:extLst>
          </p:cNvPr>
          <p:cNvSpPr>
            <a:spLocks noGrp="1"/>
          </p:cNvSpPr>
          <p:nvPr>
            <p:ph type="dt" sz="half" idx="10"/>
          </p:nvPr>
        </p:nvSpPr>
        <p:spPr/>
        <p:txBody>
          <a:bodyPr/>
          <a:lstStyle/>
          <a:p>
            <a:fld id="{4DB321F1-109F-4AE6-B49A-97909BEAE479}" type="datetimeFigureOut">
              <a:rPr lang="es-ES" smtClean="0"/>
              <a:t>10/06/2020</a:t>
            </a:fld>
            <a:endParaRPr lang="es-ES" dirty="0"/>
          </a:p>
        </p:txBody>
      </p:sp>
      <p:sp>
        <p:nvSpPr>
          <p:cNvPr id="5" name="Marcador de pie de página 4">
            <a:extLst>
              <a:ext uri="{FF2B5EF4-FFF2-40B4-BE49-F238E27FC236}">
                <a16:creationId xmlns:a16="http://schemas.microsoft.com/office/drawing/2014/main" id="{77206107-E0DC-48CC-9464-D377895345EA}"/>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A609776A-AC8C-4CFA-BFC3-D7B41ABDFD44}"/>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387864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E428F-FB3E-406B-ACF8-C712BDE957E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FD16CD0-62B6-4C82-9A84-6346A940AB8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2E01BA6-8114-41EF-82CC-F2D288E4FB8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A28BE45-B40E-48D6-A75F-896CFE9B385A}"/>
              </a:ext>
            </a:extLst>
          </p:cNvPr>
          <p:cNvSpPr>
            <a:spLocks noGrp="1"/>
          </p:cNvSpPr>
          <p:nvPr>
            <p:ph type="dt" sz="half" idx="10"/>
          </p:nvPr>
        </p:nvSpPr>
        <p:spPr/>
        <p:txBody>
          <a:bodyPr/>
          <a:lstStyle/>
          <a:p>
            <a:fld id="{4DB321F1-109F-4AE6-B49A-97909BEAE479}" type="datetimeFigureOut">
              <a:rPr lang="es-ES" smtClean="0"/>
              <a:t>10/06/2020</a:t>
            </a:fld>
            <a:endParaRPr lang="es-ES" dirty="0"/>
          </a:p>
        </p:txBody>
      </p:sp>
      <p:sp>
        <p:nvSpPr>
          <p:cNvPr id="6" name="Marcador de pie de página 5">
            <a:extLst>
              <a:ext uri="{FF2B5EF4-FFF2-40B4-BE49-F238E27FC236}">
                <a16:creationId xmlns:a16="http://schemas.microsoft.com/office/drawing/2014/main" id="{5A8AA9B9-CA56-48C5-88E1-CEA714B3CB09}"/>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44999031-C18B-4EE6-B2A4-BD9D976A6E33}"/>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69309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E2B553-743B-4450-8F69-E223A4C31326}"/>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E6879D1-3957-4481-BC07-375D8749A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0F5B765-C70C-4780-819D-95288649016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BBC43E1-6561-4F4B-813C-CB890F9974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DE6B05D-EE64-4E87-A82C-5DFEEF3670E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C7BEF3C-E7DD-434B-9610-B36047CC02F7}"/>
              </a:ext>
            </a:extLst>
          </p:cNvPr>
          <p:cNvSpPr>
            <a:spLocks noGrp="1"/>
          </p:cNvSpPr>
          <p:nvPr>
            <p:ph type="dt" sz="half" idx="10"/>
          </p:nvPr>
        </p:nvSpPr>
        <p:spPr/>
        <p:txBody>
          <a:bodyPr/>
          <a:lstStyle/>
          <a:p>
            <a:fld id="{4DB321F1-109F-4AE6-B49A-97909BEAE479}" type="datetimeFigureOut">
              <a:rPr lang="es-ES" smtClean="0"/>
              <a:t>10/06/2020</a:t>
            </a:fld>
            <a:endParaRPr lang="es-ES" dirty="0"/>
          </a:p>
        </p:txBody>
      </p:sp>
      <p:sp>
        <p:nvSpPr>
          <p:cNvPr id="8" name="Marcador de pie de página 7">
            <a:extLst>
              <a:ext uri="{FF2B5EF4-FFF2-40B4-BE49-F238E27FC236}">
                <a16:creationId xmlns:a16="http://schemas.microsoft.com/office/drawing/2014/main" id="{ACA1BA28-A53E-47A7-A693-31FF26A2ADFA}"/>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2C541D5E-7534-4E09-91EC-C2972E89071A}"/>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74601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443D33-EFD8-44E8-B508-71DFE30A0FD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DDE76F7-B24D-4B4C-A5F5-0B95E0A594F2}"/>
              </a:ext>
            </a:extLst>
          </p:cNvPr>
          <p:cNvSpPr>
            <a:spLocks noGrp="1"/>
          </p:cNvSpPr>
          <p:nvPr>
            <p:ph type="dt" sz="half" idx="10"/>
          </p:nvPr>
        </p:nvSpPr>
        <p:spPr/>
        <p:txBody>
          <a:bodyPr/>
          <a:lstStyle/>
          <a:p>
            <a:fld id="{4DB321F1-109F-4AE6-B49A-97909BEAE479}" type="datetimeFigureOut">
              <a:rPr lang="es-ES" smtClean="0"/>
              <a:t>10/06/2020</a:t>
            </a:fld>
            <a:endParaRPr lang="es-ES" dirty="0"/>
          </a:p>
        </p:txBody>
      </p:sp>
      <p:sp>
        <p:nvSpPr>
          <p:cNvPr id="4" name="Marcador de pie de página 3">
            <a:extLst>
              <a:ext uri="{FF2B5EF4-FFF2-40B4-BE49-F238E27FC236}">
                <a16:creationId xmlns:a16="http://schemas.microsoft.com/office/drawing/2014/main" id="{DCD8244F-7E44-47B6-B2CB-629D02972A6B}"/>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8087F515-2924-4A1F-91FF-460A62FB139C}"/>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2269543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D0832EA-E6AE-429C-9AB2-E64EB0081F87}"/>
              </a:ext>
            </a:extLst>
          </p:cNvPr>
          <p:cNvSpPr>
            <a:spLocks noGrp="1"/>
          </p:cNvSpPr>
          <p:nvPr>
            <p:ph type="dt" sz="half" idx="10"/>
          </p:nvPr>
        </p:nvSpPr>
        <p:spPr/>
        <p:txBody>
          <a:bodyPr/>
          <a:lstStyle/>
          <a:p>
            <a:fld id="{4DB321F1-109F-4AE6-B49A-97909BEAE479}" type="datetimeFigureOut">
              <a:rPr lang="es-ES" smtClean="0"/>
              <a:t>10/06/2020</a:t>
            </a:fld>
            <a:endParaRPr lang="es-ES" dirty="0"/>
          </a:p>
        </p:txBody>
      </p:sp>
      <p:sp>
        <p:nvSpPr>
          <p:cNvPr id="3" name="Marcador de pie de página 2">
            <a:extLst>
              <a:ext uri="{FF2B5EF4-FFF2-40B4-BE49-F238E27FC236}">
                <a16:creationId xmlns:a16="http://schemas.microsoft.com/office/drawing/2014/main" id="{7ABD1515-EE8B-43E8-9C1B-25396E73D659}"/>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8F7F01AE-03B7-492E-9618-5808E4107B4A}"/>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129098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766929-2AFB-4FB8-AFE2-B7073A68298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13CC689-AC91-47B5-A676-C4F7715D56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3ED1D52-FFAB-4A91-A2DD-4F8D27AD9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C8FF42A-26B7-4DE8-B74D-9171F2CDE9CC}"/>
              </a:ext>
            </a:extLst>
          </p:cNvPr>
          <p:cNvSpPr>
            <a:spLocks noGrp="1"/>
          </p:cNvSpPr>
          <p:nvPr>
            <p:ph type="dt" sz="half" idx="10"/>
          </p:nvPr>
        </p:nvSpPr>
        <p:spPr/>
        <p:txBody>
          <a:bodyPr/>
          <a:lstStyle/>
          <a:p>
            <a:fld id="{4DB321F1-109F-4AE6-B49A-97909BEAE479}" type="datetimeFigureOut">
              <a:rPr lang="es-ES" smtClean="0"/>
              <a:t>10/06/2020</a:t>
            </a:fld>
            <a:endParaRPr lang="es-ES" dirty="0"/>
          </a:p>
        </p:txBody>
      </p:sp>
      <p:sp>
        <p:nvSpPr>
          <p:cNvPr id="6" name="Marcador de pie de página 5">
            <a:extLst>
              <a:ext uri="{FF2B5EF4-FFF2-40B4-BE49-F238E27FC236}">
                <a16:creationId xmlns:a16="http://schemas.microsoft.com/office/drawing/2014/main" id="{78BFBA97-F98A-4E73-866D-3F2064B6379A}"/>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E8D6B029-DA4B-4951-9B91-DADCE3D73B6E}"/>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2752602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5CE3B-DC58-48E3-8593-35B1549EA7B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690CE4B-CB0E-421A-AF17-E65F4AF97C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20AAEF13-6B75-4EC8-87F6-7C42CB2E1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3B5F4BB-FB5C-4748-8926-409F1E1E533D}"/>
              </a:ext>
            </a:extLst>
          </p:cNvPr>
          <p:cNvSpPr>
            <a:spLocks noGrp="1"/>
          </p:cNvSpPr>
          <p:nvPr>
            <p:ph type="dt" sz="half" idx="10"/>
          </p:nvPr>
        </p:nvSpPr>
        <p:spPr/>
        <p:txBody>
          <a:bodyPr/>
          <a:lstStyle/>
          <a:p>
            <a:fld id="{4DB321F1-109F-4AE6-B49A-97909BEAE479}" type="datetimeFigureOut">
              <a:rPr lang="es-ES" smtClean="0"/>
              <a:t>10/06/2020</a:t>
            </a:fld>
            <a:endParaRPr lang="es-ES" dirty="0"/>
          </a:p>
        </p:txBody>
      </p:sp>
      <p:sp>
        <p:nvSpPr>
          <p:cNvPr id="6" name="Marcador de pie de página 5">
            <a:extLst>
              <a:ext uri="{FF2B5EF4-FFF2-40B4-BE49-F238E27FC236}">
                <a16:creationId xmlns:a16="http://schemas.microsoft.com/office/drawing/2014/main" id="{2AD8D42A-6A15-4D8F-BDBD-578912D4C8CA}"/>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90020C73-5900-4EC0-ABF9-44BCEF998DDC}"/>
              </a:ext>
            </a:extLst>
          </p:cNvPr>
          <p:cNvSpPr>
            <a:spLocks noGrp="1"/>
          </p:cNvSpPr>
          <p:nvPr>
            <p:ph type="sldNum" sz="quarter" idx="12"/>
          </p:nvPr>
        </p:nvSpPr>
        <p:spPr/>
        <p:txBody>
          <a:bodyPr/>
          <a:lstStyle/>
          <a:p>
            <a:fld id="{894526BA-A634-45DC-8896-139676BCC5A1}" type="slidenum">
              <a:rPr lang="es-ES" smtClean="0"/>
              <a:t>‹Nº›</a:t>
            </a:fld>
            <a:endParaRPr lang="es-ES" dirty="0"/>
          </a:p>
        </p:txBody>
      </p:sp>
    </p:spTree>
    <p:extLst>
      <p:ext uri="{BB962C8B-B14F-4D97-AF65-F5344CB8AC3E}">
        <p14:creationId xmlns:p14="http://schemas.microsoft.com/office/powerpoint/2010/main" val="424931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CC6B39D-A99F-4021-910A-AE82813E0A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19FC17E-68BF-401C-A2A4-11587CCFE5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AA1AE73-EA4C-45A9-A8AA-4B0A4C6EE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B321F1-109F-4AE6-B49A-97909BEAE479}" type="datetimeFigureOut">
              <a:rPr lang="es-ES" smtClean="0"/>
              <a:t>10/06/2020</a:t>
            </a:fld>
            <a:endParaRPr lang="es-ES" dirty="0"/>
          </a:p>
        </p:txBody>
      </p:sp>
      <p:sp>
        <p:nvSpPr>
          <p:cNvPr id="5" name="Marcador de pie de página 4">
            <a:extLst>
              <a:ext uri="{FF2B5EF4-FFF2-40B4-BE49-F238E27FC236}">
                <a16:creationId xmlns:a16="http://schemas.microsoft.com/office/drawing/2014/main" id="{51136D68-1C96-4B4E-ADBE-F5B47C6401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7D2FB1E8-5095-4621-9142-D359ABE106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526BA-A634-45DC-8896-139676BCC5A1}" type="slidenum">
              <a:rPr lang="es-ES" smtClean="0"/>
              <a:t>‹Nº›</a:t>
            </a:fld>
            <a:endParaRPr lang="es-ES" dirty="0"/>
          </a:p>
        </p:txBody>
      </p:sp>
    </p:spTree>
    <p:extLst>
      <p:ext uri="{BB962C8B-B14F-4D97-AF65-F5344CB8AC3E}">
        <p14:creationId xmlns:p14="http://schemas.microsoft.com/office/powerpoint/2010/main" val="3151805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90">
          <a:fgClr>
            <a:srgbClr val="FFBE00"/>
          </a:fgClr>
          <a:bgClr>
            <a:schemeClr val="bg1"/>
          </a:bgClr>
        </a:patt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517EB99-142F-49B5-999A-1C04CC97A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678" y="702411"/>
            <a:ext cx="7468642" cy="2133898"/>
          </a:xfrm>
          <a:prstGeom prst="rect">
            <a:avLst/>
          </a:prstGeom>
        </p:spPr>
      </p:pic>
      <p:pic>
        <p:nvPicPr>
          <p:cNvPr id="7" name="Imagen 6">
            <a:extLst>
              <a:ext uri="{FF2B5EF4-FFF2-40B4-BE49-F238E27FC236}">
                <a16:creationId xmlns:a16="http://schemas.microsoft.com/office/drawing/2014/main" id="{FF299920-67E1-4598-837A-9FA79C2F99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979" y="4021691"/>
            <a:ext cx="6974041" cy="1903893"/>
          </a:xfrm>
          <a:prstGeom prst="rect">
            <a:avLst/>
          </a:prstGeom>
        </p:spPr>
      </p:pic>
    </p:spTree>
    <p:extLst>
      <p:ext uri="{BB962C8B-B14F-4D97-AF65-F5344CB8AC3E}">
        <p14:creationId xmlns:p14="http://schemas.microsoft.com/office/powerpoint/2010/main" val="261381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90">
          <a:fgClr>
            <a:srgbClr val="FFBE00"/>
          </a:fgClr>
          <a:bgClr>
            <a:schemeClr val="bg1"/>
          </a:bgClr>
        </a:patt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11A22EB-42BB-4522-9D67-AE3424815C7F}"/>
              </a:ext>
            </a:extLst>
          </p:cNvPr>
          <p:cNvSpPr/>
          <p:nvPr/>
        </p:nvSpPr>
        <p:spPr>
          <a:xfrm>
            <a:off x="286352" y="270788"/>
            <a:ext cx="3455224" cy="1015663"/>
          </a:xfrm>
          <a:prstGeom prst="rect">
            <a:avLst/>
          </a:prstGeom>
          <a:noFill/>
        </p:spPr>
        <p:txBody>
          <a:bodyPr wrap="square" lIns="91440" tIns="45720" rIns="91440" bIns="45720">
            <a:spAutoFit/>
          </a:bodyPr>
          <a:lstStyle/>
          <a:p>
            <a:r>
              <a:rPr lang="es-ES" sz="6000" b="1" cap="none" spc="0" dirty="0">
                <a:ln w="12700">
                  <a:solidFill>
                    <a:schemeClr val="tx2">
                      <a:lumMod val="75000"/>
                    </a:schemeClr>
                  </a:solidFill>
                  <a:prstDash val="solid"/>
                </a:ln>
                <a:pattFill prst="pct50">
                  <a:fgClr>
                    <a:schemeClr val="tx2"/>
                  </a:fgClr>
                  <a:bgClr>
                    <a:schemeClr val="tx2">
                      <a:lumMod val="20000"/>
                      <a:lumOff val="80000"/>
                    </a:schemeClr>
                  </a:bgClr>
                </a:pattFill>
                <a:effectLst>
                  <a:outerShdw dist="38100" dir="2640000" algn="bl" rotWithShape="0">
                    <a:schemeClr val="tx2">
                      <a:lumMod val="75000"/>
                    </a:schemeClr>
                  </a:outerShdw>
                </a:effectLst>
                <a:latin typeface="Amatic SC" panose="00000500000000000000" pitchFamily="2" charset="-79"/>
                <a:cs typeface="Amatic SC" panose="00000500000000000000" pitchFamily="2" charset="-79"/>
              </a:rPr>
              <a:t>Introducción</a:t>
            </a:r>
            <a:endParaRPr lang="es-ES" sz="5400" b="1" cap="none" spc="0" dirty="0">
              <a:ln w="12700">
                <a:solidFill>
                  <a:schemeClr val="tx2">
                    <a:lumMod val="75000"/>
                  </a:schemeClr>
                </a:solidFill>
                <a:prstDash val="solid"/>
              </a:ln>
              <a:pattFill prst="pct50">
                <a:fgClr>
                  <a:schemeClr val="tx2"/>
                </a:fgClr>
                <a:bgClr>
                  <a:schemeClr val="tx2">
                    <a:lumMod val="20000"/>
                    <a:lumOff val="80000"/>
                  </a:schemeClr>
                </a:bgClr>
              </a:pattFill>
              <a:effectLst>
                <a:outerShdw dist="38100" dir="2640000" algn="bl" rotWithShape="0">
                  <a:schemeClr val="tx2">
                    <a:lumMod val="75000"/>
                  </a:schemeClr>
                </a:outerShdw>
              </a:effectLst>
              <a:latin typeface="Amatic SC" panose="00000500000000000000" pitchFamily="2" charset="-79"/>
              <a:cs typeface="Amatic SC" panose="00000500000000000000" pitchFamily="2" charset="-79"/>
            </a:endParaRPr>
          </a:p>
        </p:txBody>
      </p:sp>
      <p:sp>
        <p:nvSpPr>
          <p:cNvPr id="5" name="Rectángulo 4">
            <a:extLst>
              <a:ext uri="{FF2B5EF4-FFF2-40B4-BE49-F238E27FC236}">
                <a16:creationId xmlns:a16="http://schemas.microsoft.com/office/drawing/2014/main" id="{6B08690F-953A-4255-B484-961CF264E2E9}"/>
              </a:ext>
            </a:extLst>
          </p:cNvPr>
          <p:cNvSpPr/>
          <p:nvPr/>
        </p:nvSpPr>
        <p:spPr>
          <a:xfrm>
            <a:off x="454303" y="1614396"/>
            <a:ext cx="11666162" cy="4647426"/>
          </a:xfrm>
          <a:prstGeom prst="rect">
            <a:avLst/>
          </a:prstGeom>
          <a:noFill/>
        </p:spPr>
        <p:txBody>
          <a:bodyPr wrap="square" lIns="91440" tIns="45720" rIns="91440" bIns="45720">
            <a:spAutoFit/>
          </a:bodyPr>
          <a:lstStyle/>
          <a:p>
            <a:pPr>
              <a:spcAft>
                <a:spcPts val="2400"/>
              </a:spcAft>
            </a:pPr>
            <a:r>
              <a:rPr lang="es-ES" sz="3200" b="0" cap="none" spc="0" dirty="0">
                <a:ln w="0"/>
                <a:solidFill>
                  <a:schemeClr val="tx1"/>
                </a:solidFill>
                <a:effectLst>
                  <a:outerShdw blurRad="38100" dist="19050" dir="2700000" algn="tl" rotWithShape="0">
                    <a:schemeClr val="dk1">
                      <a:alpha val="40000"/>
                    </a:schemeClr>
                  </a:outerShdw>
                </a:effectLst>
              </a:rPr>
              <a:t>Mi proyecto Maipets se desarrolla en tres partes:</a:t>
            </a:r>
          </a:p>
          <a:p>
            <a:pPr marL="1076325" indent="-533400">
              <a:spcAft>
                <a:spcPts val="1200"/>
              </a:spcAft>
              <a:buFont typeface="+mj-lt"/>
              <a:buAutoNum type="arabicPeriod"/>
            </a:pPr>
            <a:r>
              <a:rPr lang="es-ES" sz="3200" dirty="0">
                <a:ln w="0"/>
                <a:effectLst>
                  <a:outerShdw blurRad="38100" dist="19050" dir="2700000" algn="tl" rotWithShape="0">
                    <a:schemeClr val="dk1">
                      <a:alpha val="40000"/>
                    </a:schemeClr>
                  </a:outerShdw>
                </a:effectLst>
              </a:rPr>
              <a:t>Una aplicación Android que permite a los usuarios gestionar sus mascotas, editar perfil y gestionar/seleccionar servicios.</a:t>
            </a:r>
          </a:p>
          <a:p>
            <a:pPr marL="1076325" indent="-533400">
              <a:spcAft>
                <a:spcPts val="1200"/>
              </a:spcAft>
              <a:buFont typeface="+mj-lt"/>
              <a:buAutoNum type="arabicPeriod"/>
            </a:pPr>
            <a:r>
              <a:rPr lang="es-ES" sz="3200" b="0" cap="none" spc="0" dirty="0">
                <a:ln w="0"/>
                <a:solidFill>
                  <a:schemeClr val="tx1"/>
                </a:solidFill>
                <a:effectLst>
                  <a:outerShdw blurRad="38100" dist="19050" dir="2700000" algn="tl" rotWithShape="0">
                    <a:schemeClr val="dk1">
                      <a:alpha val="40000"/>
                    </a:schemeClr>
                  </a:outerShdw>
                </a:effectLst>
              </a:rPr>
              <a:t>Página web de presentación de la APP.</a:t>
            </a:r>
          </a:p>
          <a:p>
            <a:pPr marL="1076325" indent="-533400">
              <a:buFont typeface="+mj-lt"/>
              <a:buAutoNum type="arabicPeriod"/>
            </a:pPr>
            <a:r>
              <a:rPr lang="es-ES" sz="3200" b="0" cap="none" spc="0" dirty="0">
                <a:ln w="0"/>
                <a:solidFill>
                  <a:schemeClr val="tx1"/>
                </a:solidFill>
                <a:effectLst>
                  <a:outerShdw blurRad="38100" dist="19050" dir="2700000" algn="tl" rotWithShape="0">
                    <a:schemeClr val="dk1">
                      <a:alpha val="40000"/>
                    </a:schemeClr>
                  </a:outerShdw>
                </a:effectLst>
              </a:rPr>
              <a:t>Módulo de gestión de clientes integrado dentro de la aplicación Android con acceso y gestión de la BBDD de usuarios.</a:t>
            </a:r>
            <a:endParaRPr lang="es-ES" sz="3200" dirty="0">
              <a:ln w="0"/>
              <a:effectLst>
                <a:outerShdw blurRad="38100" dist="19050" dir="2700000" algn="tl" rotWithShape="0">
                  <a:schemeClr val="dk1">
                    <a:alpha val="40000"/>
                  </a:schemeClr>
                </a:outerShdw>
              </a:effectLst>
            </a:endParaRPr>
          </a:p>
          <a:p>
            <a:pPr marL="542925"/>
            <a:endParaRPr lang="es-E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357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90">
          <a:fgClr>
            <a:srgbClr val="FFBE00"/>
          </a:fgClr>
          <a:bgClr>
            <a:schemeClr val="bg1"/>
          </a:bgClr>
        </a:patt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11A22EB-42BB-4522-9D67-AE3424815C7F}"/>
              </a:ext>
            </a:extLst>
          </p:cNvPr>
          <p:cNvSpPr/>
          <p:nvPr/>
        </p:nvSpPr>
        <p:spPr>
          <a:xfrm>
            <a:off x="286351" y="270788"/>
            <a:ext cx="8581423" cy="1015663"/>
          </a:xfrm>
          <a:prstGeom prst="rect">
            <a:avLst/>
          </a:prstGeom>
          <a:noFill/>
        </p:spPr>
        <p:txBody>
          <a:bodyPr wrap="square" lIns="91440" tIns="45720" rIns="91440" bIns="45720">
            <a:spAutoFit/>
          </a:bodyPr>
          <a:lstStyle/>
          <a:p>
            <a:r>
              <a:rPr lang="es-ES" sz="6000" b="1" cap="none" spc="0" dirty="0">
                <a:ln w="12700">
                  <a:solidFill>
                    <a:schemeClr val="tx2">
                      <a:lumMod val="75000"/>
                    </a:schemeClr>
                  </a:solidFill>
                  <a:prstDash val="solid"/>
                </a:ln>
                <a:pattFill prst="pct50">
                  <a:fgClr>
                    <a:schemeClr val="tx2"/>
                  </a:fgClr>
                  <a:bgClr>
                    <a:schemeClr val="tx2">
                      <a:lumMod val="20000"/>
                      <a:lumOff val="80000"/>
                    </a:schemeClr>
                  </a:bgClr>
                </a:pattFill>
                <a:effectLst>
                  <a:outerShdw dist="38100" dir="2640000" algn="bl" rotWithShape="0">
                    <a:schemeClr val="tx2">
                      <a:lumMod val="75000"/>
                    </a:schemeClr>
                  </a:outerShdw>
                </a:effectLst>
                <a:latin typeface="Amatic SC" panose="00000500000000000000" pitchFamily="2" charset="-79"/>
                <a:cs typeface="Amatic SC" panose="00000500000000000000" pitchFamily="2" charset="-79"/>
              </a:rPr>
              <a:t>Herramientas y tecnologías utilizadas</a:t>
            </a:r>
            <a:endParaRPr lang="es-ES" sz="5400" b="1" cap="none" spc="0" dirty="0">
              <a:ln w="12700">
                <a:solidFill>
                  <a:schemeClr val="tx2">
                    <a:lumMod val="75000"/>
                  </a:schemeClr>
                </a:solidFill>
                <a:prstDash val="solid"/>
              </a:ln>
              <a:pattFill prst="pct50">
                <a:fgClr>
                  <a:schemeClr val="tx2"/>
                </a:fgClr>
                <a:bgClr>
                  <a:schemeClr val="tx2">
                    <a:lumMod val="20000"/>
                    <a:lumOff val="80000"/>
                  </a:schemeClr>
                </a:bgClr>
              </a:pattFill>
              <a:effectLst>
                <a:outerShdw dist="38100" dir="2640000" algn="bl" rotWithShape="0">
                  <a:schemeClr val="tx2">
                    <a:lumMod val="75000"/>
                  </a:schemeClr>
                </a:outerShdw>
              </a:effectLst>
              <a:latin typeface="Amatic SC" panose="00000500000000000000" pitchFamily="2" charset="-79"/>
              <a:cs typeface="Amatic SC" panose="00000500000000000000" pitchFamily="2" charset="-79"/>
            </a:endParaRPr>
          </a:p>
        </p:txBody>
      </p:sp>
      <p:sp>
        <p:nvSpPr>
          <p:cNvPr id="5" name="Rectángulo 4">
            <a:extLst>
              <a:ext uri="{FF2B5EF4-FFF2-40B4-BE49-F238E27FC236}">
                <a16:creationId xmlns:a16="http://schemas.microsoft.com/office/drawing/2014/main" id="{6B08690F-953A-4255-B484-961CF264E2E9}"/>
              </a:ext>
            </a:extLst>
          </p:cNvPr>
          <p:cNvSpPr/>
          <p:nvPr/>
        </p:nvSpPr>
        <p:spPr>
          <a:xfrm>
            <a:off x="387628" y="1461996"/>
            <a:ext cx="11666162" cy="4955203"/>
          </a:xfrm>
          <a:prstGeom prst="rect">
            <a:avLst/>
          </a:prstGeom>
          <a:noFill/>
        </p:spPr>
        <p:txBody>
          <a:bodyPr wrap="square" lIns="91440" tIns="45720" rIns="91440" bIns="45720">
            <a:spAutoFit/>
          </a:bodyPr>
          <a:lstStyle/>
          <a:p>
            <a:pPr>
              <a:spcAft>
                <a:spcPts val="2400"/>
              </a:spcAft>
            </a:pPr>
            <a:r>
              <a:rPr lang="es-ES" sz="2800" b="1" dirty="0">
                <a:ln w="0"/>
                <a:effectLst>
                  <a:outerShdw blurRad="38100" dist="19050" dir="2700000" algn="tl" rotWithShape="0">
                    <a:schemeClr val="dk1">
                      <a:alpha val="40000"/>
                    </a:schemeClr>
                  </a:outerShdw>
                </a:effectLst>
              </a:rPr>
              <a:t>Android Studio: </a:t>
            </a:r>
            <a:r>
              <a:rPr lang="es-ES" sz="2400" dirty="0">
                <a:ln w="0"/>
                <a:effectLst>
                  <a:outerShdw blurRad="38100" dist="19050" dir="2700000" algn="tl" rotWithShape="0">
                    <a:schemeClr val="dk1">
                      <a:alpha val="40000"/>
                    </a:schemeClr>
                  </a:outerShdw>
                </a:effectLst>
              </a:rPr>
              <a:t>Entorno de desarrollo integrado oficial para la plataforma Android. Hace uso entre otros de los lenguajes Java y XML.</a:t>
            </a:r>
          </a:p>
          <a:p>
            <a:pPr>
              <a:spcAft>
                <a:spcPts val="2400"/>
              </a:spcAft>
            </a:pPr>
            <a:r>
              <a:rPr lang="es-ES" sz="2800" b="1" cap="none" spc="0" dirty="0">
                <a:ln w="0"/>
                <a:solidFill>
                  <a:schemeClr val="tx1"/>
                </a:solidFill>
                <a:effectLst>
                  <a:outerShdw blurRad="38100" dist="19050" dir="2700000" algn="tl" rotWithShape="0">
                    <a:schemeClr val="dk1">
                      <a:alpha val="40000"/>
                    </a:schemeClr>
                  </a:outerShdw>
                </a:effectLst>
              </a:rPr>
              <a:t>Firebase: </a:t>
            </a:r>
            <a:r>
              <a:rPr lang="es-ES" sz="2400" cap="none" spc="0" dirty="0">
                <a:ln w="0"/>
                <a:solidFill>
                  <a:schemeClr val="tx1"/>
                </a:solidFill>
                <a:effectLst>
                  <a:outerShdw blurRad="38100" dist="19050" dir="2700000" algn="tl" rotWithShape="0">
                    <a:schemeClr val="dk1">
                      <a:alpha val="40000"/>
                    </a:schemeClr>
                  </a:outerShdw>
                </a:effectLst>
              </a:rPr>
              <a:t>Base de datos NoSQL alojada en la nube, en la que los datos se sincronizan en tiempo real con el cliente.</a:t>
            </a:r>
            <a:endParaRPr lang="es-ES" sz="2800" cap="none" spc="0" dirty="0">
              <a:ln w="0"/>
              <a:solidFill>
                <a:schemeClr val="tx1"/>
              </a:solidFill>
              <a:effectLst>
                <a:outerShdw blurRad="38100" dist="19050" dir="2700000" algn="tl" rotWithShape="0">
                  <a:schemeClr val="dk1">
                    <a:alpha val="40000"/>
                  </a:schemeClr>
                </a:outerShdw>
              </a:effectLst>
            </a:endParaRPr>
          </a:p>
          <a:p>
            <a:pPr>
              <a:spcAft>
                <a:spcPts val="2400"/>
              </a:spcAft>
            </a:pPr>
            <a:r>
              <a:rPr lang="es-ES" sz="2800" b="1" dirty="0">
                <a:ln w="0"/>
                <a:effectLst>
                  <a:outerShdw blurRad="38100" dist="19050" dir="2700000" algn="tl" rotWithShape="0">
                    <a:schemeClr val="dk1">
                      <a:alpha val="40000"/>
                    </a:schemeClr>
                  </a:outerShdw>
                </a:effectLst>
              </a:rPr>
              <a:t>Visual Studio Code: </a:t>
            </a:r>
            <a:r>
              <a:rPr lang="es-ES" sz="2400" dirty="0">
                <a:ln w="0"/>
                <a:effectLst>
                  <a:outerShdw blurRad="38100" dist="19050" dir="2700000" algn="tl" rotWithShape="0">
                    <a:schemeClr val="dk1">
                      <a:alpha val="40000"/>
                    </a:schemeClr>
                  </a:outerShdw>
                </a:effectLst>
              </a:rPr>
              <a:t>IDE personalizable con soporte para múltiples lenguajes de programación. Usado para la maquetación web a través de HTML5 + CSS.</a:t>
            </a:r>
          </a:p>
          <a:p>
            <a:pPr>
              <a:spcAft>
                <a:spcPts val="2400"/>
              </a:spcAft>
            </a:pPr>
            <a:r>
              <a:rPr lang="es-ES" sz="2800" b="1" cap="none" spc="0" dirty="0">
                <a:ln w="0"/>
                <a:solidFill>
                  <a:schemeClr val="tx1"/>
                </a:solidFill>
                <a:effectLst>
                  <a:outerShdw blurRad="38100" dist="19050" dir="2700000" algn="tl" rotWithShape="0">
                    <a:schemeClr val="dk1">
                      <a:alpha val="40000"/>
                    </a:schemeClr>
                  </a:outerShdw>
                </a:effectLst>
              </a:rPr>
              <a:t>InkScape: </a:t>
            </a:r>
            <a:r>
              <a:rPr lang="es-ES" sz="2400" cap="none" spc="0" dirty="0">
                <a:ln w="0"/>
                <a:solidFill>
                  <a:schemeClr val="tx1"/>
                </a:solidFill>
                <a:effectLst>
                  <a:outerShdw blurRad="38100" dist="19050" dir="2700000" algn="tl" rotWithShape="0">
                    <a:schemeClr val="dk1">
                      <a:alpha val="40000"/>
                    </a:schemeClr>
                  </a:outerShdw>
                </a:effectLst>
              </a:rPr>
              <a:t>Editor de gráficos vectoriales, usado para crear logotipos e iconos para su uso en la app y la web en formato svg.</a:t>
            </a:r>
          </a:p>
          <a:p>
            <a:pPr>
              <a:spcAft>
                <a:spcPts val="2400"/>
              </a:spcAft>
            </a:pPr>
            <a:r>
              <a:rPr lang="es-ES" sz="2800" b="1" dirty="0">
                <a:ln w="0"/>
                <a:effectLst>
                  <a:outerShdw blurRad="38100" dist="19050" dir="2700000" algn="tl" rotWithShape="0">
                    <a:schemeClr val="dk1">
                      <a:alpha val="40000"/>
                    </a:schemeClr>
                  </a:outerShdw>
                </a:effectLst>
              </a:rPr>
              <a:t>Magical Camera: </a:t>
            </a:r>
            <a:r>
              <a:rPr lang="es-ES" sz="2400" dirty="0">
                <a:ln w="0"/>
                <a:effectLst>
                  <a:outerShdw blurRad="38100" dist="19050" dir="2700000" algn="tl" rotWithShape="0">
                    <a:schemeClr val="dk1">
                      <a:alpha val="40000"/>
                    </a:schemeClr>
                  </a:outerShdw>
                </a:effectLst>
              </a:rPr>
              <a:t>Librería OpenSource para la toma de imágenes desde cámara o galería.</a:t>
            </a:r>
            <a:endParaRPr lang="es-ES" sz="320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3003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90">
          <a:fgClr>
            <a:srgbClr val="FFBE00"/>
          </a:fgClr>
          <a:bgClr>
            <a:schemeClr val="bg1"/>
          </a:bgClr>
        </a:patt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11A22EB-42BB-4522-9D67-AE3424815C7F}"/>
              </a:ext>
            </a:extLst>
          </p:cNvPr>
          <p:cNvSpPr/>
          <p:nvPr/>
        </p:nvSpPr>
        <p:spPr>
          <a:xfrm>
            <a:off x="238726" y="118388"/>
            <a:ext cx="8581423" cy="1015663"/>
          </a:xfrm>
          <a:prstGeom prst="rect">
            <a:avLst/>
          </a:prstGeom>
          <a:noFill/>
        </p:spPr>
        <p:txBody>
          <a:bodyPr wrap="square" lIns="91440" tIns="45720" rIns="91440" bIns="45720">
            <a:spAutoFit/>
          </a:bodyPr>
          <a:lstStyle/>
          <a:p>
            <a:r>
              <a:rPr lang="es-ES" sz="6000" b="1" dirty="0">
                <a:ln w="12700">
                  <a:solidFill>
                    <a:schemeClr val="tx2">
                      <a:lumMod val="75000"/>
                    </a:schemeClr>
                  </a:solidFill>
                  <a:prstDash val="solid"/>
                </a:ln>
                <a:pattFill prst="pct50">
                  <a:fgClr>
                    <a:schemeClr val="tx2"/>
                  </a:fgClr>
                  <a:bgClr>
                    <a:schemeClr val="tx2">
                      <a:lumMod val="20000"/>
                      <a:lumOff val="80000"/>
                    </a:schemeClr>
                  </a:bgClr>
                </a:pattFill>
                <a:effectLst>
                  <a:outerShdw dist="38100" dir="2640000" algn="bl" rotWithShape="0">
                    <a:schemeClr val="tx2">
                      <a:lumMod val="75000"/>
                    </a:schemeClr>
                  </a:outerShdw>
                </a:effectLst>
                <a:latin typeface="Amatic SC" panose="00000500000000000000" pitchFamily="2" charset="-79"/>
                <a:cs typeface="Amatic SC" panose="00000500000000000000" pitchFamily="2" charset="-79"/>
              </a:rPr>
              <a:t>Proceso de desarrollo</a:t>
            </a:r>
            <a:endParaRPr lang="es-ES" sz="5400" b="1" cap="none" spc="0" dirty="0">
              <a:ln w="12700">
                <a:solidFill>
                  <a:schemeClr val="tx2">
                    <a:lumMod val="75000"/>
                  </a:schemeClr>
                </a:solidFill>
                <a:prstDash val="solid"/>
              </a:ln>
              <a:pattFill prst="pct50">
                <a:fgClr>
                  <a:schemeClr val="tx2"/>
                </a:fgClr>
                <a:bgClr>
                  <a:schemeClr val="tx2">
                    <a:lumMod val="20000"/>
                    <a:lumOff val="80000"/>
                  </a:schemeClr>
                </a:bgClr>
              </a:pattFill>
              <a:effectLst>
                <a:outerShdw dist="38100" dir="2640000" algn="bl" rotWithShape="0">
                  <a:schemeClr val="tx2">
                    <a:lumMod val="75000"/>
                  </a:schemeClr>
                </a:outerShdw>
              </a:effectLst>
              <a:latin typeface="Amatic SC" panose="00000500000000000000" pitchFamily="2" charset="-79"/>
              <a:cs typeface="Amatic SC" panose="00000500000000000000" pitchFamily="2" charset="-79"/>
            </a:endParaRPr>
          </a:p>
        </p:txBody>
      </p:sp>
      <p:sp>
        <p:nvSpPr>
          <p:cNvPr id="5" name="Rectángulo 4">
            <a:extLst>
              <a:ext uri="{FF2B5EF4-FFF2-40B4-BE49-F238E27FC236}">
                <a16:creationId xmlns:a16="http://schemas.microsoft.com/office/drawing/2014/main" id="{6B08690F-953A-4255-B484-961CF264E2E9}"/>
              </a:ext>
            </a:extLst>
          </p:cNvPr>
          <p:cNvSpPr/>
          <p:nvPr/>
        </p:nvSpPr>
        <p:spPr>
          <a:xfrm>
            <a:off x="387628" y="1134051"/>
            <a:ext cx="11661497" cy="6663363"/>
          </a:xfrm>
          <a:prstGeom prst="rect">
            <a:avLst/>
          </a:prstGeom>
          <a:noFill/>
        </p:spPr>
        <p:txBody>
          <a:bodyPr wrap="square" lIns="91440" tIns="45720" rIns="91440" bIns="45720">
            <a:spAutoFit/>
          </a:bodyPr>
          <a:lstStyle/>
          <a:p>
            <a:pPr>
              <a:spcAft>
                <a:spcPts val="1800"/>
              </a:spcAft>
            </a:pPr>
            <a:r>
              <a:rPr lang="es-ES" sz="2800" cap="none" spc="0" dirty="0">
                <a:ln w="0"/>
                <a:solidFill>
                  <a:schemeClr val="tx1"/>
                </a:solidFill>
                <a:effectLst>
                  <a:outerShdw blurRad="38100" dist="19050" dir="2700000" algn="tl" rotWithShape="0">
                    <a:schemeClr val="dk1">
                      <a:alpha val="40000"/>
                    </a:schemeClr>
                  </a:outerShdw>
                </a:effectLst>
              </a:rPr>
              <a:t>El desarrollo de</a:t>
            </a:r>
            <a:r>
              <a:rPr lang="es-ES" sz="2800" dirty="0">
                <a:ln w="0"/>
                <a:effectLst>
                  <a:outerShdw blurRad="38100" dist="19050" dir="2700000" algn="tl" rotWithShape="0">
                    <a:schemeClr val="dk1">
                      <a:alpha val="40000"/>
                    </a:schemeClr>
                  </a:outerShdw>
                </a:effectLst>
              </a:rPr>
              <a:t>l proyecto ha constado de 3 fases, entrelazadas entre sí durante el proceso:</a:t>
            </a:r>
          </a:p>
          <a:p>
            <a:pPr marL="342900" indent="-342900">
              <a:spcAft>
                <a:spcPts val="1800"/>
              </a:spcAft>
              <a:buFont typeface="Arial" panose="020B0604020202020204" pitchFamily="34" charset="0"/>
              <a:buChar char="•"/>
            </a:pPr>
            <a:r>
              <a:rPr lang="es-ES" sz="2400" dirty="0">
                <a:ln w="0"/>
                <a:effectLst>
                  <a:outerShdw blurRad="38100" dist="19050" dir="2700000" algn="tl" rotWithShape="0">
                    <a:schemeClr val="dk1">
                      <a:alpha val="40000"/>
                    </a:schemeClr>
                  </a:outerShdw>
                </a:effectLst>
              </a:rPr>
              <a:t>Primera fase: Desarrollo de la app Android, a través de la mejora de la aplicación anterior, totalmente rediseñada con uso de fragmentos para mostrar los diferentes apartados, uso de servicios, adaptadores, recyclerviews, comprobaciones de datos, ventanas emergentes, llamadas a eventos, widgets y notificaciones, para darle mayor versatilidad y funcionalidad.</a:t>
            </a:r>
          </a:p>
          <a:p>
            <a:pPr marL="342900" indent="-342900">
              <a:spcAft>
                <a:spcPts val="1800"/>
              </a:spcAft>
              <a:buFont typeface="Arial" panose="020B0604020202020204" pitchFamily="34" charset="0"/>
              <a:buChar char="•"/>
            </a:pPr>
            <a:r>
              <a:rPr lang="es-ES" sz="2400" cap="none" spc="0" dirty="0">
                <a:ln w="0"/>
                <a:solidFill>
                  <a:schemeClr val="tx1"/>
                </a:solidFill>
                <a:effectLst>
                  <a:outerShdw blurRad="38100" dist="19050" dir="2700000" algn="tl" rotWithShape="0">
                    <a:schemeClr val="dk1">
                      <a:alpha val="40000"/>
                    </a:schemeClr>
                  </a:outerShdw>
                </a:effectLst>
              </a:rPr>
              <a:t>Segunda fase : Desarrollo de la pagina web, con uso de gráficos vectoriales, degradados, animaciones, uso multimedia (video y audio), subdividida esta en partes diferenciadas,  maquetadas en diferentes estilos a través de CSS</a:t>
            </a:r>
          </a:p>
          <a:p>
            <a:pPr marL="342900" indent="-342900">
              <a:spcAft>
                <a:spcPts val="2400"/>
              </a:spcAft>
              <a:buFont typeface="Arial" panose="020B0604020202020204" pitchFamily="34" charset="0"/>
              <a:buChar char="•"/>
            </a:pPr>
            <a:r>
              <a:rPr lang="es-ES" sz="2400" dirty="0">
                <a:ln w="0"/>
                <a:effectLst>
                  <a:outerShdw blurRad="38100" dist="19050" dir="2700000" algn="tl" rotWithShape="0">
                    <a:schemeClr val="dk1">
                      <a:alpha val="40000"/>
                    </a:schemeClr>
                  </a:outerShdw>
                </a:effectLst>
              </a:rPr>
              <a:t>Tercera fase: Implementación de un modulo de gestión de usuarios en la misma app, para uso exclusivo del administrador, donde gestionar la BBDD, poder realizar seguimiento de usuarios, centralizando así la relación entre el creador de la app y sus clientes. </a:t>
            </a:r>
            <a:endParaRPr lang="es-ES" sz="2000" cap="none" spc="0" dirty="0">
              <a:ln w="0"/>
              <a:solidFill>
                <a:schemeClr val="tx1"/>
              </a:solidFill>
              <a:effectLst>
                <a:outerShdw blurRad="38100" dist="19050" dir="2700000" algn="tl" rotWithShape="0">
                  <a:schemeClr val="dk1">
                    <a:alpha val="40000"/>
                  </a:schemeClr>
                </a:outerShdw>
              </a:effectLst>
            </a:endParaRPr>
          </a:p>
          <a:p>
            <a:pPr>
              <a:spcAft>
                <a:spcPts val="2400"/>
              </a:spcAft>
            </a:pPr>
            <a:endParaRPr lang="es-ES" sz="320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1973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90">
          <a:fgClr>
            <a:srgbClr val="FFBE00"/>
          </a:fgClr>
          <a:bgClr>
            <a:schemeClr val="bg1"/>
          </a:bgClr>
        </a:patt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11A22EB-42BB-4522-9D67-AE3424815C7F}"/>
              </a:ext>
            </a:extLst>
          </p:cNvPr>
          <p:cNvSpPr/>
          <p:nvPr/>
        </p:nvSpPr>
        <p:spPr>
          <a:xfrm>
            <a:off x="238726" y="118388"/>
            <a:ext cx="8581423" cy="1015663"/>
          </a:xfrm>
          <a:prstGeom prst="rect">
            <a:avLst/>
          </a:prstGeom>
          <a:noFill/>
        </p:spPr>
        <p:txBody>
          <a:bodyPr wrap="square" lIns="91440" tIns="45720" rIns="91440" bIns="45720">
            <a:spAutoFit/>
          </a:bodyPr>
          <a:lstStyle/>
          <a:p>
            <a:r>
              <a:rPr lang="es-ES" sz="6000" b="1" cap="none" spc="0" dirty="0">
                <a:ln w="12700">
                  <a:solidFill>
                    <a:schemeClr val="tx2">
                      <a:lumMod val="75000"/>
                    </a:schemeClr>
                  </a:solidFill>
                  <a:prstDash val="solid"/>
                </a:ln>
                <a:pattFill prst="pct50">
                  <a:fgClr>
                    <a:schemeClr val="tx2"/>
                  </a:fgClr>
                  <a:bgClr>
                    <a:schemeClr val="tx2">
                      <a:lumMod val="20000"/>
                      <a:lumOff val="80000"/>
                    </a:schemeClr>
                  </a:bgClr>
                </a:pattFill>
                <a:effectLst>
                  <a:outerShdw dist="38100" dir="2640000" algn="bl" rotWithShape="0">
                    <a:schemeClr val="tx2">
                      <a:lumMod val="75000"/>
                    </a:schemeClr>
                  </a:outerShdw>
                </a:effectLst>
                <a:latin typeface="Amatic SC" panose="00000500000000000000" pitchFamily="2" charset="-79"/>
                <a:cs typeface="Amatic SC" panose="00000500000000000000" pitchFamily="2" charset="-79"/>
              </a:rPr>
              <a:t>Demostración de funcionamiento</a:t>
            </a:r>
            <a:endParaRPr lang="es-ES" sz="5400" b="1" cap="none" spc="0" dirty="0">
              <a:ln w="12700">
                <a:solidFill>
                  <a:schemeClr val="tx2">
                    <a:lumMod val="75000"/>
                  </a:schemeClr>
                </a:solidFill>
                <a:prstDash val="solid"/>
              </a:ln>
              <a:pattFill prst="pct50">
                <a:fgClr>
                  <a:schemeClr val="tx2"/>
                </a:fgClr>
                <a:bgClr>
                  <a:schemeClr val="tx2">
                    <a:lumMod val="20000"/>
                    <a:lumOff val="80000"/>
                  </a:schemeClr>
                </a:bgClr>
              </a:pattFill>
              <a:effectLst>
                <a:outerShdw dist="38100" dir="2640000" algn="bl" rotWithShape="0">
                  <a:schemeClr val="tx2">
                    <a:lumMod val="75000"/>
                  </a:schemeClr>
                </a:outerShdw>
              </a:effectLst>
              <a:latin typeface="Amatic SC" panose="00000500000000000000" pitchFamily="2" charset="-79"/>
              <a:cs typeface="Amatic SC" panose="00000500000000000000" pitchFamily="2" charset="-79"/>
            </a:endParaRPr>
          </a:p>
        </p:txBody>
      </p:sp>
      <p:pic>
        <p:nvPicPr>
          <p:cNvPr id="15" name="Imagen 14">
            <a:extLst>
              <a:ext uri="{FF2B5EF4-FFF2-40B4-BE49-F238E27FC236}">
                <a16:creationId xmlns:a16="http://schemas.microsoft.com/office/drawing/2014/main" id="{42B62295-E8E0-4059-BBF7-1D907A216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585" y="1304924"/>
            <a:ext cx="9022830" cy="5076825"/>
          </a:xfrm>
          <a:prstGeom prst="rect">
            <a:avLst/>
          </a:prstGeom>
        </p:spPr>
      </p:pic>
      <p:pic>
        <p:nvPicPr>
          <p:cNvPr id="17" name="Imagen 16">
            <a:extLst>
              <a:ext uri="{FF2B5EF4-FFF2-40B4-BE49-F238E27FC236}">
                <a16:creationId xmlns:a16="http://schemas.microsoft.com/office/drawing/2014/main" id="{F4B23B37-1C15-45B2-8B76-74125210E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514" y="1438851"/>
            <a:ext cx="6915661" cy="4610441"/>
          </a:xfrm>
          <a:prstGeom prst="rect">
            <a:avLst/>
          </a:prstGeom>
        </p:spPr>
      </p:pic>
      <p:pic>
        <p:nvPicPr>
          <p:cNvPr id="21" name="Imagen 20">
            <a:extLst>
              <a:ext uri="{FF2B5EF4-FFF2-40B4-BE49-F238E27FC236}">
                <a16:creationId xmlns:a16="http://schemas.microsoft.com/office/drawing/2014/main" id="{CFEC8623-0DF6-4DA4-9A13-4D7BC07919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812" y="3105150"/>
            <a:ext cx="1476376" cy="1476376"/>
          </a:xfrm>
          <a:prstGeom prst="rect">
            <a:avLst/>
          </a:prstGeom>
        </p:spPr>
      </p:pic>
    </p:spTree>
    <p:extLst>
      <p:ext uri="{BB962C8B-B14F-4D97-AF65-F5344CB8AC3E}">
        <p14:creationId xmlns:p14="http://schemas.microsoft.com/office/powerpoint/2010/main" val="5608128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350</Words>
  <Application>Microsoft Office PowerPoint</Application>
  <PresentationFormat>Panorámica</PresentationFormat>
  <Paragraphs>17</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Amatic SC</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dc:creator>
  <cp:lastModifiedBy>Alejandro</cp:lastModifiedBy>
  <cp:revision>19</cp:revision>
  <dcterms:created xsi:type="dcterms:W3CDTF">2020-06-10T07:50:49Z</dcterms:created>
  <dcterms:modified xsi:type="dcterms:W3CDTF">2020-06-10T09:14:18Z</dcterms:modified>
</cp:coreProperties>
</file>