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ow Bold" panose="020B0604020202020204" charset="0"/>
      <p:regular r:id="rId21"/>
    </p:embeddedFont>
    <p:embeddedFont>
      <p:font typeface="Now Heavy" panose="020B0604020202020204" charset="0"/>
      <p:regular r:id="rId22"/>
    </p:embeddedFont>
    <p:embeddedFont>
      <p:font typeface="Space Mono" panose="020B0604020202020204" charset="0"/>
      <p:regular r:id="rId23"/>
    </p:embeddedFont>
    <p:embeddedFont>
      <p:font typeface="Space Mono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www.google.com/url?q=https%3A%2F%2Fwww.kaggle.com%2Fcode%2Fmayurspawar%2Fcustomer-acquisition-prediction%2Fdat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8118" y="137461"/>
            <a:ext cx="15500959" cy="10287000"/>
          </a:xfrm>
          <a:custGeom>
            <a:avLst/>
            <a:gdLst/>
            <a:ahLst/>
            <a:cxnLst/>
            <a:rect l="l" t="t" r="r" b="b"/>
            <a:pathLst>
              <a:path w="15500959" h="10287000">
                <a:moveTo>
                  <a:pt x="0" y="0"/>
                </a:moveTo>
                <a:lnTo>
                  <a:pt x="15500959" y="0"/>
                </a:lnTo>
                <a:lnTo>
                  <a:pt x="1550095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100371" y="3815645"/>
            <a:ext cx="8629021" cy="1760841"/>
            <a:chOff x="0" y="0"/>
            <a:chExt cx="2272664" cy="46376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72664" cy="463761"/>
            </a:xfrm>
            <a:custGeom>
              <a:avLst/>
              <a:gdLst/>
              <a:ahLst/>
              <a:cxnLst/>
              <a:rect l="l" t="t" r="r" b="b"/>
              <a:pathLst>
                <a:path w="2272664" h="463761">
                  <a:moveTo>
                    <a:pt x="22430" y="0"/>
                  </a:moveTo>
                  <a:lnTo>
                    <a:pt x="2250234" y="0"/>
                  </a:lnTo>
                  <a:cubicBezTo>
                    <a:pt x="2262622" y="0"/>
                    <a:pt x="2272664" y="10042"/>
                    <a:pt x="2272664" y="22430"/>
                  </a:cubicBezTo>
                  <a:lnTo>
                    <a:pt x="2272664" y="441331"/>
                  </a:lnTo>
                  <a:cubicBezTo>
                    <a:pt x="2272664" y="453718"/>
                    <a:pt x="2262622" y="463761"/>
                    <a:pt x="2250234" y="463761"/>
                  </a:cubicBezTo>
                  <a:lnTo>
                    <a:pt x="22430" y="463761"/>
                  </a:lnTo>
                  <a:cubicBezTo>
                    <a:pt x="10042" y="463761"/>
                    <a:pt x="0" y="453718"/>
                    <a:pt x="0" y="441331"/>
                  </a:cubicBezTo>
                  <a:lnTo>
                    <a:pt x="0" y="22430"/>
                  </a:lnTo>
                  <a:cubicBezTo>
                    <a:pt x="0" y="10042"/>
                    <a:pt x="10042" y="0"/>
                    <a:pt x="224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272664" cy="520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Space Mono"/>
                  <a:ea typeface="Space Mono"/>
                  <a:cs typeface="Space Mono"/>
                  <a:sym typeface="Space Mono"/>
                </a:rPr>
                <a:t>“ESTRATEGIAS DE MARKETING Y PROMOCIONES EFECTIVAS DE SUPERMERCADOS”</a:t>
              </a:r>
            </a:p>
          </p:txBody>
        </p:sp>
      </p:grpSp>
      <p:sp>
        <p:nvSpPr>
          <p:cNvPr id="6" name="Freeform 6"/>
          <p:cNvSpPr/>
          <p:nvPr/>
        </p:nvSpPr>
        <p:spPr>
          <a:xfrm rot="-10800000">
            <a:off x="16836598" y="0"/>
            <a:ext cx="1451402" cy="4114800"/>
          </a:xfrm>
          <a:custGeom>
            <a:avLst/>
            <a:gdLst/>
            <a:ahLst/>
            <a:cxnLst/>
            <a:rect l="l" t="t" r="r" b="b"/>
            <a:pathLst>
              <a:path w="1451402" h="4114800">
                <a:moveTo>
                  <a:pt x="0" y="0"/>
                </a:moveTo>
                <a:lnTo>
                  <a:pt x="1451402" y="0"/>
                </a:lnTo>
                <a:lnTo>
                  <a:pt x="14514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5877" y="0"/>
            <a:ext cx="2827990" cy="4114800"/>
          </a:xfrm>
          <a:custGeom>
            <a:avLst/>
            <a:gdLst/>
            <a:ahLst/>
            <a:cxnLst/>
            <a:rect l="l" t="t" r="r" b="b"/>
            <a:pathLst>
              <a:path w="2827990" h="4114800">
                <a:moveTo>
                  <a:pt x="0" y="0"/>
                </a:moveTo>
                <a:lnTo>
                  <a:pt x="2827989" y="0"/>
                </a:lnTo>
                <a:lnTo>
                  <a:pt x="2827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314956" y="8355474"/>
            <a:ext cx="1888687" cy="1888687"/>
          </a:xfrm>
          <a:custGeom>
            <a:avLst/>
            <a:gdLst/>
            <a:ahLst/>
            <a:cxnLst/>
            <a:rect l="l" t="t" r="r" b="b"/>
            <a:pathLst>
              <a:path w="1888687" h="1888687">
                <a:moveTo>
                  <a:pt x="0" y="0"/>
                </a:moveTo>
                <a:lnTo>
                  <a:pt x="1888688" y="0"/>
                </a:lnTo>
                <a:lnTo>
                  <a:pt x="1888688" y="1888687"/>
                </a:lnTo>
                <a:lnTo>
                  <a:pt x="0" y="18886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34000"/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8355474"/>
            <a:ext cx="1931526" cy="1931526"/>
          </a:xfrm>
          <a:custGeom>
            <a:avLst/>
            <a:gdLst/>
            <a:ahLst/>
            <a:cxnLst/>
            <a:rect l="l" t="t" r="r" b="b"/>
            <a:pathLst>
              <a:path w="1931526" h="1931526">
                <a:moveTo>
                  <a:pt x="0" y="0"/>
                </a:moveTo>
                <a:lnTo>
                  <a:pt x="1931526" y="0"/>
                </a:lnTo>
                <a:lnTo>
                  <a:pt x="1931526" y="1931526"/>
                </a:lnTo>
                <a:lnTo>
                  <a:pt x="0" y="19315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10999"/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319167" y="6311335"/>
            <a:ext cx="4088278" cy="4088278"/>
          </a:xfrm>
          <a:custGeom>
            <a:avLst/>
            <a:gdLst/>
            <a:ahLst/>
            <a:cxnLst/>
            <a:rect l="l" t="t" r="r" b="b"/>
            <a:pathLst>
              <a:path w="4088278" h="4088278">
                <a:moveTo>
                  <a:pt x="0" y="0"/>
                </a:moveTo>
                <a:lnTo>
                  <a:pt x="4088278" y="0"/>
                </a:lnTo>
                <a:lnTo>
                  <a:pt x="4088278" y="4088278"/>
                </a:lnTo>
                <a:lnTo>
                  <a:pt x="0" y="40882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Cement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891323" y="435292"/>
            <a:ext cx="9047119" cy="1213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15"/>
              </a:lnSpc>
            </a:pPr>
            <a:r>
              <a:rPr lang="en-US" sz="8100" b="1" u="sng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DATA SCIENCE I: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319167" y="2000250"/>
            <a:ext cx="4609528" cy="1010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1"/>
              </a:lnSpc>
            </a:pPr>
            <a:r>
              <a:rPr lang="en-US" sz="2893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Alumno: Alexis Gelpi</a:t>
            </a:r>
          </a:p>
          <a:p>
            <a:pPr algn="l">
              <a:lnSpc>
                <a:spcPts val="4051"/>
              </a:lnSpc>
            </a:pPr>
            <a:r>
              <a:rPr lang="en-US" sz="2893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Comisión: 61750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81DE3AD-2711-4CC0-B19C-4B9EDED73D26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758" y="1257300"/>
            <a:ext cx="2239738" cy="2239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653C3FA-D848-4E52-B287-56710BBE3C5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057900"/>
            <a:ext cx="1118978" cy="1118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06862" y="700483"/>
            <a:ext cx="8818154" cy="988109"/>
            <a:chOff x="0" y="0"/>
            <a:chExt cx="2322477" cy="2602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22477" cy="260243"/>
            </a:xfrm>
            <a:custGeom>
              <a:avLst/>
              <a:gdLst/>
              <a:ahLst/>
              <a:cxnLst/>
              <a:rect l="l" t="t" r="r" b="b"/>
              <a:pathLst>
                <a:path w="2322477" h="260243">
                  <a:moveTo>
                    <a:pt x="21949" y="0"/>
                  </a:moveTo>
                  <a:lnTo>
                    <a:pt x="2300528" y="0"/>
                  </a:lnTo>
                  <a:cubicBezTo>
                    <a:pt x="2312650" y="0"/>
                    <a:pt x="2322477" y="9827"/>
                    <a:pt x="2322477" y="21949"/>
                  </a:cubicBezTo>
                  <a:lnTo>
                    <a:pt x="2322477" y="238294"/>
                  </a:lnTo>
                  <a:cubicBezTo>
                    <a:pt x="2322477" y="244115"/>
                    <a:pt x="2320164" y="249698"/>
                    <a:pt x="2316048" y="253814"/>
                  </a:cubicBezTo>
                  <a:cubicBezTo>
                    <a:pt x="2311932" y="257930"/>
                    <a:pt x="2306349" y="260243"/>
                    <a:pt x="2300528" y="260243"/>
                  </a:cubicBezTo>
                  <a:lnTo>
                    <a:pt x="21949" y="260243"/>
                  </a:lnTo>
                  <a:cubicBezTo>
                    <a:pt x="16128" y="260243"/>
                    <a:pt x="10545" y="257930"/>
                    <a:pt x="6429" y="253814"/>
                  </a:cubicBezTo>
                  <a:cubicBezTo>
                    <a:pt x="2312" y="249698"/>
                    <a:pt x="0" y="244115"/>
                    <a:pt x="0" y="238294"/>
                  </a:cubicBezTo>
                  <a:lnTo>
                    <a:pt x="0" y="21949"/>
                  </a:lnTo>
                  <a:cubicBezTo>
                    <a:pt x="0" y="16128"/>
                    <a:pt x="2312" y="10545"/>
                    <a:pt x="6429" y="6429"/>
                  </a:cubicBezTo>
                  <a:cubicBezTo>
                    <a:pt x="10545" y="2312"/>
                    <a:pt x="16128" y="0"/>
                    <a:pt x="219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22477" cy="2983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46051" y="8098499"/>
            <a:ext cx="16539776" cy="2046617"/>
            <a:chOff x="0" y="0"/>
            <a:chExt cx="4356155" cy="5390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356155" cy="539027"/>
            </a:xfrm>
            <a:custGeom>
              <a:avLst/>
              <a:gdLst/>
              <a:ahLst/>
              <a:cxnLst/>
              <a:rect l="l" t="t" r="r" b="b"/>
              <a:pathLst>
                <a:path w="4356155" h="539027">
                  <a:moveTo>
                    <a:pt x="11702" y="0"/>
                  </a:moveTo>
                  <a:lnTo>
                    <a:pt x="4344453" y="0"/>
                  </a:lnTo>
                  <a:cubicBezTo>
                    <a:pt x="4347557" y="0"/>
                    <a:pt x="4350533" y="1233"/>
                    <a:pt x="4352728" y="3427"/>
                  </a:cubicBezTo>
                  <a:cubicBezTo>
                    <a:pt x="4354922" y="5622"/>
                    <a:pt x="4356155" y="8598"/>
                    <a:pt x="4356155" y="11702"/>
                  </a:cubicBezTo>
                  <a:lnTo>
                    <a:pt x="4356155" y="527325"/>
                  </a:lnTo>
                  <a:cubicBezTo>
                    <a:pt x="4356155" y="533788"/>
                    <a:pt x="4350916" y="539027"/>
                    <a:pt x="4344453" y="539027"/>
                  </a:cubicBezTo>
                  <a:lnTo>
                    <a:pt x="11702" y="539027"/>
                  </a:lnTo>
                  <a:cubicBezTo>
                    <a:pt x="8598" y="539027"/>
                    <a:pt x="5622" y="537794"/>
                    <a:pt x="3427" y="535599"/>
                  </a:cubicBezTo>
                  <a:cubicBezTo>
                    <a:pt x="1233" y="533405"/>
                    <a:pt x="0" y="530428"/>
                    <a:pt x="0" y="527325"/>
                  </a:cubicBezTo>
                  <a:lnTo>
                    <a:pt x="0" y="11702"/>
                  </a:lnTo>
                  <a:cubicBezTo>
                    <a:pt x="0" y="5239"/>
                    <a:pt x="5239" y="0"/>
                    <a:pt x="117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356155" cy="577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r>
                <a:rPr lang="en-US" sz="2099" b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En Estados Unidos las ventas son significativamente más altas que México y Canadá, esto prodria indicar que EEUU tiene una mayor demanda de productos o que la promociones en este país son mas efectivas. Por otro lado, se observa que en los tres paìses tienen rentabilidad, pero canadá tiene altos costos en comparación a las ventas generadas. EEUU tiene más ventas y por lo tanto mayor costo que los demas países.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028700" y="2031467"/>
            <a:ext cx="16557127" cy="5443155"/>
          </a:xfrm>
          <a:custGeom>
            <a:avLst/>
            <a:gdLst/>
            <a:ahLst/>
            <a:cxnLst/>
            <a:rect l="l" t="t" r="r" b="b"/>
            <a:pathLst>
              <a:path w="16557127" h="5443155">
                <a:moveTo>
                  <a:pt x="0" y="0"/>
                </a:moveTo>
                <a:lnTo>
                  <a:pt x="16557127" y="0"/>
                </a:lnTo>
                <a:lnTo>
                  <a:pt x="16557127" y="5443156"/>
                </a:lnTo>
                <a:lnTo>
                  <a:pt x="0" y="54431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015293" y="905612"/>
            <a:ext cx="7465768" cy="1127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999" b="1" u="sng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Ventas-costos de países.</a:t>
            </a:r>
          </a:p>
          <a:p>
            <a:pPr marL="0" lvl="0" indent="0" algn="l">
              <a:lnSpc>
                <a:spcPts val="4319"/>
              </a:lnSpc>
              <a:spcBef>
                <a:spcPct val="0"/>
              </a:spcBef>
            </a:pPr>
            <a:endParaRPr lang="en-US" sz="3999" b="1" u="sng">
              <a:solidFill>
                <a:srgbClr val="000000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D09D496-C34C-4718-A132-D1E4353B7D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6914"/>
            <a:ext cx="1715861" cy="17158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60542" y="1294270"/>
            <a:ext cx="4506909" cy="4319281"/>
            <a:chOff x="0" y="0"/>
            <a:chExt cx="1187005" cy="11375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7005" cy="1137588"/>
            </a:xfrm>
            <a:custGeom>
              <a:avLst/>
              <a:gdLst/>
              <a:ahLst/>
              <a:cxnLst/>
              <a:rect l="l" t="t" r="r" b="b"/>
              <a:pathLst>
                <a:path w="1187005" h="1137588">
                  <a:moveTo>
                    <a:pt x="42945" y="0"/>
                  </a:moveTo>
                  <a:lnTo>
                    <a:pt x="1144060" y="0"/>
                  </a:lnTo>
                  <a:cubicBezTo>
                    <a:pt x="1155450" y="0"/>
                    <a:pt x="1166373" y="4525"/>
                    <a:pt x="1174426" y="12578"/>
                  </a:cubicBezTo>
                  <a:cubicBezTo>
                    <a:pt x="1182480" y="20632"/>
                    <a:pt x="1187005" y="31555"/>
                    <a:pt x="1187005" y="42945"/>
                  </a:cubicBezTo>
                  <a:lnTo>
                    <a:pt x="1187005" y="1094644"/>
                  </a:lnTo>
                  <a:cubicBezTo>
                    <a:pt x="1187005" y="1106033"/>
                    <a:pt x="1182480" y="1116956"/>
                    <a:pt x="1174426" y="1125010"/>
                  </a:cubicBezTo>
                  <a:cubicBezTo>
                    <a:pt x="1166373" y="1133064"/>
                    <a:pt x="1155450" y="1137588"/>
                    <a:pt x="1144060" y="1137588"/>
                  </a:cubicBezTo>
                  <a:lnTo>
                    <a:pt x="42945" y="1137588"/>
                  </a:lnTo>
                  <a:cubicBezTo>
                    <a:pt x="31555" y="1137588"/>
                    <a:pt x="20632" y="1133064"/>
                    <a:pt x="12578" y="1125010"/>
                  </a:cubicBezTo>
                  <a:cubicBezTo>
                    <a:pt x="4525" y="1116956"/>
                    <a:pt x="0" y="1106033"/>
                    <a:pt x="0" y="1094644"/>
                  </a:cubicBezTo>
                  <a:lnTo>
                    <a:pt x="0" y="42945"/>
                  </a:lnTo>
                  <a:cubicBezTo>
                    <a:pt x="0" y="31555"/>
                    <a:pt x="4525" y="20632"/>
                    <a:pt x="12578" y="12578"/>
                  </a:cubicBezTo>
                  <a:cubicBezTo>
                    <a:pt x="20632" y="4525"/>
                    <a:pt x="31555" y="0"/>
                    <a:pt x="429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87005" cy="11756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Space Mono"/>
                  <a:ea typeface="Space Mono"/>
                  <a:cs typeface="Space Mono"/>
                  <a:sym typeface="Space Mono"/>
                </a:rPr>
                <a:t>Esta representación gráfica permite observar como las ventas varian según el tipo de tienda, y además permite a simple vista cuáles tiendas tienen mayor costos. Hay dos tipos de tienda como Supermarket y Deluxe Supermarket que a pesar de tener altas ventas, también tienen altos costos.</a:t>
              </a:r>
            </a:p>
            <a:p>
              <a:pPr algn="ctr">
                <a:lnSpc>
                  <a:spcPts val="2659"/>
                </a:lnSpc>
              </a:pPr>
              <a:endParaRPr lang="en-US" sz="18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60542" y="5745518"/>
            <a:ext cx="4506909" cy="4541482"/>
            <a:chOff x="0" y="0"/>
            <a:chExt cx="1187005" cy="119611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87005" cy="1196111"/>
            </a:xfrm>
            <a:custGeom>
              <a:avLst/>
              <a:gdLst/>
              <a:ahLst/>
              <a:cxnLst/>
              <a:rect l="l" t="t" r="r" b="b"/>
              <a:pathLst>
                <a:path w="1187005" h="1196111">
                  <a:moveTo>
                    <a:pt x="42945" y="0"/>
                  </a:moveTo>
                  <a:lnTo>
                    <a:pt x="1144060" y="0"/>
                  </a:lnTo>
                  <a:cubicBezTo>
                    <a:pt x="1155450" y="0"/>
                    <a:pt x="1166373" y="4525"/>
                    <a:pt x="1174426" y="12578"/>
                  </a:cubicBezTo>
                  <a:cubicBezTo>
                    <a:pt x="1182480" y="20632"/>
                    <a:pt x="1187005" y="31555"/>
                    <a:pt x="1187005" y="42945"/>
                  </a:cubicBezTo>
                  <a:lnTo>
                    <a:pt x="1187005" y="1153166"/>
                  </a:lnTo>
                  <a:cubicBezTo>
                    <a:pt x="1187005" y="1164555"/>
                    <a:pt x="1182480" y="1175479"/>
                    <a:pt x="1174426" y="1183532"/>
                  </a:cubicBezTo>
                  <a:cubicBezTo>
                    <a:pt x="1166373" y="1191586"/>
                    <a:pt x="1155450" y="1196111"/>
                    <a:pt x="1144060" y="1196111"/>
                  </a:cubicBezTo>
                  <a:lnTo>
                    <a:pt x="42945" y="1196111"/>
                  </a:lnTo>
                  <a:cubicBezTo>
                    <a:pt x="31555" y="1196111"/>
                    <a:pt x="20632" y="1191586"/>
                    <a:pt x="12578" y="1183532"/>
                  </a:cubicBezTo>
                  <a:cubicBezTo>
                    <a:pt x="4525" y="1175479"/>
                    <a:pt x="0" y="1164555"/>
                    <a:pt x="0" y="1153166"/>
                  </a:cubicBezTo>
                  <a:lnTo>
                    <a:pt x="0" y="42945"/>
                  </a:lnTo>
                  <a:cubicBezTo>
                    <a:pt x="0" y="31555"/>
                    <a:pt x="4525" y="20632"/>
                    <a:pt x="12578" y="12578"/>
                  </a:cubicBezTo>
                  <a:cubicBezTo>
                    <a:pt x="20632" y="4525"/>
                    <a:pt x="31555" y="0"/>
                    <a:pt x="429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87005" cy="12342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Space Mono"/>
                  <a:ea typeface="Space Mono"/>
                  <a:cs typeface="Space Mono"/>
                  <a:sym typeface="Space Mono"/>
                </a:rPr>
                <a:t>El gráfico permite observar cómo varían las ventas en función del nivel educativo de los clientes. Se identifica que los clientes con una licenciatura o carrera de grado generan más ventas pero a su vez los clientes que no terminaron la escuela secundaria tambien tiene una tendencia alta en ventas y con altos costos.</a:t>
              </a:r>
            </a:p>
            <a:p>
              <a:pPr algn="ctr">
                <a:lnSpc>
                  <a:spcPts val="2659"/>
                </a:lnSpc>
              </a:pPr>
              <a:endParaRPr lang="en-US" sz="18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624625" y="5745518"/>
            <a:ext cx="6453753" cy="4541482"/>
            <a:chOff x="0" y="0"/>
            <a:chExt cx="1699754" cy="119611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99754" cy="1196111"/>
            </a:xfrm>
            <a:custGeom>
              <a:avLst/>
              <a:gdLst/>
              <a:ahLst/>
              <a:cxnLst/>
              <a:rect l="l" t="t" r="r" b="b"/>
              <a:pathLst>
                <a:path w="1699754" h="1196111">
                  <a:moveTo>
                    <a:pt x="29990" y="0"/>
                  </a:moveTo>
                  <a:lnTo>
                    <a:pt x="1669764" y="0"/>
                  </a:lnTo>
                  <a:cubicBezTo>
                    <a:pt x="1677718" y="0"/>
                    <a:pt x="1685346" y="3160"/>
                    <a:pt x="1690970" y="8784"/>
                  </a:cubicBezTo>
                  <a:cubicBezTo>
                    <a:pt x="1696594" y="14408"/>
                    <a:pt x="1699754" y="22036"/>
                    <a:pt x="1699754" y="29990"/>
                  </a:cubicBezTo>
                  <a:lnTo>
                    <a:pt x="1699754" y="1166120"/>
                  </a:lnTo>
                  <a:cubicBezTo>
                    <a:pt x="1699754" y="1182684"/>
                    <a:pt x="1686327" y="1196111"/>
                    <a:pt x="1669764" y="1196111"/>
                  </a:cubicBezTo>
                  <a:lnTo>
                    <a:pt x="29990" y="1196111"/>
                  </a:lnTo>
                  <a:cubicBezTo>
                    <a:pt x="13427" y="1196111"/>
                    <a:pt x="0" y="1182684"/>
                    <a:pt x="0" y="1166120"/>
                  </a:cubicBezTo>
                  <a:lnTo>
                    <a:pt x="0" y="29990"/>
                  </a:lnTo>
                  <a:cubicBezTo>
                    <a:pt x="0" y="13427"/>
                    <a:pt x="13427" y="0"/>
                    <a:pt x="299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699754" cy="1243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Space Mono"/>
                  <a:ea typeface="Space Mono"/>
                  <a:cs typeface="Space Mono"/>
                  <a:sym typeface="Space Mono"/>
                </a:rPr>
                <a:t>La gráfica nos permite ver como varían las ventas según el tipo de tienda y el nivel educativo. Por lo que podemos identificar que los clientes que tienen titulo secundario o cursan la universidad prefieren las tiendas de tipo Deluxe Supermarket.</a:t>
              </a:r>
            </a:p>
            <a:p>
              <a:pPr algn="ctr">
                <a:lnSpc>
                  <a:spcPts val="3079"/>
                </a:lnSpc>
              </a:pPr>
              <a:endParaRPr lang="en-US" sz="21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</p:grpSp>
      <p:sp>
        <p:nvSpPr>
          <p:cNvPr id="11" name="Freeform 11"/>
          <p:cNvSpPr/>
          <p:nvPr/>
        </p:nvSpPr>
        <p:spPr>
          <a:xfrm>
            <a:off x="150738" y="933992"/>
            <a:ext cx="6452629" cy="4679558"/>
          </a:xfrm>
          <a:custGeom>
            <a:avLst/>
            <a:gdLst/>
            <a:ahLst/>
            <a:cxnLst/>
            <a:rect l="l" t="t" r="r" b="b"/>
            <a:pathLst>
              <a:path w="6452629" h="4679558">
                <a:moveTo>
                  <a:pt x="0" y="0"/>
                </a:moveTo>
                <a:lnTo>
                  <a:pt x="6452629" y="0"/>
                </a:lnTo>
                <a:lnTo>
                  <a:pt x="6452629" y="4679559"/>
                </a:lnTo>
                <a:lnTo>
                  <a:pt x="0" y="4679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0738" y="5613551"/>
            <a:ext cx="6452629" cy="4518710"/>
          </a:xfrm>
          <a:custGeom>
            <a:avLst/>
            <a:gdLst/>
            <a:ahLst/>
            <a:cxnLst/>
            <a:rect l="l" t="t" r="r" b="b"/>
            <a:pathLst>
              <a:path w="6452629" h="4518710">
                <a:moveTo>
                  <a:pt x="0" y="0"/>
                </a:moveTo>
                <a:lnTo>
                  <a:pt x="6452629" y="0"/>
                </a:lnTo>
                <a:lnTo>
                  <a:pt x="6452629" y="4518710"/>
                </a:lnTo>
                <a:lnTo>
                  <a:pt x="0" y="45187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960" b="-1960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624625" y="933992"/>
            <a:ext cx="6453753" cy="4698785"/>
          </a:xfrm>
          <a:custGeom>
            <a:avLst/>
            <a:gdLst/>
            <a:ahLst/>
            <a:cxnLst/>
            <a:rect l="l" t="t" r="r" b="b"/>
            <a:pathLst>
              <a:path w="6453753" h="4698785">
                <a:moveTo>
                  <a:pt x="0" y="0"/>
                </a:moveTo>
                <a:lnTo>
                  <a:pt x="6453754" y="0"/>
                </a:lnTo>
                <a:lnTo>
                  <a:pt x="6453754" y="4698786"/>
                </a:lnTo>
                <a:lnTo>
                  <a:pt x="0" y="46987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289054"/>
            <a:ext cx="16692231" cy="1148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27"/>
              </a:lnSpc>
            </a:pPr>
            <a:r>
              <a:rPr lang="en-US" sz="4099" b="1" u="sng" dirty="0" err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Influencia</a:t>
            </a:r>
            <a:r>
              <a:rPr lang="en-US" sz="4099" b="1" u="sng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del </a:t>
            </a:r>
            <a:r>
              <a:rPr lang="en-US" sz="4099" b="1" u="sng" dirty="0" err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nivel</a:t>
            </a:r>
            <a:r>
              <a:rPr lang="en-US" sz="4099" b="1" u="sng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</a:t>
            </a:r>
            <a:r>
              <a:rPr lang="en-US" sz="4099" b="1" u="sng" dirty="0" err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educativo</a:t>
            </a:r>
            <a:r>
              <a:rPr lang="en-US" sz="4099" b="1" u="sng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</a:t>
            </a:r>
            <a:r>
              <a:rPr lang="en-US" sz="4099" b="1" u="sng" dirty="0" err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en</a:t>
            </a:r>
            <a:r>
              <a:rPr lang="en-US" sz="4099" b="1" u="sng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</a:t>
            </a:r>
            <a:r>
              <a:rPr lang="en-US" sz="4099" b="1" u="sng" dirty="0" err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elecciones</a:t>
            </a:r>
            <a:r>
              <a:rPr lang="en-US" sz="4099" b="1" u="sng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 de </a:t>
            </a:r>
            <a:r>
              <a:rPr lang="en-US" sz="4099" b="1" u="sng" dirty="0" err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supermercados</a:t>
            </a:r>
            <a:endParaRPr lang="en-US" sz="4099" b="1" u="sng" dirty="0">
              <a:solidFill>
                <a:srgbClr val="000000"/>
              </a:solidFill>
              <a:latin typeface="Now Bold"/>
              <a:ea typeface="Now Bold"/>
              <a:cs typeface="Now Bold"/>
              <a:sym typeface="Now Bold"/>
            </a:endParaRPr>
          </a:p>
          <a:p>
            <a:pPr marL="0" lvl="0" indent="0" algn="l">
              <a:lnSpc>
                <a:spcPts val="4427"/>
              </a:lnSpc>
              <a:spcBef>
                <a:spcPct val="0"/>
              </a:spcBef>
            </a:pPr>
            <a:endParaRPr lang="en-US" sz="4099" b="1" u="sng" dirty="0">
              <a:solidFill>
                <a:srgbClr val="000000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B04BD0F-A80D-4D9A-A3B1-DA20313E84D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0" y="9138666"/>
            <a:ext cx="1148334" cy="11483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8863" y="1645708"/>
            <a:ext cx="17135464" cy="5692459"/>
          </a:xfrm>
          <a:custGeom>
            <a:avLst/>
            <a:gdLst/>
            <a:ahLst/>
            <a:cxnLst/>
            <a:rect l="l" t="t" r="r" b="b"/>
            <a:pathLst>
              <a:path w="17135464" h="5692459">
                <a:moveTo>
                  <a:pt x="0" y="0"/>
                </a:moveTo>
                <a:lnTo>
                  <a:pt x="17135464" y="0"/>
                </a:lnTo>
                <a:lnTo>
                  <a:pt x="17135464" y="5692459"/>
                </a:lnTo>
                <a:lnTo>
                  <a:pt x="0" y="5692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74112" y="7464628"/>
            <a:ext cx="16539776" cy="1793672"/>
            <a:chOff x="0" y="0"/>
            <a:chExt cx="4356155" cy="47240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6155" cy="472407"/>
            </a:xfrm>
            <a:custGeom>
              <a:avLst/>
              <a:gdLst/>
              <a:ahLst/>
              <a:cxnLst/>
              <a:rect l="l" t="t" r="r" b="b"/>
              <a:pathLst>
                <a:path w="4356155" h="472407">
                  <a:moveTo>
                    <a:pt x="11702" y="0"/>
                  </a:moveTo>
                  <a:lnTo>
                    <a:pt x="4344453" y="0"/>
                  </a:lnTo>
                  <a:cubicBezTo>
                    <a:pt x="4347557" y="0"/>
                    <a:pt x="4350533" y="1233"/>
                    <a:pt x="4352728" y="3427"/>
                  </a:cubicBezTo>
                  <a:cubicBezTo>
                    <a:pt x="4354922" y="5622"/>
                    <a:pt x="4356155" y="8598"/>
                    <a:pt x="4356155" y="11702"/>
                  </a:cubicBezTo>
                  <a:lnTo>
                    <a:pt x="4356155" y="460706"/>
                  </a:lnTo>
                  <a:cubicBezTo>
                    <a:pt x="4356155" y="467168"/>
                    <a:pt x="4350916" y="472407"/>
                    <a:pt x="4344453" y="472407"/>
                  </a:cubicBezTo>
                  <a:lnTo>
                    <a:pt x="11702" y="472407"/>
                  </a:lnTo>
                  <a:cubicBezTo>
                    <a:pt x="5239" y="472407"/>
                    <a:pt x="0" y="467168"/>
                    <a:pt x="0" y="460706"/>
                  </a:cubicBezTo>
                  <a:lnTo>
                    <a:pt x="0" y="11702"/>
                  </a:lnTo>
                  <a:cubicBezTo>
                    <a:pt x="0" y="5239"/>
                    <a:pt x="5239" y="0"/>
                    <a:pt x="117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6155" cy="5105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r>
                <a:rPr lang="en-US" sz="2099" b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Esta representación gráfica de tipo boxplot visualiza el costo total por género, y podemos observar en ella como la mediana, así como los valores máximos y minimos no presentan más que una difencia muy mínima y nada significante.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4632460" y="177374"/>
            <a:ext cx="3369603" cy="2287821"/>
          </a:xfrm>
          <a:custGeom>
            <a:avLst/>
            <a:gdLst/>
            <a:ahLst/>
            <a:cxnLst/>
            <a:rect l="l" t="t" r="r" b="b"/>
            <a:pathLst>
              <a:path w="3369603" h="2287821">
                <a:moveTo>
                  <a:pt x="0" y="0"/>
                </a:moveTo>
                <a:lnTo>
                  <a:pt x="3369603" y="0"/>
                </a:lnTo>
                <a:lnTo>
                  <a:pt x="3369603" y="2287821"/>
                </a:lnTo>
                <a:lnTo>
                  <a:pt x="0" y="2287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084047" y="519853"/>
            <a:ext cx="10119905" cy="1127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999" b="1" u="sng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Mediana costo-ventas por género</a:t>
            </a:r>
          </a:p>
          <a:p>
            <a:pPr marL="0" lvl="0" indent="0" algn="l">
              <a:lnSpc>
                <a:spcPts val="4319"/>
              </a:lnSpc>
              <a:spcBef>
                <a:spcPct val="0"/>
              </a:spcBef>
            </a:pPr>
            <a:endParaRPr lang="en-US" sz="3999" b="1" u="sng">
              <a:solidFill>
                <a:srgbClr val="000000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FC7D685-70B3-4A89-9A02-C5CDBDA23D9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70153"/>
            <a:ext cx="1715861" cy="17158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9965" y="2551246"/>
            <a:ext cx="17508070" cy="4039930"/>
          </a:xfrm>
          <a:custGeom>
            <a:avLst/>
            <a:gdLst/>
            <a:ahLst/>
            <a:cxnLst/>
            <a:rect l="l" t="t" r="r" b="b"/>
            <a:pathLst>
              <a:path w="17508070" h="4039930">
                <a:moveTo>
                  <a:pt x="0" y="0"/>
                </a:moveTo>
                <a:lnTo>
                  <a:pt x="17508070" y="0"/>
                </a:lnTo>
                <a:lnTo>
                  <a:pt x="17508070" y="4039930"/>
                </a:lnTo>
                <a:lnTo>
                  <a:pt x="0" y="40399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1" r="-661" b="-284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96371" y="654322"/>
            <a:ext cx="9799886" cy="1401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5"/>
              </a:lnSpc>
            </a:pPr>
            <a:r>
              <a:rPr lang="en-US" sz="4067" b="1" u="sng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Tendencias de ventas por marcas</a:t>
            </a:r>
          </a:p>
          <a:p>
            <a:pPr algn="ctr">
              <a:lnSpc>
                <a:spcPts val="5695"/>
              </a:lnSpc>
              <a:spcBef>
                <a:spcPct val="0"/>
              </a:spcBef>
            </a:pPr>
            <a:endParaRPr lang="en-US" sz="4067" b="1" u="sng">
              <a:solidFill>
                <a:srgbClr val="000000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389965" y="7087782"/>
            <a:ext cx="17508070" cy="2482976"/>
            <a:chOff x="0" y="0"/>
            <a:chExt cx="4611179" cy="65395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11179" cy="653952"/>
            </a:xfrm>
            <a:custGeom>
              <a:avLst/>
              <a:gdLst/>
              <a:ahLst/>
              <a:cxnLst/>
              <a:rect l="l" t="t" r="r" b="b"/>
              <a:pathLst>
                <a:path w="4611179" h="653952">
                  <a:moveTo>
                    <a:pt x="11055" y="0"/>
                  </a:moveTo>
                  <a:lnTo>
                    <a:pt x="4600124" y="0"/>
                  </a:lnTo>
                  <a:cubicBezTo>
                    <a:pt x="4603056" y="0"/>
                    <a:pt x="4605868" y="1165"/>
                    <a:pt x="4607941" y="3238"/>
                  </a:cubicBezTo>
                  <a:cubicBezTo>
                    <a:pt x="4610014" y="5311"/>
                    <a:pt x="4611179" y="8123"/>
                    <a:pt x="4611179" y="11055"/>
                  </a:cubicBezTo>
                  <a:lnTo>
                    <a:pt x="4611179" y="642898"/>
                  </a:lnTo>
                  <a:cubicBezTo>
                    <a:pt x="4611179" y="649003"/>
                    <a:pt x="4606230" y="653952"/>
                    <a:pt x="4600124" y="653952"/>
                  </a:cubicBezTo>
                  <a:lnTo>
                    <a:pt x="11055" y="653952"/>
                  </a:lnTo>
                  <a:cubicBezTo>
                    <a:pt x="8123" y="653952"/>
                    <a:pt x="5311" y="652788"/>
                    <a:pt x="3238" y="650715"/>
                  </a:cubicBezTo>
                  <a:cubicBezTo>
                    <a:pt x="1165" y="648641"/>
                    <a:pt x="0" y="645830"/>
                    <a:pt x="0" y="642898"/>
                  </a:cubicBezTo>
                  <a:lnTo>
                    <a:pt x="0" y="11055"/>
                  </a:lnTo>
                  <a:cubicBezTo>
                    <a:pt x="0" y="8123"/>
                    <a:pt x="1165" y="5311"/>
                    <a:pt x="3238" y="3238"/>
                  </a:cubicBezTo>
                  <a:cubicBezTo>
                    <a:pt x="5311" y="1165"/>
                    <a:pt x="8123" y="0"/>
                    <a:pt x="110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611179" cy="6920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67303" y="7653630"/>
            <a:ext cx="16553395" cy="1552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Con estás gráficas podemos visualizar como las ventas se distribuyen para cada tipo de tarjeta. Observamos que los clientes con tarjetas bronze tienden a gastar más.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39381AD-3F46-4764-A4B6-CE2299140B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"/>
            <a:ext cx="1715861" cy="17158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27052" y="778814"/>
            <a:ext cx="9473214" cy="3199337"/>
            <a:chOff x="0" y="0"/>
            <a:chExt cx="12630952" cy="4265783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2630952" cy="4265783"/>
              <a:chOff x="0" y="0"/>
              <a:chExt cx="2344078" cy="79165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44078" cy="791653"/>
              </a:xfrm>
              <a:custGeom>
                <a:avLst/>
                <a:gdLst/>
                <a:ahLst/>
                <a:cxnLst/>
                <a:rect l="l" t="t" r="r" b="b"/>
                <a:pathLst>
                  <a:path w="2344078" h="791653">
                    <a:moveTo>
                      <a:pt x="21747" y="0"/>
                    </a:moveTo>
                    <a:lnTo>
                      <a:pt x="2322332" y="0"/>
                    </a:lnTo>
                    <a:cubicBezTo>
                      <a:pt x="2328099" y="0"/>
                      <a:pt x="2333631" y="2291"/>
                      <a:pt x="2337709" y="6369"/>
                    </a:cubicBezTo>
                    <a:cubicBezTo>
                      <a:pt x="2341787" y="10448"/>
                      <a:pt x="2344078" y="15979"/>
                      <a:pt x="2344078" y="21747"/>
                    </a:cubicBezTo>
                    <a:lnTo>
                      <a:pt x="2344078" y="769906"/>
                    </a:lnTo>
                    <a:cubicBezTo>
                      <a:pt x="2344078" y="781917"/>
                      <a:pt x="2334342" y="791653"/>
                      <a:pt x="2322332" y="791653"/>
                    </a:cubicBezTo>
                    <a:lnTo>
                      <a:pt x="21747" y="791653"/>
                    </a:lnTo>
                    <a:cubicBezTo>
                      <a:pt x="15979" y="791653"/>
                      <a:pt x="10448" y="789362"/>
                      <a:pt x="6369" y="785284"/>
                    </a:cubicBezTo>
                    <a:cubicBezTo>
                      <a:pt x="2291" y="781205"/>
                      <a:pt x="0" y="775674"/>
                      <a:pt x="0" y="769906"/>
                    </a:cubicBezTo>
                    <a:lnTo>
                      <a:pt x="0" y="21747"/>
                    </a:lnTo>
                    <a:cubicBezTo>
                      <a:pt x="0" y="9736"/>
                      <a:pt x="9736" y="0"/>
                      <a:pt x="2174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2344078" cy="82975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3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004663" y="1281772"/>
              <a:ext cx="10546553" cy="8202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98"/>
                </a:lnSpc>
                <a:spcBef>
                  <a:spcPct val="0"/>
                </a:spcBef>
              </a:pPr>
              <a:r>
                <a:rPr lang="en-US" sz="4257" b="1" u="sng" dirty="0" err="1">
                  <a:solidFill>
                    <a:srgbClr val="000000"/>
                  </a:solidFill>
                  <a:latin typeface="Now Bold"/>
                  <a:ea typeface="Now Bold"/>
                  <a:cs typeface="Now Bold"/>
                  <a:sym typeface="Now Bold"/>
                </a:rPr>
                <a:t>Conclusiones</a:t>
              </a:r>
              <a:r>
                <a:rPr lang="en-US" sz="4257" b="1" u="sng" dirty="0">
                  <a:solidFill>
                    <a:srgbClr val="000000"/>
                  </a:solidFill>
                  <a:latin typeface="Now Bold"/>
                  <a:ea typeface="Now Bold"/>
                  <a:cs typeface="Now Bold"/>
                  <a:sym typeface="Now Bold"/>
                </a:rPr>
                <a:t>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04663" y="2557891"/>
              <a:ext cx="10546553" cy="473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858266" y="4836395"/>
            <a:ext cx="11090580" cy="3454722"/>
            <a:chOff x="0" y="0"/>
            <a:chExt cx="14787440" cy="460629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4787440" cy="4606296"/>
              <a:chOff x="0" y="0"/>
              <a:chExt cx="2344078" cy="730182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344078" cy="730182"/>
              </a:xfrm>
              <a:custGeom>
                <a:avLst/>
                <a:gdLst/>
                <a:ahLst/>
                <a:cxnLst/>
                <a:rect l="l" t="t" r="r" b="b"/>
                <a:pathLst>
                  <a:path w="2344078" h="730182">
                    <a:moveTo>
                      <a:pt x="21747" y="0"/>
                    </a:moveTo>
                    <a:lnTo>
                      <a:pt x="2322332" y="0"/>
                    </a:lnTo>
                    <a:cubicBezTo>
                      <a:pt x="2328099" y="0"/>
                      <a:pt x="2333631" y="2291"/>
                      <a:pt x="2337709" y="6369"/>
                    </a:cubicBezTo>
                    <a:cubicBezTo>
                      <a:pt x="2341787" y="10448"/>
                      <a:pt x="2344078" y="15979"/>
                      <a:pt x="2344078" y="21747"/>
                    </a:cubicBezTo>
                    <a:lnTo>
                      <a:pt x="2344078" y="708435"/>
                    </a:lnTo>
                    <a:cubicBezTo>
                      <a:pt x="2344078" y="714203"/>
                      <a:pt x="2341787" y="719734"/>
                      <a:pt x="2337709" y="723812"/>
                    </a:cubicBezTo>
                    <a:cubicBezTo>
                      <a:pt x="2333631" y="727891"/>
                      <a:pt x="2328099" y="730182"/>
                      <a:pt x="2322332" y="730182"/>
                    </a:cubicBezTo>
                    <a:lnTo>
                      <a:pt x="21747" y="730182"/>
                    </a:lnTo>
                    <a:cubicBezTo>
                      <a:pt x="9736" y="730182"/>
                      <a:pt x="0" y="720446"/>
                      <a:pt x="0" y="708435"/>
                    </a:cubicBezTo>
                    <a:lnTo>
                      <a:pt x="0" y="21747"/>
                    </a:lnTo>
                    <a:cubicBezTo>
                      <a:pt x="0" y="9736"/>
                      <a:pt x="9736" y="0"/>
                      <a:pt x="2174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2344078" cy="7682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3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176189" y="1473428"/>
              <a:ext cx="12347170" cy="5996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6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176189" y="2613552"/>
              <a:ext cx="12347170" cy="547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13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786086" y="5114925"/>
            <a:ext cx="9473214" cy="314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Este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análisis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proporciona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una base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sólida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para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tomar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decisiones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informadas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sobre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promociones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,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segmentación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clientes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y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gestión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costos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. Las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estrategias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marketing y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ventas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deben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ser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adaptadas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considerando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estos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insights para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maximizar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la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rentabilidad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y la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satisfacción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del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cliente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. La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optimización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continua y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el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ajuste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promociones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y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productos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basados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datos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y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análisis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detallados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permitirán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a los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supermercados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mantenerse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competitivos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y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satisfacer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mejor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las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necesidades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de sus </a:t>
            </a:r>
            <a:r>
              <a:rPr lang="en-US" sz="1999" b="1" dirty="0" err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clientes</a:t>
            </a:r>
            <a:r>
              <a:rPr lang="en-US" sz="19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.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F9FF0FD-E414-4451-9ED1-D3BF348D32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57" y="1919078"/>
            <a:ext cx="4877481" cy="487748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ECEF675-3644-4526-9504-B7BD1A09C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52700"/>
            <a:ext cx="1447800" cy="12954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7E876F6-DEB7-4225-A137-E2B165693E8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71700"/>
            <a:ext cx="2005752" cy="20057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29732" y="3114675"/>
            <a:ext cx="8342068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49"/>
              </a:lnSpc>
            </a:pPr>
            <a:r>
              <a:rPr lang="en-US" sz="9000" b="1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GRACIAS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010069" y="6208643"/>
            <a:ext cx="5161132" cy="471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5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Alexis </a:t>
            </a:r>
            <a:r>
              <a:rPr lang="en-US" sz="5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Gelpi</a:t>
            </a:r>
            <a:endParaRPr lang="en-US" sz="5400" dirty="0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4348999" y="936228"/>
            <a:ext cx="8684338" cy="6079440"/>
            <a:chOff x="-90145" y="-38100"/>
            <a:chExt cx="2287233" cy="1601169"/>
          </a:xfrm>
        </p:grpSpPr>
        <p:sp>
          <p:nvSpPr>
            <p:cNvPr id="5" name="Freeform 5"/>
            <p:cNvSpPr/>
            <p:nvPr/>
          </p:nvSpPr>
          <p:spPr>
            <a:xfrm>
              <a:off x="-90145" y="482702"/>
              <a:ext cx="2197088" cy="1080367"/>
            </a:xfrm>
            <a:custGeom>
              <a:avLst/>
              <a:gdLst/>
              <a:ahLst/>
              <a:cxnLst/>
              <a:rect l="l" t="t" r="r" b="b"/>
              <a:pathLst>
                <a:path w="2197088" h="1080367">
                  <a:moveTo>
                    <a:pt x="23201" y="0"/>
                  </a:moveTo>
                  <a:lnTo>
                    <a:pt x="2173886" y="0"/>
                  </a:lnTo>
                  <a:cubicBezTo>
                    <a:pt x="2180040" y="0"/>
                    <a:pt x="2185941" y="2444"/>
                    <a:pt x="2190292" y="6796"/>
                  </a:cubicBezTo>
                  <a:cubicBezTo>
                    <a:pt x="2194644" y="11147"/>
                    <a:pt x="2197088" y="17048"/>
                    <a:pt x="2197088" y="23201"/>
                  </a:cubicBezTo>
                  <a:lnTo>
                    <a:pt x="2197088" y="1057166"/>
                  </a:lnTo>
                  <a:cubicBezTo>
                    <a:pt x="2197088" y="1069979"/>
                    <a:pt x="2186700" y="1080367"/>
                    <a:pt x="2173886" y="1080367"/>
                  </a:cubicBezTo>
                  <a:lnTo>
                    <a:pt x="23201" y="1080367"/>
                  </a:lnTo>
                  <a:cubicBezTo>
                    <a:pt x="17048" y="1080367"/>
                    <a:pt x="11147" y="1077923"/>
                    <a:pt x="6796" y="1073571"/>
                  </a:cubicBezTo>
                  <a:cubicBezTo>
                    <a:pt x="2444" y="1069220"/>
                    <a:pt x="0" y="1063319"/>
                    <a:pt x="0" y="1057166"/>
                  </a:cubicBezTo>
                  <a:lnTo>
                    <a:pt x="0" y="23201"/>
                  </a:lnTo>
                  <a:cubicBezTo>
                    <a:pt x="0" y="10388"/>
                    <a:pt x="10388" y="0"/>
                    <a:pt x="232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/>
              <a:endParaRPr lang="es-AR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197088" cy="1118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DF8656F4-7644-45F6-8014-891D82449F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95" y="884362"/>
            <a:ext cx="3866937" cy="38669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9CBD521-7AB5-459B-9F71-F5B1D6CAD4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200" y="6210300"/>
            <a:ext cx="3866937" cy="38669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57708018-CDEC-4F38-8F7B-BE7CF143A479}"/>
              </a:ext>
            </a:extLst>
          </p:cNvPr>
          <p:cNvSpPr txBox="1"/>
          <p:nvPr/>
        </p:nvSpPr>
        <p:spPr>
          <a:xfrm>
            <a:off x="4674704" y="924632"/>
            <a:ext cx="9144000" cy="126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9315"/>
              </a:lnSpc>
            </a:pPr>
            <a:r>
              <a:rPr lang="en-US" sz="7200" b="1" u="sng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DATA SCIENCE I: 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6CE84B50-8269-4AFF-89AD-78E4656CC7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558022"/>
            <a:ext cx="2537437" cy="2537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6D601D3-0706-42DF-8997-6AEAB264539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676" y="964389"/>
            <a:ext cx="2771363" cy="2771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26566" y="1704119"/>
            <a:ext cx="6566059" cy="6878762"/>
            <a:chOff x="0" y="0"/>
            <a:chExt cx="1729332" cy="18116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9332" cy="1811690"/>
            </a:xfrm>
            <a:custGeom>
              <a:avLst/>
              <a:gdLst/>
              <a:ahLst/>
              <a:cxnLst/>
              <a:rect l="l" t="t" r="r" b="b"/>
              <a:pathLst>
                <a:path w="1729332" h="1811690">
                  <a:moveTo>
                    <a:pt x="29477" y="0"/>
                  </a:moveTo>
                  <a:lnTo>
                    <a:pt x="1699855" y="0"/>
                  </a:lnTo>
                  <a:cubicBezTo>
                    <a:pt x="1707673" y="0"/>
                    <a:pt x="1715171" y="3106"/>
                    <a:pt x="1720699" y="8634"/>
                  </a:cubicBezTo>
                  <a:cubicBezTo>
                    <a:pt x="1726227" y="14162"/>
                    <a:pt x="1729332" y="21659"/>
                    <a:pt x="1729332" y="29477"/>
                  </a:cubicBezTo>
                  <a:lnTo>
                    <a:pt x="1729332" y="1782213"/>
                  </a:lnTo>
                  <a:cubicBezTo>
                    <a:pt x="1729332" y="1798493"/>
                    <a:pt x="1716135" y="1811690"/>
                    <a:pt x="1699855" y="1811690"/>
                  </a:cubicBezTo>
                  <a:lnTo>
                    <a:pt x="29477" y="1811690"/>
                  </a:lnTo>
                  <a:cubicBezTo>
                    <a:pt x="13197" y="1811690"/>
                    <a:pt x="0" y="1798493"/>
                    <a:pt x="0" y="1782213"/>
                  </a:cubicBezTo>
                  <a:lnTo>
                    <a:pt x="0" y="29477"/>
                  </a:lnTo>
                  <a:cubicBezTo>
                    <a:pt x="0" y="13197"/>
                    <a:pt x="13197" y="0"/>
                    <a:pt x="294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29332" cy="18497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635469" y="3381594"/>
            <a:ext cx="4444562" cy="4444562"/>
          </a:xfrm>
          <a:custGeom>
            <a:avLst/>
            <a:gdLst/>
            <a:ahLst/>
            <a:cxnLst/>
            <a:rect l="l" t="t" r="r" b="b"/>
            <a:pathLst>
              <a:path w="4444562" h="4444562">
                <a:moveTo>
                  <a:pt x="0" y="0"/>
                </a:moveTo>
                <a:lnTo>
                  <a:pt x="4444562" y="0"/>
                </a:lnTo>
                <a:lnTo>
                  <a:pt x="4444562" y="4444562"/>
                </a:lnTo>
                <a:lnTo>
                  <a:pt x="0" y="4444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ement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448800" y="2408191"/>
            <a:ext cx="6661903" cy="584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999" b="1" u="sng" dirty="0" err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Contenidos</a:t>
            </a:r>
            <a:r>
              <a:rPr lang="en-US" sz="3999" b="1" u="sng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04186" y="3506931"/>
            <a:ext cx="5573814" cy="3866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68"/>
              </a:lnSpc>
            </a:pP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Introducción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  <a:p>
            <a:pPr>
              <a:lnSpc>
                <a:spcPts val="3768"/>
              </a:lnSpc>
            </a:pP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Descripción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la </a:t>
            </a:r>
            <a:r>
              <a:rPr lang="es-AR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</a:t>
            </a:r>
            <a:r>
              <a:rPr lang="es-AR" sz="2400" dirty="0"/>
              <a:t>ituación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  <a:p>
            <a:pPr algn="l">
              <a:lnSpc>
                <a:spcPts val="3768"/>
              </a:lnSpc>
            </a:pP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Objetivo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  <a:p>
            <a:pPr algn="l">
              <a:lnSpc>
                <a:spcPts val="3768"/>
              </a:lnSpc>
            </a:pP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Fuente.</a:t>
            </a:r>
          </a:p>
          <a:p>
            <a:pPr algn="l">
              <a:lnSpc>
                <a:spcPts val="3768"/>
              </a:lnSpc>
            </a:pP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Temas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principales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  <a:p>
            <a:pPr algn="l">
              <a:lnSpc>
                <a:spcPts val="3768"/>
              </a:lnSpc>
            </a:pP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Hipótesis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  <a:p>
            <a:pPr algn="l">
              <a:lnSpc>
                <a:spcPts val="3768"/>
              </a:lnSpc>
            </a:pP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Análisis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detallado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  <a:p>
            <a:pPr algn="l">
              <a:lnSpc>
                <a:spcPts val="3768"/>
              </a:lnSpc>
            </a:pPr>
            <a:r>
              <a:rPr lang="en-US" sz="2400" dirty="0" err="1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Conclusiones</a:t>
            </a:r>
            <a:r>
              <a:rPr lang="en-US" sz="2400" dirty="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79868" y="3546332"/>
            <a:ext cx="707268" cy="3782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68"/>
              </a:lnSpc>
            </a:pPr>
            <a:r>
              <a:rPr lang="en-US" sz="24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1.</a:t>
            </a:r>
          </a:p>
          <a:p>
            <a:pPr algn="l">
              <a:lnSpc>
                <a:spcPts val="3768"/>
              </a:lnSpc>
            </a:pPr>
            <a:r>
              <a:rPr lang="en-US" sz="24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2.</a:t>
            </a:r>
          </a:p>
          <a:p>
            <a:pPr algn="l">
              <a:lnSpc>
                <a:spcPts val="3768"/>
              </a:lnSpc>
            </a:pPr>
            <a:r>
              <a:rPr lang="en-US" sz="24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3.</a:t>
            </a:r>
          </a:p>
          <a:p>
            <a:pPr algn="l">
              <a:lnSpc>
                <a:spcPts val="3768"/>
              </a:lnSpc>
            </a:pPr>
            <a:r>
              <a:rPr lang="en-US" sz="24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4.</a:t>
            </a:r>
          </a:p>
          <a:p>
            <a:pPr algn="l">
              <a:lnSpc>
                <a:spcPts val="3768"/>
              </a:lnSpc>
            </a:pPr>
            <a:r>
              <a:rPr lang="en-US" sz="24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5.</a:t>
            </a:r>
          </a:p>
          <a:p>
            <a:pPr algn="l">
              <a:lnSpc>
                <a:spcPts val="3768"/>
              </a:lnSpc>
            </a:pPr>
            <a:r>
              <a:rPr lang="en-US" sz="24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6.</a:t>
            </a:r>
          </a:p>
          <a:p>
            <a:pPr algn="l">
              <a:lnSpc>
                <a:spcPts val="3768"/>
              </a:lnSpc>
            </a:pPr>
            <a:r>
              <a:rPr lang="en-US" sz="24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7.</a:t>
            </a:r>
          </a:p>
          <a:p>
            <a:pPr algn="l">
              <a:lnSpc>
                <a:spcPts val="3768"/>
              </a:lnSpc>
            </a:pPr>
            <a:r>
              <a:rPr lang="en-US" sz="2400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8.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CCBB93-665A-4B38-9315-91878D6ADF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39738" cy="2239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3078343" cy="17315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78343" cy="1731568"/>
            </a:xfrm>
            <a:custGeom>
              <a:avLst/>
              <a:gdLst/>
              <a:ahLst/>
              <a:cxnLst/>
              <a:rect l="l" t="t" r="r" b="b"/>
              <a:pathLst>
                <a:path w="3078343" h="1731568">
                  <a:moveTo>
                    <a:pt x="10583" y="0"/>
                  </a:moveTo>
                  <a:lnTo>
                    <a:pt x="3067760" y="0"/>
                  </a:lnTo>
                  <a:cubicBezTo>
                    <a:pt x="3070566" y="0"/>
                    <a:pt x="3073258" y="1115"/>
                    <a:pt x="3075243" y="3100"/>
                  </a:cubicBezTo>
                  <a:cubicBezTo>
                    <a:pt x="3077228" y="5085"/>
                    <a:pt x="3078343" y="7776"/>
                    <a:pt x="3078343" y="10583"/>
                  </a:cubicBezTo>
                  <a:lnTo>
                    <a:pt x="3078343" y="1720985"/>
                  </a:lnTo>
                  <a:cubicBezTo>
                    <a:pt x="3078343" y="1723791"/>
                    <a:pt x="3077228" y="1726483"/>
                    <a:pt x="3075243" y="1728468"/>
                  </a:cubicBezTo>
                  <a:cubicBezTo>
                    <a:pt x="3073258" y="1730453"/>
                    <a:pt x="3070566" y="1731568"/>
                    <a:pt x="3067760" y="1731568"/>
                  </a:cubicBezTo>
                  <a:lnTo>
                    <a:pt x="10583" y="1731568"/>
                  </a:lnTo>
                  <a:cubicBezTo>
                    <a:pt x="7776" y="1731568"/>
                    <a:pt x="5085" y="1730453"/>
                    <a:pt x="3100" y="1728468"/>
                  </a:cubicBezTo>
                  <a:cubicBezTo>
                    <a:pt x="1115" y="1726483"/>
                    <a:pt x="0" y="1723791"/>
                    <a:pt x="0" y="1720985"/>
                  </a:cubicBezTo>
                  <a:lnTo>
                    <a:pt x="0" y="10583"/>
                  </a:lnTo>
                  <a:cubicBezTo>
                    <a:pt x="0" y="7776"/>
                    <a:pt x="1115" y="5085"/>
                    <a:pt x="3100" y="3100"/>
                  </a:cubicBezTo>
                  <a:cubicBezTo>
                    <a:pt x="5085" y="1115"/>
                    <a:pt x="7776" y="0"/>
                    <a:pt x="105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3078343" cy="1750618"/>
            </a:xfrm>
            <a:prstGeom prst="rect">
              <a:avLst/>
            </a:prstGeom>
          </p:spPr>
          <p:txBody>
            <a:bodyPr lIns="79485" tIns="79485" rIns="79485" bIns="79485" rtlCol="0" anchor="ctr"/>
            <a:lstStyle/>
            <a:p>
              <a:pPr algn="r">
                <a:lnSpc>
                  <a:spcPts val="23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342031" y="579656"/>
            <a:ext cx="8326000" cy="8326000"/>
          </a:xfrm>
          <a:custGeom>
            <a:avLst/>
            <a:gdLst/>
            <a:ahLst/>
            <a:cxnLst/>
            <a:rect l="l" t="t" r="r" b="b"/>
            <a:pathLst>
              <a:path w="8326000" h="8326000">
                <a:moveTo>
                  <a:pt x="0" y="0"/>
                </a:moveTo>
                <a:lnTo>
                  <a:pt x="8326000" y="0"/>
                </a:lnTo>
                <a:lnTo>
                  <a:pt x="8326000" y="8326000"/>
                </a:lnTo>
                <a:lnTo>
                  <a:pt x="0" y="832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011797" y="1581150"/>
            <a:ext cx="9915480" cy="917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90"/>
              </a:lnSpc>
              <a:spcBef>
                <a:spcPct val="0"/>
              </a:spcBef>
            </a:pPr>
            <a:r>
              <a:rPr lang="en-US" sz="6472" b="1" u="sng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Introducción.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6572" y="3897674"/>
            <a:ext cx="17614855" cy="2928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2"/>
              </a:lnSpc>
            </a:pPr>
            <a:r>
              <a:rPr lang="en-US" sz="2330" b="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El análisis de los datos de los supermercados, que tiene 39 columnas, nos da la oportunidad de estudiar distintas ideas sobre el comportamiento de los clientes, las ventas y los costos operativos. El objetivo de este proyecto es entender mejor qué factores afectan las ventas y los costos en distintos mercados, para ayudar a las tiendas a mejorar sus estrategias de promoción y a enfocar mejor sus clientes.</a:t>
            </a:r>
          </a:p>
          <a:p>
            <a:pPr algn="l">
              <a:lnSpc>
                <a:spcPts val="3962"/>
              </a:lnSpc>
            </a:pPr>
            <a:endParaRPr lang="en-US" sz="2330" b="1">
              <a:solidFill>
                <a:srgbClr val="000000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874793A-8BF8-4873-A68A-AE96912B9B4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72" y="114300"/>
            <a:ext cx="2239738" cy="2239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1139" y="183566"/>
            <a:ext cx="11168861" cy="8669538"/>
            <a:chOff x="0" y="0"/>
            <a:chExt cx="14891815" cy="1155938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4891815" cy="11559384"/>
              <a:chOff x="0" y="0"/>
              <a:chExt cx="2475597" cy="192161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475597" cy="1921618"/>
              </a:xfrm>
              <a:custGeom>
                <a:avLst/>
                <a:gdLst/>
                <a:ahLst/>
                <a:cxnLst/>
                <a:rect l="l" t="t" r="r" b="b"/>
                <a:pathLst>
                  <a:path w="2475597" h="1921618">
                    <a:moveTo>
                      <a:pt x="20591" y="0"/>
                    </a:moveTo>
                    <a:lnTo>
                      <a:pt x="2455006" y="0"/>
                    </a:lnTo>
                    <a:cubicBezTo>
                      <a:pt x="2460467" y="0"/>
                      <a:pt x="2465704" y="2169"/>
                      <a:pt x="2469566" y="6031"/>
                    </a:cubicBezTo>
                    <a:cubicBezTo>
                      <a:pt x="2473428" y="9893"/>
                      <a:pt x="2475597" y="15130"/>
                      <a:pt x="2475597" y="20591"/>
                    </a:cubicBezTo>
                    <a:lnTo>
                      <a:pt x="2475597" y="1901027"/>
                    </a:lnTo>
                    <a:cubicBezTo>
                      <a:pt x="2475597" y="1906488"/>
                      <a:pt x="2473428" y="1911725"/>
                      <a:pt x="2469566" y="1915587"/>
                    </a:cubicBezTo>
                    <a:cubicBezTo>
                      <a:pt x="2465704" y="1919448"/>
                      <a:pt x="2460467" y="1921618"/>
                      <a:pt x="2455006" y="1921618"/>
                    </a:cubicBezTo>
                    <a:lnTo>
                      <a:pt x="20591" y="1921618"/>
                    </a:lnTo>
                    <a:cubicBezTo>
                      <a:pt x="15130" y="1921618"/>
                      <a:pt x="9893" y="1919448"/>
                      <a:pt x="6031" y="1915587"/>
                    </a:cubicBezTo>
                    <a:cubicBezTo>
                      <a:pt x="2169" y="1911725"/>
                      <a:pt x="0" y="1906488"/>
                      <a:pt x="0" y="1901027"/>
                    </a:cubicBezTo>
                    <a:lnTo>
                      <a:pt x="0" y="20591"/>
                    </a:lnTo>
                    <a:cubicBezTo>
                      <a:pt x="0" y="15130"/>
                      <a:pt x="2169" y="9893"/>
                      <a:pt x="6031" y="6031"/>
                    </a:cubicBezTo>
                    <a:cubicBezTo>
                      <a:pt x="9893" y="2169"/>
                      <a:pt x="15130" y="0"/>
                      <a:pt x="20591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2475597" cy="19597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40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481643" y="1254133"/>
              <a:ext cx="12378947" cy="912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133"/>
                </a:lnSpc>
                <a:spcBef>
                  <a:spcPct val="0"/>
                </a:spcBef>
              </a:pPr>
              <a:r>
                <a:rPr lang="en-US" sz="4752" b="1" u="sng">
                  <a:solidFill>
                    <a:srgbClr val="000000"/>
                  </a:solidFill>
                  <a:latin typeface="Now Bold"/>
                  <a:ea typeface="Now Bold"/>
                  <a:cs typeface="Now Bold"/>
                  <a:sym typeface="Now Bold"/>
                </a:rPr>
                <a:t>Situación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481643" y="2648006"/>
              <a:ext cx="12271545" cy="7704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241"/>
                </a:lnSpc>
              </a:pPr>
              <a:r>
                <a:rPr lang="en-US" sz="2495">
                  <a:solidFill>
                    <a:srgbClr val="000000"/>
                  </a:solidFill>
                  <a:latin typeface="Space Mono"/>
                  <a:ea typeface="Space Mono"/>
                  <a:cs typeface="Space Mono"/>
                  <a:sym typeface="Space Mono"/>
                </a:rPr>
                <a:t>Los supermercados tienen el reto de aumentar sus ventas y, al mismo tiempo, controlar los costos operativos. También deben entender cómo varía el comportamiento de los clientes según factores demográficos y geográficos. Este análisis tiene como objetivo encontrar patrones y tendencias que puedan ayudar a crear estrategias de marketing y promociones más efectivas, ajustadas a las características específicas de los clientes.</a:t>
              </a:r>
            </a:p>
            <a:p>
              <a:pPr marL="0" lvl="0" indent="0" algn="just">
                <a:lnSpc>
                  <a:spcPts val="4241"/>
                </a:lnSpc>
                <a:spcBef>
                  <a:spcPct val="0"/>
                </a:spcBef>
              </a:pPr>
              <a:endParaRPr lang="en-US" sz="2495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603469" y="4518335"/>
            <a:ext cx="5778062" cy="5762187"/>
          </a:xfrm>
          <a:custGeom>
            <a:avLst/>
            <a:gdLst/>
            <a:ahLst/>
            <a:cxnLst/>
            <a:rect l="l" t="t" r="r" b="b"/>
            <a:pathLst>
              <a:path w="5778062" h="5762187">
                <a:moveTo>
                  <a:pt x="0" y="0"/>
                </a:moveTo>
                <a:lnTo>
                  <a:pt x="5778062" y="0"/>
                </a:lnTo>
                <a:lnTo>
                  <a:pt x="5778062" y="5762188"/>
                </a:lnTo>
                <a:lnTo>
                  <a:pt x="0" y="5762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b="-275"/>
            </a:stretch>
          </a:blipFill>
        </p:spPr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CC6CDB-E810-4DFB-A7FC-3D1411651D7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8"/>
            <a:ext cx="2239738" cy="2239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0153" y="3413469"/>
            <a:ext cx="16919417" cy="6270928"/>
            <a:chOff x="0" y="0"/>
            <a:chExt cx="4456143" cy="16516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56143" cy="1651602"/>
            </a:xfrm>
            <a:custGeom>
              <a:avLst/>
              <a:gdLst/>
              <a:ahLst/>
              <a:cxnLst/>
              <a:rect l="l" t="t" r="r" b="b"/>
              <a:pathLst>
                <a:path w="4456143" h="1651602">
                  <a:moveTo>
                    <a:pt x="11439" y="0"/>
                  </a:moveTo>
                  <a:lnTo>
                    <a:pt x="4444704" y="0"/>
                  </a:lnTo>
                  <a:cubicBezTo>
                    <a:pt x="4447737" y="0"/>
                    <a:pt x="4450647" y="1205"/>
                    <a:pt x="4452792" y="3351"/>
                  </a:cubicBezTo>
                  <a:cubicBezTo>
                    <a:pt x="4454937" y="5496"/>
                    <a:pt x="4456143" y="8405"/>
                    <a:pt x="4456143" y="11439"/>
                  </a:cubicBezTo>
                  <a:lnTo>
                    <a:pt x="4456143" y="1640163"/>
                  </a:lnTo>
                  <a:cubicBezTo>
                    <a:pt x="4456143" y="1643197"/>
                    <a:pt x="4454937" y="1646107"/>
                    <a:pt x="4452792" y="1648252"/>
                  </a:cubicBezTo>
                  <a:cubicBezTo>
                    <a:pt x="4450647" y="1650397"/>
                    <a:pt x="4447737" y="1651602"/>
                    <a:pt x="4444704" y="1651602"/>
                  </a:cubicBezTo>
                  <a:lnTo>
                    <a:pt x="11439" y="1651602"/>
                  </a:lnTo>
                  <a:cubicBezTo>
                    <a:pt x="8405" y="1651602"/>
                    <a:pt x="5496" y="1650397"/>
                    <a:pt x="3351" y="1648252"/>
                  </a:cubicBezTo>
                  <a:cubicBezTo>
                    <a:pt x="1205" y="1646107"/>
                    <a:pt x="0" y="1643197"/>
                    <a:pt x="0" y="1640163"/>
                  </a:cubicBezTo>
                  <a:lnTo>
                    <a:pt x="0" y="11439"/>
                  </a:lnTo>
                  <a:cubicBezTo>
                    <a:pt x="0" y="8405"/>
                    <a:pt x="1205" y="5496"/>
                    <a:pt x="3351" y="3351"/>
                  </a:cubicBezTo>
                  <a:cubicBezTo>
                    <a:pt x="5496" y="1205"/>
                    <a:pt x="8405" y="0"/>
                    <a:pt x="114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56143" cy="1699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Space Mono"/>
                  <a:ea typeface="Space Mono"/>
                  <a:cs typeface="Space Mono"/>
                  <a:sym typeface="Space Mono"/>
                </a:rPr>
                <a:t>Identificar patrones y tendencias que permitan a las tiendas optimizar sus estrategias de promoción, ventas y segmentación de clientes. Este proyecto busca proporcionar insights profundos que nos permitan predecir el incremento en las ventas unitarias debido a promociones específicas; diferencias en ventas y costos operativos entre distintas regiones geográficas; preferencias de compra de los clientes con diferentes perfiles educativos y demográficos; influencia de las características físicas de los supermercados en las ventas; y tendencias de crecimiento de ventas de marcas específicas a lo largo del tiempo. Estas predicciones permitirán obtener insights valiosos para optimizar estrategias de marketing, mejorar la eficiencia operativa y personalizar las ofertas para diferentes segmentos de clientes.</a:t>
              </a:r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3276600" y="367780"/>
            <a:ext cx="2817375" cy="2817375"/>
          </a:xfrm>
          <a:custGeom>
            <a:avLst/>
            <a:gdLst/>
            <a:ahLst/>
            <a:cxnLst/>
            <a:rect l="l" t="t" r="r" b="b"/>
            <a:pathLst>
              <a:path w="2817375" h="2817375">
                <a:moveTo>
                  <a:pt x="2817375" y="0"/>
                </a:moveTo>
                <a:lnTo>
                  <a:pt x="0" y="0"/>
                </a:lnTo>
                <a:lnTo>
                  <a:pt x="0" y="2817375"/>
                </a:lnTo>
                <a:lnTo>
                  <a:pt x="2817375" y="2817375"/>
                </a:lnTo>
                <a:lnTo>
                  <a:pt x="2817375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934200" y="1114425"/>
            <a:ext cx="13160623" cy="1120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531"/>
              </a:lnSpc>
              <a:spcBef>
                <a:spcPct val="0"/>
              </a:spcBef>
            </a:pPr>
            <a:r>
              <a:rPr lang="en-US" sz="7899" b="1" u="sng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Objetivo</a:t>
            </a:r>
          </a:p>
        </p:txBody>
      </p:sp>
      <p:sp>
        <p:nvSpPr>
          <p:cNvPr id="7" name="Freeform 7"/>
          <p:cNvSpPr/>
          <p:nvPr/>
        </p:nvSpPr>
        <p:spPr>
          <a:xfrm>
            <a:off x="11887200" y="430177"/>
            <a:ext cx="2817375" cy="2817375"/>
          </a:xfrm>
          <a:custGeom>
            <a:avLst/>
            <a:gdLst/>
            <a:ahLst/>
            <a:cxnLst/>
            <a:rect l="l" t="t" r="r" b="b"/>
            <a:pathLst>
              <a:path w="2817375" h="2817375">
                <a:moveTo>
                  <a:pt x="0" y="0"/>
                </a:moveTo>
                <a:lnTo>
                  <a:pt x="2817375" y="0"/>
                </a:lnTo>
                <a:lnTo>
                  <a:pt x="2817375" y="2817375"/>
                </a:lnTo>
                <a:lnTo>
                  <a:pt x="0" y="2817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</a:blip>
            <a:stretch>
              <a:fillRect/>
            </a:stretch>
          </a:blipFill>
        </p:spPr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9DCE53C-1340-4188-9D4F-5EF0E6701C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7" y="14909"/>
            <a:ext cx="2239738" cy="2239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3000" y="2693887"/>
            <a:ext cx="16359717" cy="3331253"/>
            <a:chOff x="0" y="0"/>
            <a:chExt cx="441918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19181" cy="812800"/>
            </a:xfrm>
            <a:custGeom>
              <a:avLst/>
              <a:gdLst/>
              <a:ahLst/>
              <a:cxnLst/>
              <a:rect l="l" t="t" r="r" b="b"/>
              <a:pathLst>
                <a:path w="4419181" h="812800">
                  <a:moveTo>
                    <a:pt x="11535" y="0"/>
                  </a:moveTo>
                  <a:lnTo>
                    <a:pt x="4407646" y="0"/>
                  </a:lnTo>
                  <a:cubicBezTo>
                    <a:pt x="4410705" y="0"/>
                    <a:pt x="4413639" y="1215"/>
                    <a:pt x="4415803" y="3379"/>
                  </a:cubicBezTo>
                  <a:cubicBezTo>
                    <a:pt x="4417966" y="5542"/>
                    <a:pt x="4419181" y="8476"/>
                    <a:pt x="4419181" y="11535"/>
                  </a:cubicBezTo>
                  <a:lnTo>
                    <a:pt x="4419181" y="801265"/>
                  </a:lnTo>
                  <a:cubicBezTo>
                    <a:pt x="4419181" y="804324"/>
                    <a:pt x="4417966" y="807258"/>
                    <a:pt x="4415803" y="809421"/>
                  </a:cubicBezTo>
                  <a:cubicBezTo>
                    <a:pt x="4413639" y="811585"/>
                    <a:pt x="4410705" y="812800"/>
                    <a:pt x="4407646" y="812800"/>
                  </a:cubicBezTo>
                  <a:lnTo>
                    <a:pt x="11535" y="812800"/>
                  </a:lnTo>
                  <a:cubicBezTo>
                    <a:pt x="8476" y="812800"/>
                    <a:pt x="5542" y="811585"/>
                    <a:pt x="3379" y="809421"/>
                  </a:cubicBezTo>
                  <a:cubicBezTo>
                    <a:pt x="1215" y="807258"/>
                    <a:pt x="0" y="804324"/>
                    <a:pt x="0" y="801265"/>
                  </a:cubicBezTo>
                  <a:lnTo>
                    <a:pt x="0" y="11535"/>
                  </a:lnTo>
                  <a:cubicBezTo>
                    <a:pt x="0" y="8476"/>
                    <a:pt x="1215" y="5542"/>
                    <a:pt x="3379" y="3379"/>
                  </a:cubicBezTo>
                  <a:cubicBezTo>
                    <a:pt x="5542" y="1215"/>
                    <a:pt x="8476" y="0"/>
                    <a:pt x="115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19181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43000" y="6241893"/>
            <a:ext cx="16359717" cy="3186592"/>
            <a:chOff x="0" y="0"/>
            <a:chExt cx="3703189" cy="8392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703189" cy="839267"/>
            </a:xfrm>
            <a:custGeom>
              <a:avLst/>
              <a:gdLst/>
              <a:ahLst/>
              <a:cxnLst/>
              <a:rect l="l" t="t" r="r" b="b"/>
              <a:pathLst>
                <a:path w="3703189" h="839267">
                  <a:moveTo>
                    <a:pt x="13765" y="0"/>
                  </a:moveTo>
                  <a:lnTo>
                    <a:pt x="3689423" y="0"/>
                  </a:lnTo>
                  <a:cubicBezTo>
                    <a:pt x="3697026" y="0"/>
                    <a:pt x="3703189" y="6163"/>
                    <a:pt x="3703189" y="13765"/>
                  </a:cubicBezTo>
                  <a:lnTo>
                    <a:pt x="3703189" y="825502"/>
                  </a:lnTo>
                  <a:cubicBezTo>
                    <a:pt x="3703189" y="829153"/>
                    <a:pt x="3701738" y="832654"/>
                    <a:pt x="3699157" y="835235"/>
                  </a:cubicBezTo>
                  <a:cubicBezTo>
                    <a:pt x="3696576" y="837817"/>
                    <a:pt x="3693074" y="839267"/>
                    <a:pt x="3689423" y="839267"/>
                  </a:cubicBezTo>
                  <a:lnTo>
                    <a:pt x="13765" y="839267"/>
                  </a:lnTo>
                  <a:cubicBezTo>
                    <a:pt x="10115" y="839267"/>
                    <a:pt x="6613" y="837817"/>
                    <a:pt x="4032" y="835235"/>
                  </a:cubicBezTo>
                  <a:cubicBezTo>
                    <a:pt x="1450" y="832654"/>
                    <a:pt x="0" y="829153"/>
                    <a:pt x="0" y="825502"/>
                  </a:cubicBezTo>
                  <a:lnTo>
                    <a:pt x="0" y="13765"/>
                  </a:lnTo>
                  <a:cubicBezTo>
                    <a:pt x="0" y="10115"/>
                    <a:pt x="1450" y="6613"/>
                    <a:pt x="4032" y="4032"/>
                  </a:cubicBezTo>
                  <a:cubicBezTo>
                    <a:pt x="6613" y="1450"/>
                    <a:pt x="10115" y="0"/>
                    <a:pt x="137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703189" cy="877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just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000000"/>
                  </a:solidFill>
                  <a:latin typeface="Space Mono"/>
                  <a:ea typeface="Space Mono"/>
                  <a:cs typeface="Space Mono"/>
                  <a:sym typeface="Space Mono"/>
                </a:rPr>
                <a:t>Este conjunto de datos proporciona información detallada sobre ventas en supermercados, incluidos atributos como categoría de comida, departamento de alimentos, familia de comida, ventas y costos de tienda, promociones, características demográficas de los clientes, y especificaciones de los productos y tiendas. El uso de estos datos permitirá realizar un análisis exhaustivo y construir modelos predictivos robustos para optimizar las estrategias de promoción, segmentación de clientes y gestión de costos, mejorando así la eficiencia operativa y la satisfacción del cliente en el sector minorista.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618284" y="3047374"/>
            <a:ext cx="2468125" cy="2468125"/>
          </a:xfrm>
          <a:custGeom>
            <a:avLst/>
            <a:gdLst/>
            <a:ahLst/>
            <a:cxnLst/>
            <a:rect l="l" t="t" r="r" b="b"/>
            <a:pathLst>
              <a:path w="2468125" h="2468125">
                <a:moveTo>
                  <a:pt x="0" y="0"/>
                </a:moveTo>
                <a:lnTo>
                  <a:pt x="2468125" y="0"/>
                </a:lnTo>
                <a:lnTo>
                  <a:pt x="2468125" y="2468124"/>
                </a:lnTo>
                <a:lnTo>
                  <a:pt x="0" y="2468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419600" y="342900"/>
            <a:ext cx="8937187" cy="8937187"/>
          </a:xfrm>
          <a:custGeom>
            <a:avLst/>
            <a:gdLst/>
            <a:ahLst/>
            <a:cxnLst/>
            <a:rect l="l" t="t" r="r" b="b"/>
            <a:pathLst>
              <a:path w="8937187" h="8937187">
                <a:moveTo>
                  <a:pt x="0" y="0"/>
                </a:moveTo>
                <a:lnTo>
                  <a:pt x="8937187" y="0"/>
                </a:lnTo>
                <a:lnTo>
                  <a:pt x="8937187" y="8937188"/>
                </a:lnTo>
                <a:lnTo>
                  <a:pt x="0" y="89371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"/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646726" y="3674052"/>
            <a:ext cx="12388485" cy="159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74"/>
              </a:lnSpc>
            </a:pPr>
            <a:r>
              <a:rPr lang="en-US" sz="24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Los datos utilizados en este trabajo fueron obtenidos de Kaggle y se encuentran disponibles en el siguiente enlace: </a:t>
            </a:r>
            <a:r>
              <a:rPr lang="en-US" sz="2499" u="sng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  <a:hlinkClick r:id="rId4" tooltip="https://www.google.com/url?q=https%3A%2F%2Fwww.kaggle.com%2Fcode%2Fmayurspawar%2Fcustomer-acquisition-prediction%2Fdata"/>
              </a:rPr>
              <a:t>https://www.kaggle.com/code/mayurspawar/customer-acquisition-prediction/data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67200" y="1006913"/>
            <a:ext cx="8300076" cy="660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67"/>
              </a:lnSpc>
              <a:spcBef>
                <a:spcPct val="0"/>
              </a:spcBef>
            </a:pPr>
            <a:r>
              <a:rPr lang="en-US" sz="4599" b="1" u="sng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Fuente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22A3BBB-A965-46AB-99AA-070B9CBFABA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7" y="-18222"/>
            <a:ext cx="2239738" cy="2239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5299757"/>
            <a:ext cx="7930524" cy="1866758"/>
            <a:chOff x="0" y="0"/>
            <a:chExt cx="2088698" cy="4916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88698" cy="491657"/>
            </a:xfrm>
            <a:custGeom>
              <a:avLst/>
              <a:gdLst/>
              <a:ahLst/>
              <a:cxnLst/>
              <a:rect l="l" t="t" r="r" b="b"/>
              <a:pathLst>
                <a:path w="2088698" h="491657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467251"/>
                  </a:lnTo>
                  <a:cubicBezTo>
                    <a:pt x="2088698" y="473724"/>
                    <a:pt x="2086126" y="479931"/>
                    <a:pt x="2081549" y="484508"/>
                  </a:cubicBezTo>
                  <a:cubicBezTo>
                    <a:pt x="2076972" y="489085"/>
                    <a:pt x="2070765" y="491657"/>
                    <a:pt x="2064292" y="491657"/>
                  </a:cubicBezTo>
                  <a:lnTo>
                    <a:pt x="24405" y="491657"/>
                  </a:lnTo>
                  <a:cubicBezTo>
                    <a:pt x="17933" y="491657"/>
                    <a:pt x="11725" y="489085"/>
                    <a:pt x="7148" y="484508"/>
                  </a:cubicBezTo>
                  <a:cubicBezTo>
                    <a:pt x="2571" y="479931"/>
                    <a:pt x="0" y="473724"/>
                    <a:pt x="0" y="467251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88698" cy="52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3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3280599"/>
            <a:ext cx="7930524" cy="1866758"/>
            <a:chOff x="0" y="0"/>
            <a:chExt cx="2088698" cy="4916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88698" cy="491657"/>
            </a:xfrm>
            <a:custGeom>
              <a:avLst/>
              <a:gdLst/>
              <a:ahLst/>
              <a:cxnLst/>
              <a:rect l="l" t="t" r="r" b="b"/>
              <a:pathLst>
                <a:path w="2088698" h="491657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467251"/>
                  </a:lnTo>
                  <a:cubicBezTo>
                    <a:pt x="2088698" y="473724"/>
                    <a:pt x="2086126" y="479931"/>
                    <a:pt x="2081549" y="484508"/>
                  </a:cubicBezTo>
                  <a:cubicBezTo>
                    <a:pt x="2076972" y="489085"/>
                    <a:pt x="2070765" y="491657"/>
                    <a:pt x="2064292" y="491657"/>
                  </a:cubicBezTo>
                  <a:lnTo>
                    <a:pt x="24405" y="491657"/>
                  </a:lnTo>
                  <a:cubicBezTo>
                    <a:pt x="17933" y="491657"/>
                    <a:pt x="11725" y="489085"/>
                    <a:pt x="7148" y="484508"/>
                  </a:cubicBezTo>
                  <a:cubicBezTo>
                    <a:pt x="2571" y="479931"/>
                    <a:pt x="0" y="473724"/>
                    <a:pt x="0" y="467251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088698" cy="52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3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44000" y="1261440"/>
            <a:ext cx="7930524" cy="1866758"/>
            <a:chOff x="0" y="0"/>
            <a:chExt cx="2088698" cy="49165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88698" cy="491657"/>
            </a:xfrm>
            <a:custGeom>
              <a:avLst/>
              <a:gdLst/>
              <a:ahLst/>
              <a:cxnLst/>
              <a:rect l="l" t="t" r="r" b="b"/>
              <a:pathLst>
                <a:path w="2088698" h="491657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467251"/>
                  </a:lnTo>
                  <a:cubicBezTo>
                    <a:pt x="2088698" y="473724"/>
                    <a:pt x="2086126" y="479931"/>
                    <a:pt x="2081549" y="484508"/>
                  </a:cubicBezTo>
                  <a:cubicBezTo>
                    <a:pt x="2076972" y="489085"/>
                    <a:pt x="2070765" y="491657"/>
                    <a:pt x="2064292" y="491657"/>
                  </a:cubicBezTo>
                  <a:lnTo>
                    <a:pt x="24405" y="491657"/>
                  </a:lnTo>
                  <a:cubicBezTo>
                    <a:pt x="17933" y="491657"/>
                    <a:pt x="11725" y="489085"/>
                    <a:pt x="7148" y="484508"/>
                  </a:cubicBezTo>
                  <a:cubicBezTo>
                    <a:pt x="2571" y="479931"/>
                    <a:pt x="0" y="473724"/>
                    <a:pt x="0" y="467251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088698" cy="52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3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44000" y="7318915"/>
            <a:ext cx="7930524" cy="1866758"/>
            <a:chOff x="0" y="0"/>
            <a:chExt cx="2088698" cy="49165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88698" cy="491657"/>
            </a:xfrm>
            <a:custGeom>
              <a:avLst/>
              <a:gdLst/>
              <a:ahLst/>
              <a:cxnLst/>
              <a:rect l="l" t="t" r="r" b="b"/>
              <a:pathLst>
                <a:path w="2088698" h="491657">
                  <a:moveTo>
                    <a:pt x="24405" y="0"/>
                  </a:moveTo>
                  <a:lnTo>
                    <a:pt x="2064292" y="0"/>
                  </a:lnTo>
                  <a:cubicBezTo>
                    <a:pt x="2070765" y="0"/>
                    <a:pt x="2076972" y="2571"/>
                    <a:pt x="2081549" y="7148"/>
                  </a:cubicBezTo>
                  <a:cubicBezTo>
                    <a:pt x="2086126" y="11725"/>
                    <a:pt x="2088698" y="17933"/>
                    <a:pt x="2088698" y="24405"/>
                  </a:cubicBezTo>
                  <a:lnTo>
                    <a:pt x="2088698" y="467251"/>
                  </a:lnTo>
                  <a:cubicBezTo>
                    <a:pt x="2088698" y="473724"/>
                    <a:pt x="2086126" y="479931"/>
                    <a:pt x="2081549" y="484508"/>
                  </a:cubicBezTo>
                  <a:cubicBezTo>
                    <a:pt x="2076972" y="489085"/>
                    <a:pt x="2070765" y="491657"/>
                    <a:pt x="2064292" y="491657"/>
                  </a:cubicBezTo>
                  <a:lnTo>
                    <a:pt x="24405" y="491657"/>
                  </a:lnTo>
                  <a:cubicBezTo>
                    <a:pt x="17933" y="491657"/>
                    <a:pt x="11725" y="489085"/>
                    <a:pt x="7148" y="484508"/>
                  </a:cubicBezTo>
                  <a:cubicBezTo>
                    <a:pt x="2571" y="479931"/>
                    <a:pt x="0" y="473724"/>
                    <a:pt x="0" y="467251"/>
                  </a:cubicBezTo>
                  <a:lnTo>
                    <a:pt x="0" y="24405"/>
                  </a:lnTo>
                  <a:cubicBezTo>
                    <a:pt x="0" y="17933"/>
                    <a:pt x="2571" y="11725"/>
                    <a:pt x="7148" y="7148"/>
                  </a:cubicBezTo>
                  <a:cubicBezTo>
                    <a:pt x="11725" y="2571"/>
                    <a:pt x="17933" y="0"/>
                    <a:pt x="244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088698" cy="529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3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635344" y="2685363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9466937" y="1517274"/>
            <a:ext cx="92532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0000"/>
                </a:solidFill>
                <a:latin typeface="Now Heavy"/>
                <a:ea typeface="Now Heavy"/>
                <a:cs typeface="Now Heavy"/>
                <a:sym typeface="Now Heavy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66937" y="3637116"/>
            <a:ext cx="92532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0000"/>
                </a:solidFill>
                <a:latin typeface="Now Heavy"/>
                <a:ea typeface="Now Heavy"/>
                <a:cs typeface="Now Heavy"/>
                <a:sym typeface="Now Heavy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66937" y="7671340"/>
            <a:ext cx="925320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0000"/>
                </a:solidFill>
                <a:latin typeface="Now Heavy"/>
                <a:ea typeface="Now Heavy"/>
                <a:cs typeface="Now Heavy"/>
                <a:sym typeface="Now Heavy"/>
              </a:rPr>
              <a:t>04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466937" y="5509307"/>
            <a:ext cx="773162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0000"/>
                </a:solidFill>
                <a:latin typeface="Now Heavy"/>
                <a:ea typeface="Now Heavy"/>
                <a:cs typeface="Now Heavy"/>
                <a:sym typeface="Now Heavy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40099" y="1545849"/>
            <a:ext cx="6452676" cy="1163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En Colab, se realiza el trabajo importando las bibliotecas que se van a utilizar.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76345" y="1057275"/>
            <a:ext cx="8681893" cy="584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19"/>
              </a:lnSpc>
              <a:spcBef>
                <a:spcPct val="0"/>
              </a:spcBef>
            </a:pPr>
            <a:r>
              <a:rPr lang="en-US" sz="3999" b="1" u="sng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Temas principales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5067" y="3665691"/>
            <a:ext cx="6452676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 realiza una exploración de datos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40099" y="5526769"/>
            <a:ext cx="6452676" cy="1163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 crea un nuevo DataFrame y transformar los datos con los que se trabaja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85067" y="7699915"/>
            <a:ext cx="6452676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 identifican las variables más importante para trabajar.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2B9E3D25-2851-49FF-B337-147AD7EC1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41579"/>
            <a:ext cx="1711751" cy="1556842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EE32823-FBDC-49FB-BF6F-8FAF282A050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150" y="2940122"/>
            <a:ext cx="2403049" cy="2403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23838" y="2210721"/>
            <a:ext cx="3144795" cy="3585579"/>
            <a:chOff x="0" y="0"/>
            <a:chExt cx="828259" cy="944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28259" cy="944350"/>
            </a:xfrm>
            <a:custGeom>
              <a:avLst/>
              <a:gdLst/>
              <a:ahLst/>
              <a:cxnLst/>
              <a:rect l="l" t="t" r="r" b="b"/>
              <a:pathLst>
                <a:path w="828259" h="944350">
                  <a:moveTo>
                    <a:pt x="61545" y="0"/>
                  </a:moveTo>
                  <a:lnTo>
                    <a:pt x="766713" y="0"/>
                  </a:lnTo>
                  <a:cubicBezTo>
                    <a:pt x="800704" y="0"/>
                    <a:pt x="828259" y="27555"/>
                    <a:pt x="828259" y="61545"/>
                  </a:cubicBezTo>
                  <a:lnTo>
                    <a:pt x="828259" y="882805"/>
                  </a:lnTo>
                  <a:cubicBezTo>
                    <a:pt x="828259" y="916795"/>
                    <a:pt x="800704" y="944350"/>
                    <a:pt x="766713" y="944350"/>
                  </a:cubicBezTo>
                  <a:lnTo>
                    <a:pt x="61545" y="944350"/>
                  </a:lnTo>
                  <a:cubicBezTo>
                    <a:pt x="27555" y="944350"/>
                    <a:pt x="0" y="916795"/>
                    <a:pt x="0" y="882805"/>
                  </a:cubicBezTo>
                  <a:lnTo>
                    <a:pt x="0" y="61545"/>
                  </a:lnTo>
                  <a:cubicBezTo>
                    <a:pt x="0" y="27555"/>
                    <a:pt x="27555" y="0"/>
                    <a:pt x="615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28259" cy="982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3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41539" y="3200650"/>
            <a:ext cx="2909392" cy="2671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7"/>
              </a:lnSpc>
            </a:pPr>
            <a:r>
              <a:rPr lang="en-US" sz="2284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Las promociones como "Weekend Markdown" incrementan significativamente las ventas unitarias.</a:t>
            </a:r>
          </a:p>
          <a:p>
            <a:pPr algn="l">
              <a:lnSpc>
                <a:spcPts val="2627"/>
              </a:lnSpc>
            </a:pPr>
            <a:endParaRPr lang="en-US" sz="2284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2934989" y="5478378"/>
            <a:ext cx="3144795" cy="3585579"/>
            <a:chOff x="0" y="0"/>
            <a:chExt cx="828259" cy="9443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28259" cy="944350"/>
            </a:xfrm>
            <a:custGeom>
              <a:avLst/>
              <a:gdLst/>
              <a:ahLst/>
              <a:cxnLst/>
              <a:rect l="l" t="t" r="r" b="b"/>
              <a:pathLst>
                <a:path w="828259" h="944350">
                  <a:moveTo>
                    <a:pt x="61545" y="0"/>
                  </a:moveTo>
                  <a:lnTo>
                    <a:pt x="766713" y="0"/>
                  </a:lnTo>
                  <a:cubicBezTo>
                    <a:pt x="800704" y="0"/>
                    <a:pt x="828259" y="27555"/>
                    <a:pt x="828259" y="61545"/>
                  </a:cubicBezTo>
                  <a:lnTo>
                    <a:pt x="828259" y="882805"/>
                  </a:lnTo>
                  <a:cubicBezTo>
                    <a:pt x="828259" y="916795"/>
                    <a:pt x="800704" y="944350"/>
                    <a:pt x="766713" y="944350"/>
                  </a:cubicBezTo>
                  <a:lnTo>
                    <a:pt x="61545" y="944350"/>
                  </a:lnTo>
                  <a:cubicBezTo>
                    <a:pt x="27555" y="944350"/>
                    <a:pt x="0" y="916795"/>
                    <a:pt x="0" y="882805"/>
                  </a:cubicBezTo>
                  <a:lnTo>
                    <a:pt x="0" y="61545"/>
                  </a:lnTo>
                  <a:cubicBezTo>
                    <a:pt x="0" y="27555"/>
                    <a:pt x="27555" y="0"/>
                    <a:pt x="615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28259" cy="982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3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255663" y="5882026"/>
            <a:ext cx="2420383" cy="67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835280" y="2513580"/>
            <a:ext cx="2420383" cy="67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932444" y="2448520"/>
            <a:ext cx="2420383" cy="67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727006" y="5882026"/>
            <a:ext cx="2420383" cy="67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6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5473074" y="2210721"/>
            <a:ext cx="3144795" cy="3585579"/>
            <a:chOff x="0" y="0"/>
            <a:chExt cx="828259" cy="94435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28259" cy="944350"/>
            </a:xfrm>
            <a:custGeom>
              <a:avLst/>
              <a:gdLst/>
              <a:ahLst/>
              <a:cxnLst/>
              <a:rect l="l" t="t" r="r" b="b"/>
              <a:pathLst>
                <a:path w="828259" h="944350">
                  <a:moveTo>
                    <a:pt x="61545" y="0"/>
                  </a:moveTo>
                  <a:lnTo>
                    <a:pt x="766713" y="0"/>
                  </a:lnTo>
                  <a:cubicBezTo>
                    <a:pt x="800704" y="0"/>
                    <a:pt x="828259" y="27555"/>
                    <a:pt x="828259" y="61545"/>
                  </a:cubicBezTo>
                  <a:lnTo>
                    <a:pt x="828259" y="882805"/>
                  </a:lnTo>
                  <a:cubicBezTo>
                    <a:pt x="828259" y="916795"/>
                    <a:pt x="800704" y="944350"/>
                    <a:pt x="766713" y="944350"/>
                  </a:cubicBezTo>
                  <a:lnTo>
                    <a:pt x="61545" y="944350"/>
                  </a:lnTo>
                  <a:cubicBezTo>
                    <a:pt x="27555" y="944350"/>
                    <a:pt x="0" y="916795"/>
                    <a:pt x="0" y="882805"/>
                  </a:cubicBezTo>
                  <a:lnTo>
                    <a:pt x="0" y="61545"/>
                  </a:lnTo>
                  <a:cubicBezTo>
                    <a:pt x="0" y="27555"/>
                    <a:pt x="27555" y="0"/>
                    <a:pt x="615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28259" cy="982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3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048561" y="5478378"/>
            <a:ext cx="3144795" cy="3585579"/>
            <a:chOff x="0" y="0"/>
            <a:chExt cx="828259" cy="9443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28259" cy="944350"/>
            </a:xfrm>
            <a:custGeom>
              <a:avLst/>
              <a:gdLst/>
              <a:ahLst/>
              <a:cxnLst/>
              <a:rect l="l" t="t" r="r" b="b"/>
              <a:pathLst>
                <a:path w="828259" h="944350">
                  <a:moveTo>
                    <a:pt x="61545" y="0"/>
                  </a:moveTo>
                  <a:lnTo>
                    <a:pt x="766713" y="0"/>
                  </a:lnTo>
                  <a:cubicBezTo>
                    <a:pt x="800704" y="0"/>
                    <a:pt x="828259" y="27555"/>
                    <a:pt x="828259" y="61545"/>
                  </a:cubicBezTo>
                  <a:lnTo>
                    <a:pt x="828259" y="882805"/>
                  </a:lnTo>
                  <a:cubicBezTo>
                    <a:pt x="828259" y="916795"/>
                    <a:pt x="800704" y="944350"/>
                    <a:pt x="766713" y="944350"/>
                  </a:cubicBezTo>
                  <a:lnTo>
                    <a:pt x="61545" y="944350"/>
                  </a:lnTo>
                  <a:cubicBezTo>
                    <a:pt x="27555" y="944350"/>
                    <a:pt x="0" y="916795"/>
                    <a:pt x="0" y="882805"/>
                  </a:cubicBezTo>
                  <a:lnTo>
                    <a:pt x="0" y="61545"/>
                  </a:lnTo>
                  <a:cubicBezTo>
                    <a:pt x="0" y="27555"/>
                    <a:pt x="27555" y="0"/>
                    <a:pt x="615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28259" cy="982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3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645859" y="2210721"/>
            <a:ext cx="3144795" cy="3585579"/>
            <a:chOff x="0" y="0"/>
            <a:chExt cx="828259" cy="9443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28259" cy="944350"/>
            </a:xfrm>
            <a:custGeom>
              <a:avLst/>
              <a:gdLst/>
              <a:ahLst/>
              <a:cxnLst/>
              <a:rect l="l" t="t" r="r" b="b"/>
              <a:pathLst>
                <a:path w="828259" h="944350">
                  <a:moveTo>
                    <a:pt x="61545" y="0"/>
                  </a:moveTo>
                  <a:lnTo>
                    <a:pt x="766713" y="0"/>
                  </a:lnTo>
                  <a:cubicBezTo>
                    <a:pt x="800704" y="0"/>
                    <a:pt x="828259" y="27555"/>
                    <a:pt x="828259" y="61545"/>
                  </a:cubicBezTo>
                  <a:lnTo>
                    <a:pt x="828259" y="882805"/>
                  </a:lnTo>
                  <a:cubicBezTo>
                    <a:pt x="828259" y="916795"/>
                    <a:pt x="800704" y="944350"/>
                    <a:pt x="766713" y="944350"/>
                  </a:cubicBezTo>
                  <a:lnTo>
                    <a:pt x="61545" y="944350"/>
                  </a:lnTo>
                  <a:cubicBezTo>
                    <a:pt x="27555" y="944350"/>
                    <a:pt x="0" y="916795"/>
                    <a:pt x="0" y="882805"/>
                  </a:cubicBezTo>
                  <a:lnTo>
                    <a:pt x="0" y="61545"/>
                  </a:lnTo>
                  <a:cubicBezTo>
                    <a:pt x="0" y="27555"/>
                    <a:pt x="27555" y="0"/>
                    <a:pt x="615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28259" cy="982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3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384106" y="5478378"/>
            <a:ext cx="3144795" cy="3585579"/>
            <a:chOff x="0" y="0"/>
            <a:chExt cx="828259" cy="9443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28259" cy="944350"/>
            </a:xfrm>
            <a:custGeom>
              <a:avLst/>
              <a:gdLst/>
              <a:ahLst/>
              <a:cxnLst/>
              <a:rect l="l" t="t" r="r" b="b"/>
              <a:pathLst>
                <a:path w="828259" h="944350">
                  <a:moveTo>
                    <a:pt x="61545" y="0"/>
                  </a:moveTo>
                  <a:lnTo>
                    <a:pt x="766713" y="0"/>
                  </a:lnTo>
                  <a:cubicBezTo>
                    <a:pt x="800704" y="0"/>
                    <a:pt x="828259" y="27555"/>
                    <a:pt x="828259" y="61545"/>
                  </a:cubicBezTo>
                  <a:lnTo>
                    <a:pt x="828259" y="882805"/>
                  </a:lnTo>
                  <a:cubicBezTo>
                    <a:pt x="828259" y="916795"/>
                    <a:pt x="800704" y="944350"/>
                    <a:pt x="766713" y="944350"/>
                  </a:cubicBezTo>
                  <a:lnTo>
                    <a:pt x="61545" y="944350"/>
                  </a:lnTo>
                  <a:cubicBezTo>
                    <a:pt x="27555" y="944350"/>
                    <a:pt x="0" y="916795"/>
                    <a:pt x="0" y="882805"/>
                  </a:cubicBezTo>
                  <a:lnTo>
                    <a:pt x="0" y="61545"/>
                  </a:lnTo>
                  <a:cubicBezTo>
                    <a:pt x="0" y="27555"/>
                    <a:pt x="27555" y="0"/>
                    <a:pt x="615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28259" cy="982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3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13790655" y="1406177"/>
            <a:ext cx="4072200" cy="4072200"/>
          </a:xfrm>
          <a:custGeom>
            <a:avLst/>
            <a:gdLst/>
            <a:ahLst/>
            <a:cxnLst/>
            <a:rect l="l" t="t" r="r" b="b"/>
            <a:pathLst>
              <a:path w="4072200" h="4072200">
                <a:moveTo>
                  <a:pt x="0" y="0"/>
                </a:moveTo>
                <a:lnTo>
                  <a:pt x="4072200" y="0"/>
                </a:lnTo>
                <a:lnTo>
                  <a:pt x="4072200" y="4072201"/>
                </a:lnTo>
                <a:lnTo>
                  <a:pt x="0" y="40722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45958" y="7929128"/>
            <a:ext cx="2380812" cy="2380812"/>
          </a:xfrm>
          <a:custGeom>
            <a:avLst/>
            <a:gdLst/>
            <a:ahLst/>
            <a:cxnLst/>
            <a:rect l="l" t="t" r="r" b="b"/>
            <a:pathLst>
              <a:path w="2380812" h="2380812">
                <a:moveTo>
                  <a:pt x="0" y="0"/>
                </a:moveTo>
                <a:lnTo>
                  <a:pt x="2380812" y="0"/>
                </a:lnTo>
                <a:lnTo>
                  <a:pt x="2380812" y="2380813"/>
                </a:lnTo>
                <a:lnTo>
                  <a:pt x="0" y="23808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514606" y="2513580"/>
            <a:ext cx="2420383" cy="67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1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635381" y="423197"/>
            <a:ext cx="9444870" cy="584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19"/>
              </a:lnSpc>
              <a:spcBef>
                <a:spcPct val="0"/>
              </a:spcBef>
            </a:pPr>
            <a:r>
              <a:rPr lang="en-US" sz="3999" b="1" u="sng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Hipótesis: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297195" y="5882026"/>
            <a:ext cx="2420383" cy="67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052691" y="6569096"/>
            <a:ext cx="2909392" cy="2005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7"/>
              </a:lnSpc>
            </a:pPr>
            <a:r>
              <a:rPr lang="en-US" sz="2284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Estados unidos genera más ventas pero a mayor costo que México y Canadá.</a:t>
            </a:r>
          </a:p>
          <a:p>
            <a:pPr algn="l">
              <a:lnSpc>
                <a:spcPts val="2627"/>
              </a:lnSpc>
            </a:pPr>
            <a:endParaRPr lang="en-US" sz="2284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680176" y="3135590"/>
            <a:ext cx="2937693" cy="2802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9"/>
              </a:lnSpc>
            </a:pPr>
            <a:r>
              <a:rPr lang="en-US" sz="2025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Los clientes que tienen nivel educativo más alto tienden a comprar productos en Supermercados de lujo o de tipo Gourmet.</a:t>
            </a:r>
          </a:p>
          <a:p>
            <a:pPr algn="l">
              <a:lnSpc>
                <a:spcPts val="1754"/>
              </a:lnSpc>
            </a:pPr>
            <a:endParaRPr lang="en-US" sz="2025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l">
              <a:lnSpc>
                <a:spcPts val="1754"/>
              </a:lnSpc>
            </a:pPr>
            <a:endParaRPr lang="en-US" sz="2025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8152112" y="6808348"/>
            <a:ext cx="3041244" cy="1526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1"/>
              </a:lnSpc>
            </a:pPr>
            <a:r>
              <a:rPr lang="en-US" sz="227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Los clientes solteros compran más comida congeleda.</a:t>
            </a:r>
          </a:p>
          <a:p>
            <a:pPr algn="l">
              <a:lnSpc>
                <a:spcPts val="1816"/>
              </a:lnSpc>
            </a:pPr>
            <a:endParaRPr lang="en-US" sz="2279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0837194" y="3219770"/>
            <a:ext cx="3041244" cy="2174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1"/>
              </a:lnSpc>
            </a:pPr>
            <a:r>
              <a:rPr lang="en-US" sz="227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La mediana del costo total de ventas de los hombres es mayor al de las mujeres.</a:t>
            </a:r>
          </a:p>
          <a:p>
            <a:pPr algn="l">
              <a:lnSpc>
                <a:spcPts val="1816"/>
              </a:lnSpc>
            </a:pPr>
            <a:endParaRPr lang="en-US" sz="2279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3487657" y="6759596"/>
            <a:ext cx="3041244" cy="1850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1"/>
              </a:lnSpc>
            </a:pPr>
            <a:r>
              <a:rPr lang="en-US" sz="227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La mayor tendencia en ventas es la marca Carrington.</a:t>
            </a:r>
          </a:p>
          <a:p>
            <a:pPr algn="l">
              <a:lnSpc>
                <a:spcPts val="2621"/>
              </a:lnSpc>
            </a:pPr>
            <a:endParaRPr lang="en-US" sz="2279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algn="l">
              <a:lnSpc>
                <a:spcPts val="1816"/>
              </a:lnSpc>
            </a:pPr>
            <a:endParaRPr lang="en-US" sz="2279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5480474C-F086-4374-92A5-58DE2C5C6A2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38" y="361470"/>
            <a:ext cx="1715861" cy="17158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922" y="998006"/>
            <a:ext cx="18114201" cy="4573104"/>
            <a:chOff x="0" y="78102"/>
            <a:chExt cx="4770818" cy="1204439"/>
          </a:xfrm>
        </p:grpSpPr>
        <p:sp>
          <p:nvSpPr>
            <p:cNvPr id="3" name="Freeform 3"/>
            <p:cNvSpPr/>
            <p:nvPr/>
          </p:nvSpPr>
          <p:spPr>
            <a:xfrm>
              <a:off x="0" y="201046"/>
              <a:ext cx="4735514" cy="1081495"/>
            </a:xfrm>
            <a:custGeom>
              <a:avLst/>
              <a:gdLst/>
              <a:ahLst/>
              <a:cxnLst/>
              <a:rect l="l" t="t" r="r" b="b"/>
              <a:pathLst>
                <a:path w="4735514" h="1081495">
                  <a:moveTo>
                    <a:pt x="10765" y="0"/>
                  </a:moveTo>
                  <a:lnTo>
                    <a:pt x="4724750" y="0"/>
                  </a:lnTo>
                  <a:cubicBezTo>
                    <a:pt x="4727605" y="0"/>
                    <a:pt x="4730343" y="1134"/>
                    <a:pt x="4732362" y="3153"/>
                  </a:cubicBezTo>
                  <a:cubicBezTo>
                    <a:pt x="4734380" y="5172"/>
                    <a:pt x="4735514" y="7910"/>
                    <a:pt x="4735514" y="10765"/>
                  </a:cubicBezTo>
                  <a:lnTo>
                    <a:pt x="4735514" y="1070730"/>
                  </a:lnTo>
                  <a:cubicBezTo>
                    <a:pt x="4735514" y="1076675"/>
                    <a:pt x="4730695" y="1081495"/>
                    <a:pt x="4724750" y="1081495"/>
                  </a:cubicBezTo>
                  <a:lnTo>
                    <a:pt x="10765" y="1081495"/>
                  </a:lnTo>
                  <a:cubicBezTo>
                    <a:pt x="7910" y="1081495"/>
                    <a:pt x="5172" y="1080361"/>
                    <a:pt x="3153" y="1078342"/>
                  </a:cubicBezTo>
                  <a:cubicBezTo>
                    <a:pt x="1134" y="1076323"/>
                    <a:pt x="0" y="1073585"/>
                    <a:pt x="0" y="1070730"/>
                  </a:cubicBezTo>
                  <a:lnTo>
                    <a:pt x="0" y="10765"/>
                  </a:lnTo>
                  <a:cubicBezTo>
                    <a:pt x="0" y="4819"/>
                    <a:pt x="4819" y="0"/>
                    <a:pt x="107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35304" y="78102"/>
              <a:ext cx="4735514" cy="1119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519"/>
                </a:lnSpc>
              </a:pP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Con ambos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gráficos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,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podemos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ver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que la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promoción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"Weekend Markdown"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tiene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un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impacto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notablemente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positivo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en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las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ventas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,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mientras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que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otras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promociones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pueden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tener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un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efecto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menor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. Las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promociones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como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Weekend Markdown, Price Savers, Two Day Sale, y Price Winners, entre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otras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, que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tienen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barras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por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encima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del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costo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promedio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, son las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más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rentables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.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En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cambio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, las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promociones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que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están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cerca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de la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línea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del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costo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promedio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necesitan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ajustes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para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mejorar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su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rentabilidad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.</a:t>
              </a:r>
            </a:p>
            <a:p>
              <a:pPr algn="just">
                <a:lnSpc>
                  <a:spcPts val="2519"/>
                </a:lnSpc>
              </a:pPr>
              <a:endParaRPr lang="en-US" sz="1799" b="1" dirty="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endParaRPr>
            </a:p>
            <a:p>
              <a:pPr algn="just">
                <a:lnSpc>
                  <a:spcPts val="2519"/>
                </a:lnSpc>
              </a:pP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En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el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segundo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gráfico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, las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promociones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que se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destacan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como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las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más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exitosas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,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generando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el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mayor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impacto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,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deben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ser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priorizadas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en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las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futuras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estrategias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para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seguir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impulsando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las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ventas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de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manera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sz="1799" b="1" dirty="0" err="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efectiva</a:t>
              </a:r>
              <a:r>
                <a:rPr lang="en-US" sz="1799" b="1" dirty="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.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53922" y="5615110"/>
            <a:ext cx="10769605" cy="4348228"/>
          </a:xfrm>
          <a:custGeom>
            <a:avLst/>
            <a:gdLst/>
            <a:ahLst/>
            <a:cxnLst/>
            <a:rect l="l" t="t" r="r" b="b"/>
            <a:pathLst>
              <a:path w="10769605" h="4348228">
                <a:moveTo>
                  <a:pt x="0" y="0"/>
                </a:moveTo>
                <a:lnTo>
                  <a:pt x="10769605" y="0"/>
                </a:lnTo>
                <a:lnTo>
                  <a:pt x="10769605" y="4348228"/>
                </a:lnTo>
                <a:lnTo>
                  <a:pt x="0" y="4348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056372" y="5690172"/>
            <a:ext cx="7077706" cy="4273165"/>
          </a:xfrm>
          <a:custGeom>
            <a:avLst/>
            <a:gdLst/>
            <a:ahLst/>
            <a:cxnLst/>
            <a:rect l="l" t="t" r="r" b="b"/>
            <a:pathLst>
              <a:path w="7077706" h="4273165">
                <a:moveTo>
                  <a:pt x="0" y="0"/>
                </a:moveTo>
                <a:lnTo>
                  <a:pt x="7077706" y="0"/>
                </a:lnTo>
                <a:lnTo>
                  <a:pt x="7077706" y="4273166"/>
                </a:lnTo>
                <a:lnTo>
                  <a:pt x="0" y="4273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057295" y="163806"/>
            <a:ext cx="11422325" cy="1128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0"/>
              </a:lnSpc>
            </a:pPr>
            <a:r>
              <a:rPr lang="en-US" sz="4037" b="1" u="sng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Impacto de las promociones de venta</a:t>
            </a:r>
          </a:p>
          <a:p>
            <a:pPr marL="0" lvl="0" indent="0" algn="l">
              <a:lnSpc>
                <a:spcPts val="4360"/>
              </a:lnSpc>
              <a:spcBef>
                <a:spcPct val="0"/>
              </a:spcBef>
            </a:pPr>
            <a:endParaRPr lang="en-US" sz="4037" b="1" u="sng">
              <a:solidFill>
                <a:srgbClr val="000000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54DDCFF-0FFC-43AD-84EF-B7B4ED7C5F8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1" y="-46890"/>
            <a:ext cx="1511699" cy="15116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1123</Words>
  <Application>Microsoft Office PowerPoint</Application>
  <PresentationFormat>Personalizado</PresentationFormat>
  <Paragraphs>71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Now Bold</vt:lpstr>
      <vt:lpstr>Arial</vt:lpstr>
      <vt:lpstr>Calibri</vt:lpstr>
      <vt:lpstr>Space Mono</vt:lpstr>
      <vt:lpstr>Now Heavy</vt:lpstr>
      <vt:lpstr>Space Mono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análisis datos y estadísticas profesional versátil geométrica turquesa</dc:title>
  <dc:creator>Ale</dc:creator>
  <cp:lastModifiedBy>Ale</cp:lastModifiedBy>
  <cp:revision>8</cp:revision>
  <dcterms:created xsi:type="dcterms:W3CDTF">2006-08-16T00:00:00Z</dcterms:created>
  <dcterms:modified xsi:type="dcterms:W3CDTF">2024-12-22T20:17:41Z</dcterms:modified>
  <dc:identifier>DAGZx9DuILQ</dc:identifier>
</cp:coreProperties>
</file>