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429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BE80E-37FC-4AFF-BF04-49092A2DD0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CF9B93-5775-445C-8E7E-A7F2AEA01849}">
      <dgm:prSet/>
      <dgm:spPr/>
      <dgm:t>
        <a:bodyPr/>
        <a:lstStyle/>
        <a:p>
          <a:r>
            <a:rPr lang="en-US"/>
            <a:t>1. Data Preprocessing: Handle missing values and encode categorical data.</a:t>
          </a:r>
        </a:p>
      </dgm:t>
    </dgm:pt>
    <dgm:pt modelId="{1207E835-B8BB-4C4B-BE1D-A69945B7FC68}" type="parTrans" cxnId="{2CA6FB48-FCDE-4E74-B755-A88E6DA76068}">
      <dgm:prSet/>
      <dgm:spPr/>
      <dgm:t>
        <a:bodyPr/>
        <a:lstStyle/>
        <a:p>
          <a:endParaRPr lang="en-US"/>
        </a:p>
      </dgm:t>
    </dgm:pt>
    <dgm:pt modelId="{64F84EB9-580A-48C8-8860-FF1417AA5F61}" type="sibTrans" cxnId="{2CA6FB48-FCDE-4E74-B755-A88E6DA7606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91352ED-7C80-403B-927C-5C7864F1B86C}">
      <dgm:prSet/>
      <dgm:spPr/>
      <dgm:t>
        <a:bodyPr/>
        <a:lstStyle/>
        <a:p>
          <a:r>
            <a:rPr lang="en-US"/>
            <a:t>2. Feature Selection: Identify the most relevant features for prediction.</a:t>
          </a:r>
        </a:p>
      </dgm:t>
    </dgm:pt>
    <dgm:pt modelId="{E41F2BE1-A387-474C-B73B-D1828EF90670}" type="parTrans" cxnId="{172F4F38-3B37-4F9D-A35C-2C5096B37A7A}">
      <dgm:prSet/>
      <dgm:spPr/>
      <dgm:t>
        <a:bodyPr/>
        <a:lstStyle/>
        <a:p>
          <a:endParaRPr lang="en-US"/>
        </a:p>
      </dgm:t>
    </dgm:pt>
    <dgm:pt modelId="{D1CA8633-3D54-4D5C-8BD7-D1B3C3206E8D}" type="sibTrans" cxnId="{172F4F38-3B37-4F9D-A35C-2C5096B37A7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F81CFCD-D301-4929-9D77-27FD55D6D994}">
      <dgm:prSet/>
      <dgm:spPr/>
      <dgm:t>
        <a:bodyPr/>
        <a:lstStyle/>
        <a:p>
          <a:r>
            <a:rPr lang="en-US"/>
            <a:t>3. Model Selection: Choose classification or regression models.</a:t>
          </a:r>
        </a:p>
      </dgm:t>
    </dgm:pt>
    <dgm:pt modelId="{50D9687B-965A-498B-BDAB-EE27A0618270}" type="parTrans" cxnId="{F6D05BEA-76A6-4F95-B82A-C25869DF8C9F}">
      <dgm:prSet/>
      <dgm:spPr/>
      <dgm:t>
        <a:bodyPr/>
        <a:lstStyle/>
        <a:p>
          <a:endParaRPr lang="en-US"/>
        </a:p>
      </dgm:t>
    </dgm:pt>
    <dgm:pt modelId="{FAF278FD-813E-4301-9F62-FABDBFB4DF27}" type="sibTrans" cxnId="{F6D05BEA-76A6-4F95-B82A-C25869DF8C9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3BF5F00-123C-4916-81E4-3DFD97A07C02}">
      <dgm:prSet/>
      <dgm:spPr/>
      <dgm:t>
        <a:bodyPr/>
        <a:lstStyle/>
        <a:p>
          <a:r>
            <a:rPr lang="en-US"/>
            <a:t>4. Training &amp; Evaluation: Split dataset, train the model, and test accuracy.</a:t>
          </a:r>
        </a:p>
      </dgm:t>
    </dgm:pt>
    <dgm:pt modelId="{CBE23E28-8CBA-487B-BA36-19D1C49FED23}" type="parTrans" cxnId="{AB02F1BC-1DC7-4669-AB50-4CC8A2F896E1}">
      <dgm:prSet/>
      <dgm:spPr/>
      <dgm:t>
        <a:bodyPr/>
        <a:lstStyle/>
        <a:p>
          <a:endParaRPr lang="en-US"/>
        </a:p>
      </dgm:t>
    </dgm:pt>
    <dgm:pt modelId="{244DF289-1873-4998-8293-3909A15783F7}" type="sibTrans" cxnId="{AB02F1BC-1DC7-4669-AB50-4CC8A2F896E1}">
      <dgm:prSet phldrT="4" phldr="0"/>
      <dgm:spPr/>
      <dgm:t>
        <a:bodyPr/>
        <a:lstStyle/>
        <a:p>
          <a:endParaRPr lang="en-US"/>
        </a:p>
      </dgm:t>
    </dgm:pt>
    <dgm:pt modelId="{1A074F33-F8E7-4F3F-9977-56E826DAAA3D}" type="pres">
      <dgm:prSet presAssocID="{7BDBE80E-37FC-4AFF-BF04-49092A2DD010}" presName="Name0" presStyleCnt="0">
        <dgm:presLayoutVars>
          <dgm:dir/>
          <dgm:resizeHandles val="exact"/>
        </dgm:presLayoutVars>
      </dgm:prSet>
      <dgm:spPr/>
    </dgm:pt>
    <dgm:pt modelId="{592C15AD-F089-4FFF-AFF6-4769AA362437}" type="pres">
      <dgm:prSet presAssocID="{7DCF9B93-5775-445C-8E7E-A7F2AEA01849}" presName="node" presStyleLbl="node1" presStyleIdx="0" presStyleCnt="4">
        <dgm:presLayoutVars>
          <dgm:bulletEnabled val="1"/>
        </dgm:presLayoutVars>
      </dgm:prSet>
      <dgm:spPr/>
    </dgm:pt>
    <dgm:pt modelId="{22C4EAA9-BDE7-4BFA-B10A-B306DC8D7DD8}" type="pres">
      <dgm:prSet presAssocID="{64F84EB9-580A-48C8-8860-FF1417AA5F61}" presName="sibTrans" presStyleLbl="sibTrans1D1" presStyleIdx="0" presStyleCnt="3"/>
      <dgm:spPr/>
    </dgm:pt>
    <dgm:pt modelId="{7FAC683B-8173-4F12-935E-7917F3A9A5F1}" type="pres">
      <dgm:prSet presAssocID="{64F84EB9-580A-48C8-8860-FF1417AA5F61}" presName="connectorText" presStyleLbl="sibTrans1D1" presStyleIdx="0" presStyleCnt="3"/>
      <dgm:spPr/>
    </dgm:pt>
    <dgm:pt modelId="{7A9C0B40-044D-4DF1-89BA-60C4F3332A78}" type="pres">
      <dgm:prSet presAssocID="{F91352ED-7C80-403B-927C-5C7864F1B86C}" presName="node" presStyleLbl="node1" presStyleIdx="1" presStyleCnt="4">
        <dgm:presLayoutVars>
          <dgm:bulletEnabled val="1"/>
        </dgm:presLayoutVars>
      </dgm:prSet>
      <dgm:spPr/>
    </dgm:pt>
    <dgm:pt modelId="{C2D86600-E059-4DFD-BFB8-DE256244C591}" type="pres">
      <dgm:prSet presAssocID="{D1CA8633-3D54-4D5C-8BD7-D1B3C3206E8D}" presName="sibTrans" presStyleLbl="sibTrans1D1" presStyleIdx="1" presStyleCnt="3"/>
      <dgm:spPr/>
    </dgm:pt>
    <dgm:pt modelId="{0E920894-3AC4-4217-83FB-6D5B35AEDD0F}" type="pres">
      <dgm:prSet presAssocID="{D1CA8633-3D54-4D5C-8BD7-D1B3C3206E8D}" presName="connectorText" presStyleLbl="sibTrans1D1" presStyleIdx="1" presStyleCnt="3"/>
      <dgm:spPr/>
    </dgm:pt>
    <dgm:pt modelId="{8ECFB788-77E9-4500-AF87-BE980DE46283}" type="pres">
      <dgm:prSet presAssocID="{3F81CFCD-D301-4929-9D77-27FD55D6D994}" presName="node" presStyleLbl="node1" presStyleIdx="2" presStyleCnt="4">
        <dgm:presLayoutVars>
          <dgm:bulletEnabled val="1"/>
        </dgm:presLayoutVars>
      </dgm:prSet>
      <dgm:spPr/>
    </dgm:pt>
    <dgm:pt modelId="{ECB3BBD2-5A5D-4A4A-A34F-BA0A29EC5E91}" type="pres">
      <dgm:prSet presAssocID="{FAF278FD-813E-4301-9F62-FABDBFB4DF27}" presName="sibTrans" presStyleLbl="sibTrans1D1" presStyleIdx="2" presStyleCnt="3"/>
      <dgm:spPr/>
    </dgm:pt>
    <dgm:pt modelId="{921987A6-CB26-4F30-8262-B04CFDE86687}" type="pres">
      <dgm:prSet presAssocID="{FAF278FD-813E-4301-9F62-FABDBFB4DF27}" presName="connectorText" presStyleLbl="sibTrans1D1" presStyleIdx="2" presStyleCnt="3"/>
      <dgm:spPr/>
    </dgm:pt>
    <dgm:pt modelId="{8F489DC0-82FC-41F8-A6DB-4A5582A22B85}" type="pres">
      <dgm:prSet presAssocID="{03BF5F00-123C-4916-81E4-3DFD97A07C02}" presName="node" presStyleLbl="node1" presStyleIdx="3" presStyleCnt="4">
        <dgm:presLayoutVars>
          <dgm:bulletEnabled val="1"/>
        </dgm:presLayoutVars>
      </dgm:prSet>
      <dgm:spPr/>
    </dgm:pt>
  </dgm:ptLst>
  <dgm:cxnLst>
    <dgm:cxn modelId="{C2871A05-649B-4A15-96FF-0DD0095ECF6C}" type="presOf" srcId="{FAF278FD-813E-4301-9F62-FABDBFB4DF27}" destId="{ECB3BBD2-5A5D-4A4A-A34F-BA0A29EC5E91}" srcOrd="0" destOrd="0" presId="urn:microsoft.com/office/officeart/2016/7/layout/RepeatingBendingProcessNew"/>
    <dgm:cxn modelId="{B45DA023-9337-4CE0-A952-54006C1169B2}" type="presOf" srcId="{3F81CFCD-D301-4929-9D77-27FD55D6D994}" destId="{8ECFB788-77E9-4500-AF87-BE980DE46283}" srcOrd="0" destOrd="0" presId="urn:microsoft.com/office/officeart/2016/7/layout/RepeatingBendingProcessNew"/>
    <dgm:cxn modelId="{C83D2E2E-9ED7-44AE-9FE6-E013187B19DC}" type="presOf" srcId="{FAF278FD-813E-4301-9F62-FABDBFB4DF27}" destId="{921987A6-CB26-4F30-8262-B04CFDE86687}" srcOrd="1" destOrd="0" presId="urn:microsoft.com/office/officeart/2016/7/layout/RepeatingBendingProcessNew"/>
    <dgm:cxn modelId="{172F4F38-3B37-4F9D-A35C-2C5096B37A7A}" srcId="{7BDBE80E-37FC-4AFF-BF04-49092A2DD010}" destId="{F91352ED-7C80-403B-927C-5C7864F1B86C}" srcOrd="1" destOrd="0" parTransId="{E41F2BE1-A387-474C-B73B-D1828EF90670}" sibTransId="{D1CA8633-3D54-4D5C-8BD7-D1B3C3206E8D}"/>
    <dgm:cxn modelId="{2CA6FB48-FCDE-4E74-B755-A88E6DA76068}" srcId="{7BDBE80E-37FC-4AFF-BF04-49092A2DD010}" destId="{7DCF9B93-5775-445C-8E7E-A7F2AEA01849}" srcOrd="0" destOrd="0" parTransId="{1207E835-B8BB-4C4B-BE1D-A69945B7FC68}" sibTransId="{64F84EB9-580A-48C8-8860-FF1417AA5F61}"/>
    <dgm:cxn modelId="{D6BD3D4C-4CBF-4A57-8AB6-F95BAAEE81C5}" type="presOf" srcId="{F91352ED-7C80-403B-927C-5C7864F1B86C}" destId="{7A9C0B40-044D-4DF1-89BA-60C4F3332A78}" srcOrd="0" destOrd="0" presId="urn:microsoft.com/office/officeart/2016/7/layout/RepeatingBendingProcessNew"/>
    <dgm:cxn modelId="{B74BA898-1545-44AB-9DD5-D966C197554B}" type="presOf" srcId="{03BF5F00-123C-4916-81E4-3DFD97A07C02}" destId="{8F489DC0-82FC-41F8-A6DB-4A5582A22B85}" srcOrd="0" destOrd="0" presId="urn:microsoft.com/office/officeart/2016/7/layout/RepeatingBendingProcessNew"/>
    <dgm:cxn modelId="{8D964FA3-AC0B-419F-B461-9CCA380C5DD3}" type="presOf" srcId="{D1CA8633-3D54-4D5C-8BD7-D1B3C3206E8D}" destId="{0E920894-3AC4-4217-83FB-6D5B35AEDD0F}" srcOrd="1" destOrd="0" presId="urn:microsoft.com/office/officeart/2016/7/layout/RepeatingBendingProcessNew"/>
    <dgm:cxn modelId="{AB02F1BC-1DC7-4669-AB50-4CC8A2F896E1}" srcId="{7BDBE80E-37FC-4AFF-BF04-49092A2DD010}" destId="{03BF5F00-123C-4916-81E4-3DFD97A07C02}" srcOrd="3" destOrd="0" parTransId="{CBE23E28-8CBA-487B-BA36-19D1C49FED23}" sibTransId="{244DF289-1873-4998-8293-3909A15783F7}"/>
    <dgm:cxn modelId="{EE6A02C1-FB24-4E91-91DE-64514F575C2A}" type="presOf" srcId="{7BDBE80E-37FC-4AFF-BF04-49092A2DD010}" destId="{1A074F33-F8E7-4F3F-9977-56E826DAAA3D}" srcOrd="0" destOrd="0" presId="urn:microsoft.com/office/officeart/2016/7/layout/RepeatingBendingProcessNew"/>
    <dgm:cxn modelId="{4AECA0C6-C590-4988-90FA-34A360EA67CF}" type="presOf" srcId="{7DCF9B93-5775-445C-8E7E-A7F2AEA01849}" destId="{592C15AD-F089-4FFF-AFF6-4769AA362437}" srcOrd="0" destOrd="0" presId="urn:microsoft.com/office/officeart/2016/7/layout/RepeatingBendingProcessNew"/>
    <dgm:cxn modelId="{1F30DCD0-D03D-4D01-A734-FD74C372F3E8}" type="presOf" srcId="{64F84EB9-580A-48C8-8860-FF1417AA5F61}" destId="{7FAC683B-8173-4F12-935E-7917F3A9A5F1}" srcOrd="1" destOrd="0" presId="urn:microsoft.com/office/officeart/2016/7/layout/RepeatingBendingProcessNew"/>
    <dgm:cxn modelId="{F6D05BEA-76A6-4F95-B82A-C25869DF8C9F}" srcId="{7BDBE80E-37FC-4AFF-BF04-49092A2DD010}" destId="{3F81CFCD-D301-4929-9D77-27FD55D6D994}" srcOrd="2" destOrd="0" parTransId="{50D9687B-965A-498B-BDAB-EE27A0618270}" sibTransId="{FAF278FD-813E-4301-9F62-FABDBFB4DF27}"/>
    <dgm:cxn modelId="{68A797EF-6C43-450F-810F-142207346FFF}" type="presOf" srcId="{D1CA8633-3D54-4D5C-8BD7-D1B3C3206E8D}" destId="{C2D86600-E059-4DFD-BFB8-DE256244C591}" srcOrd="0" destOrd="0" presId="urn:microsoft.com/office/officeart/2016/7/layout/RepeatingBendingProcessNew"/>
    <dgm:cxn modelId="{18CD50F0-C868-435C-909C-7612D2C82B6D}" type="presOf" srcId="{64F84EB9-580A-48C8-8860-FF1417AA5F61}" destId="{22C4EAA9-BDE7-4BFA-B10A-B306DC8D7DD8}" srcOrd="0" destOrd="0" presId="urn:microsoft.com/office/officeart/2016/7/layout/RepeatingBendingProcessNew"/>
    <dgm:cxn modelId="{01E38F60-1500-417A-938B-E5630CD1486B}" type="presParOf" srcId="{1A074F33-F8E7-4F3F-9977-56E826DAAA3D}" destId="{592C15AD-F089-4FFF-AFF6-4769AA362437}" srcOrd="0" destOrd="0" presId="urn:microsoft.com/office/officeart/2016/7/layout/RepeatingBendingProcessNew"/>
    <dgm:cxn modelId="{11C48257-47E0-4696-827F-C50BC44FEC81}" type="presParOf" srcId="{1A074F33-F8E7-4F3F-9977-56E826DAAA3D}" destId="{22C4EAA9-BDE7-4BFA-B10A-B306DC8D7DD8}" srcOrd="1" destOrd="0" presId="urn:microsoft.com/office/officeart/2016/7/layout/RepeatingBendingProcessNew"/>
    <dgm:cxn modelId="{637EDBA6-169E-4F77-8FFB-BA4074F6CD41}" type="presParOf" srcId="{22C4EAA9-BDE7-4BFA-B10A-B306DC8D7DD8}" destId="{7FAC683B-8173-4F12-935E-7917F3A9A5F1}" srcOrd="0" destOrd="0" presId="urn:microsoft.com/office/officeart/2016/7/layout/RepeatingBendingProcessNew"/>
    <dgm:cxn modelId="{8C41233A-98BE-4700-8E8D-642875667BE3}" type="presParOf" srcId="{1A074F33-F8E7-4F3F-9977-56E826DAAA3D}" destId="{7A9C0B40-044D-4DF1-89BA-60C4F3332A78}" srcOrd="2" destOrd="0" presId="urn:microsoft.com/office/officeart/2016/7/layout/RepeatingBendingProcessNew"/>
    <dgm:cxn modelId="{791E3F08-D63B-4866-ADCE-FCD76D59B332}" type="presParOf" srcId="{1A074F33-F8E7-4F3F-9977-56E826DAAA3D}" destId="{C2D86600-E059-4DFD-BFB8-DE256244C591}" srcOrd="3" destOrd="0" presId="urn:microsoft.com/office/officeart/2016/7/layout/RepeatingBendingProcessNew"/>
    <dgm:cxn modelId="{8C0EE463-E826-4F15-AC91-4ED26EE8E58D}" type="presParOf" srcId="{C2D86600-E059-4DFD-BFB8-DE256244C591}" destId="{0E920894-3AC4-4217-83FB-6D5B35AEDD0F}" srcOrd="0" destOrd="0" presId="urn:microsoft.com/office/officeart/2016/7/layout/RepeatingBendingProcessNew"/>
    <dgm:cxn modelId="{9290CFD2-37C6-4828-B1EE-9C5D76DF7B84}" type="presParOf" srcId="{1A074F33-F8E7-4F3F-9977-56E826DAAA3D}" destId="{8ECFB788-77E9-4500-AF87-BE980DE46283}" srcOrd="4" destOrd="0" presId="urn:microsoft.com/office/officeart/2016/7/layout/RepeatingBendingProcessNew"/>
    <dgm:cxn modelId="{4456AD0B-160D-4F08-A4AC-88813D9DE589}" type="presParOf" srcId="{1A074F33-F8E7-4F3F-9977-56E826DAAA3D}" destId="{ECB3BBD2-5A5D-4A4A-A34F-BA0A29EC5E91}" srcOrd="5" destOrd="0" presId="urn:microsoft.com/office/officeart/2016/7/layout/RepeatingBendingProcessNew"/>
    <dgm:cxn modelId="{FB7C6A38-AD63-4D1C-B8DD-EBAFEDC663BA}" type="presParOf" srcId="{ECB3BBD2-5A5D-4A4A-A34F-BA0A29EC5E91}" destId="{921987A6-CB26-4F30-8262-B04CFDE86687}" srcOrd="0" destOrd="0" presId="urn:microsoft.com/office/officeart/2016/7/layout/RepeatingBendingProcessNew"/>
    <dgm:cxn modelId="{76E77A22-6303-412D-88A6-9C77E85C46E5}" type="presParOf" srcId="{1A074F33-F8E7-4F3F-9977-56E826DAAA3D}" destId="{8F489DC0-82FC-41F8-A6DB-4A5582A22B85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4EAA9-BDE7-4BFA-B10A-B306DC8D7DD8}">
      <dsp:nvSpPr>
        <dsp:cNvPr id="0" name=""/>
        <dsp:cNvSpPr/>
      </dsp:nvSpPr>
      <dsp:spPr>
        <a:xfrm>
          <a:off x="375925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624" y="45720"/>
              </a:lnTo>
            </a:path>
            <a:path>
              <a:moveTo>
                <a:pt x="390534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</a:t>
          </a:r>
        </a:p>
      </dsp:txBody>
      <dsp:txXfrm>
        <a:off x="4011880" y="759326"/>
        <a:ext cx="137909" cy="242763"/>
      </dsp:txXfrm>
    </dsp:sp>
    <dsp:sp modelId="{592C15AD-F089-4FFF-AFF6-4769AA362437}">
      <dsp:nvSpPr>
        <dsp:cNvPr id="0" name=""/>
        <dsp:cNvSpPr/>
      </dsp:nvSpPr>
      <dsp:spPr>
        <a:xfrm>
          <a:off x="831672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Data Preprocessing: Handle missing values and encode categorical data.</a:t>
          </a:r>
        </a:p>
      </dsp:txBody>
      <dsp:txXfrm>
        <a:off x="831672" y="1893"/>
        <a:ext cx="2929383" cy="1757630"/>
      </dsp:txXfrm>
    </dsp:sp>
    <dsp:sp modelId="{C2D86600-E059-4DFD-BFB8-DE256244C591}">
      <dsp:nvSpPr>
        <dsp:cNvPr id="0" name=""/>
        <dsp:cNvSpPr/>
      </dsp:nvSpPr>
      <dsp:spPr>
        <a:xfrm>
          <a:off x="2296364" y="1757723"/>
          <a:ext cx="3603141" cy="643158"/>
        </a:xfrm>
        <a:custGeom>
          <a:avLst/>
          <a:gdLst/>
          <a:ahLst/>
          <a:cxnLst/>
          <a:rect l="0" t="0" r="0" b="0"/>
          <a:pathLst>
            <a:path>
              <a:moveTo>
                <a:pt x="3603141" y="0"/>
              </a:moveTo>
              <a:lnTo>
                <a:pt x="3603141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</a:t>
          </a:r>
        </a:p>
      </dsp:txBody>
      <dsp:txXfrm>
        <a:off x="4006295" y="1957920"/>
        <a:ext cx="183279" cy="242763"/>
      </dsp:txXfrm>
    </dsp:sp>
    <dsp:sp modelId="{7A9C0B40-044D-4DF1-89BA-60C4F3332A78}">
      <dsp:nvSpPr>
        <dsp:cNvPr id="0" name=""/>
        <dsp:cNvSpPr/>
      </dsp:nvSpPr>
      <dsp:spPr>
        <a:xfrm>
          <a:off x="4434814" y="1893"/>
          <a:ext cx="2929383" cy="1757630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Feature Selection: Identify the most relevant features for prediction.</a:t>
          </a:r>
        </a:p>
      </dsp:txBody>
      <dsp:txXfrm>
        <a:off x="4434814" y="1893"/>
        <a:ext cx="2929383" cy="1757630"/>
      </dsp:txXfrm>
    </dsp:sp>
    <dsp:sp modelId="{ECB3BBD2-5A5D-4A4A-A34F-BA0A29EC5E91}">
      <dsp:nvSpPr>
        <dsp:cNvPr id="0" name=""/>
        <dsp:cNvSpPr/>
      </dsp:nvSpPr>
      <dsp:spPr>
        <a:xfrm>
          <a:off x="3759256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624" y="45719"/>
              </a:lnTo>
            </a:path>
            <a:path>
              <a:moveTo>
                <a:pt x="390534" y="45719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</a:t>
          </a:r>
        </a:p>
      </dsp:txBody>
      <dsp:txXfrm>
        <a:off x="4011880" y="3190714"/>
        <a:ext cx="137909" cy="242763"/>
      </dsp:txXfrm>
    </dsp:sp>
    <dsp:sp modelId="{8ECFB788-77E9-4500-AF87-BE980DE46283}">
      <dsp:nvSpPr>
        <dsp:cNvPr id="0" name=""/>
        <dsp:cNvSpPr/>
      </dsp:nvSpPr>
      <dsp:spPr>
        <a:xfrm>
          <a:off x="831672" y="2433281"/>
          <a:ext cx="2929383" cy="1757630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Model Selection: Choose classification or regression models.</a:t>
          </a:r>
        </a:p>
      </dsp:txBody>
      <dsp:txXfrm>
        <a:off x="831672" y="2433281"/>
        <a:ext cx="2929383" cy="1757630"/>
      </dsp:txXfrm>
    </dsp:sp>
    <dsp:sp modelId="{8F489DC0-82FC-41F8-A6DB-4A5582A22B85}">
      <dsp:nvSpPr>
        <dsp:cNvPr id="0" name=""/>
        <dsp:cNvSpPr/>
      </dsp:nvSpPr>
      <dsp:spPr>
        <a:xfrm>
          <a:off x="4434814" y="2433281"/>
          <a:ext cx="2929383" cy="175763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 Training &amp; Evaluation: Split dataset, train the model, and test accuracy.</a:t>
          </a:r>
        </a:p>
      </dsp:txBody>
      <dsp:txXfrm>
        <a:off x="4434814" y="2433281"/>
        <a:ext cx="2929383" cy="175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datasets/panaaaaa/english-premier-league-and-championship-full-dataset/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521" y="3334786"/>
            <a:ext cx="145668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732372" y="1469901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Soccer (EPL)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4782320"/>
            <a:ext cx="5733470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MSDS610 - Data Exploration and Machine Learning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Dataset Description &amp;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786" y="2184849"/>
            <a:ext cx="3854229" cy="444662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dataset contains detailed football match statistics, including team performance, goals, fouls, and referee decisions.</a:t>
            </a:r>
          </a:p>
          <a:p>
            <a:endParaRPr lang="en-US" sz="1800" dirty="0"/>
          </a:p>
          <a:p>
            <a:r>
              <a:rPr lang="en-US" sz="1800" dirty="0">
                <a:hlinkClick r:id="rId2"/>
              </a:rPr>
              <a:t>Dataset source</a:t>
            </a:r>
            <a:endParaRPr lang="en-US" sz="18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C8CB435D-C96E-7F41-E31A-45CDDB6419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510" r="34776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goal is to predict football match outcomes based on historical match data. Using key performance indicators, we will build a predictive model to analyze factors influencing match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4B3D3-67C2-B9D3-5239-8A2D55E283F8}"/>
              </a:ext>
            </a:extLst>
          </p:cNvPr>
          <p:cNvSpPr txBox="1"/>
          <p:nvPr/>
        </p:nvSpPr>
        <p:spPr>
          <a:xfrm>
            <a:off x="630936" y="256032"/>
            <a:ext cx="7879842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England Football Dataset (Part 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1FF39836-A1FD-BB17-B4AF-B67C0AF7C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59769"/>
              </p:ext>
            </p:extLst>
          </p:nvPr>
        </p:nvGraphicFramePr>
        <p:xfrm>
          <a:off x="961177" y="1926266"/>
          <a:ext cx="7221647" cy="4357528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2128458">
                  <a:extLst>
                    <a:ext uri="{9D8B030D-6E8A-4147-A177-3AD203B41FA5}">
                      <a16:colId xmlns:a16="http://schemas.microsoft.com/office/drawing/2014/main" val="2865785282"/>
                    </a:ext>
                  </a:extLst>
                </a:gridCol>
                <a:gridCol w="3024010">
                  <a:extLst>
                    <a:ext uri="{9D8B030D-6E8A-4147-A177-3AD203B41FA5}">
                      <a16:colId xmlns:a16="http://schemas.microsoft.com/office/drawing/2014/main" val="3626139496"/>
                    </a:ext>
                  </a:extLst>
                </a:gridCol>
                <a:gridCol w="2069179">
                  <a:extLst>
                    <a:ext uri="{9D8B030D-6E8A-4147-A177-3AD203B41FA5}">
                      <a16:colId xmlns:a16="http://schemas.microsoft.com/office/drawing/2014/main" val="4093998451"/>
                    </a:ext>
                  </a:extLst>
                </a:gridCol>
              </a:tblGrid>
              <a:tr h="311252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Field Name</a:t>
                      </a:r>
                      <a:endParaRPr 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675322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Match date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nominal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98466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Season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Football season year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nominal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354372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HomeTeam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Home team name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nominal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264673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AwayTeam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Away team name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nominal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2301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FTH Goals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Full-time home goals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867007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FTA Goals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Full-time away goals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237433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FT Result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Full-time match result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nominal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227844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HTH Goals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Half-time home goals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356967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HTA Goals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Half-time away goals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36747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HT Result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Half-time match result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nominal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265879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Referee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Match referee name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nominal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9755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 Shots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Home team total shots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2737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A Shots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Away team total shots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3298" marR="53298" marT="26648" marB="699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24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91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58265-5D7C-B335-2E78-861E18A22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A3E5C-FF98-D784-CC90-978AB026712D}"/>
              </a:ext>
            </a:extLst>
          </p:cNvPr>
          <p:cNvSpPr txBox="1"/>
          <p:nvPr/>
        </p:nvSpPr>
        <p:spPr>
          <a:xfrm>
            <a:off x="630936" y="256032"/>
            <a:ext cx="7879842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England Football Dataset (Part 2)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8" name="Content Placeholder 47">
            <a:extLst>
              <a:ext uri="{FF2B5EF4-FFF2-40B4-BE49-F238E27FC236}">
                <a16:creationId xmlns:a16="http://schemas.microsoft.com/office/drawing/2014/main" id="{FE24BF1E-D043-BD7B-3C39-5619B5CF8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991887"/>
              </p:ext>
            </p:extLst>
          </p:nvPr>
        </p:nvGraphicFramePr>
        <p:xfrm>
          <a:off x="709351" y="1926266"/>
          <a:ext cx="7725299" cy="4357535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2497094">
                  <a:extLst>
                    <a:ext uri="{9D8B030D-6E8A-4147-A177-3AD203B41FA5}">
                      <a16:colId xmlns:a16="http://schemas.microsoft.com/office/drawing/2014/main" val="256360315"/>
                    </a:ext>
                  </a:extLst>
                </a:gridCol>
                <a:gridCol w="3158792">
                  <a:extLst>
                    <a:ext uri="{9D8B030D-6E8A-4147-A177-3AD203B41FA5}">
                      <a16:colId xmlns:a16="http://schemas.microsoft.com/office/drawing/2014/main" val="2593516862"/>
                    </a:ext>
                  </a:extLst>
                </a:gridCol>
                <a:gridCol w="2069413">
                  <a:extLst>
                    <a:ext uri="{9D8B030D-6E8A-4147-A177-3AD203B41FA5}">
                      <a16:colId xmlns:a16="http://schemas.microsoft.com/office/drawing/2014/main" val="3087517736"/>
                    </a:ext>
                  </a:extLst>
                </a:gridCol>
              </a:tblGrid>
              <a:tr h="335195">
                <a:tc>
                  <a:txBody>
                    <a:bodyPr/>
                    <a:lstStyle/>
                    <a:p>
                      <a:r>
                        <a:rPr lang="en-US" sz="1300" b="1" cap="none" spc="0" dirty="0">
                          <a:solidFill>
                            <a:schemeClr val="tx1"/>
                          </a:solidFill>
                        </a:rPr>
                        <a:t>Field Name</a:t>
                      </a:r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cap="none" spc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cap="none" spc="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177233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 SOT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Home team shots on target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568045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 SOT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Away team shots on target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789145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 Fouls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Home team fouls committed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699322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 Fouls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Away team fouls committed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93496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 Corners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Home team corner kicks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716368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 Corners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Away team corner kicks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63049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 Yellow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Home team yellow cards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477831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 Yellow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Away team yellow cards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60440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 Red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Home team red cards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8361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 Red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Away team red cards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555096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Display_Order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Display order for records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580698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League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League name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nominal</a:t>
                      </a:r>
                    </a:p>
                  </a:txBody>
                  <a:tcPr marL="56941" marR="56941" marT="28470" marB="75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45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3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 25 fields including team names, goals, fouls, and referee details.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 Data types: Nominal (team names, referee), Continuous (goals, fouls, shots).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Relevant fields: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300" dirty="0"/>
              <a:t>Goals: Determines match outcome.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300" dirty="0"/>
              <a:t>Shots on Target: Measures offensive strength.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300" dirty="0"/>
              <a:t>Fouls &amp; Cards: Affects match fairness and team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Machine Learning System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ACE828-1609-BA9F-ED47-FAF5CF096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9172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381</Words>
  <Application>Microsoft Office PowerPoint</Application>
  <PresentationFormat>On-screen Show (4:3)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Soccer (EPL) Data Analysis</vt:lpstr>
      <vt:lpstr>Dataset Description &amp; Source</vt:lpstr>
      <vt:lpstr>Problem Definition</vt:lpstr>
      <vt:lpstr>PowerPoint Presentation</vt:lpstr>
      <vt:lpstr>PowerPoint Presentation</vt:lpstr>
      <vt:lpstr>Dataset Overview</vt:lpstr>
      <vt:lpstr>Machine Learning System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rohit kandel</dc:creator>
  <cp:keywords/>
  <dc:description>generated using python-pptx</dc:description>
  <cp:lastModifiedBy>Kandel, Rohit</cp:lastModifiedBy>
  <cp:revision>3</cp:revision>
  <dcterms:created xsi:type="dcterms:W3CDTF">2013-01-27T09:14:16Z</dcterms:created>
  <dcterms:modified xsi:type="dcterms:W3CDTF">2025-03-03T21:28:12Z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6de1d5b-8b4b-4e4e-a8a1-d2976158103f_Enabled">
    <vt:lpwstr>true</vt:lpwstr>
  </property>
  <property fmtid="{D5CDD505-2E9C-101B-9397-08002B2CF9AE}" pid="3" name="MSIP_Label_a6de1d5b-8b4b-4e4e-a8a1-d2976158103f_SetDate">
    <vt:lpwstr>2025-03-03T21:10:40Z</vt:lpwstr>
  </property>
  <property fmtid="{D5CDD505-2E9C-101B-9397-08002B2CF9AE}" pid="4" name="MSIP_Label_a6de1d5b-8b4b-4e4e-a8a1-d2976158103f_Method">
    <vt:lpwstr>Standard</vt:lpwstr>
  </property>
  <property fmtid="{D5CDD505-2E9C-101B-9397-08002B2CF9AE}" pid="5" name="MSIP_Label_a6de1d5b-8b4b-4e4e-a8a1-d2976158103f_Name">
    <vt:lpwstr>defa4170-0d19-0005-0004-bc88714345d2</vt:lpwstr>
  </property>
  <property fmtid="{D5CDD505-2E9C-101B-9397-08002B2CF9AE}" pid="6" name="MSIP_Label_a6de1d5b-8b4b-4e4e-a8a1-d2976158103f_SiteId">
    <vt:lpwstr>ecd4c5d9-c2fe-4522-afd1-f0d20755d9d7</vt:lpwstr>
  </property>
  <property fmtid="{D5CDD505-2E9C-101B-9397-08002B2CF9AE}" pid="7" name="MSIP_Label_a6de1d5b-8b4b-4e4e-a8a1-d2976158103f_ActionId">
    <vt:lpwstr>6e198098-d72a-41e7-96db-f7713f0dee91</vt:lpwstr>
  </property>
  <property fmtid="{D5CDD505-2E9C-101B-9397-08002B2CF9AE}" pid="8" name="MSIP_Label_a6de1d5b-8b4b-4e4e-a8a1-d2976158103f_ContentBits">
    <vt:lpwstr>0</vt:lpwstr>
  </property>
  <property fmtid="{D5CDD505-2E9C-101B-9397-08002B2CF9AE}" pid="9" name="MSIP_Label_a6de1d5b-8b4b-4e4e-a8a1-d2976158103f_Tag">
    <vt:lpwstr>10, 3, 0, 1</vt:lpwstr>
  </property>
</Properties>
</file>