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215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475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9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42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1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3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2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8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74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02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74D4-BBC9-49E1-BF8F-684BE480328B}" type="datetimeFigureOut">
              <a:rPr lang="es-AR" smtClean="0"/>
              <a:t>15/4/2018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1769-0051-4157-960D-4CF09581BF3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74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Biased Random Key Genetic Algorithm</a:t>
            </a:r>
            <a:br>
              <a:rPr lang="en-US" dirty="0"/>
            </a:br>
            <a:r>
              <a:rPr lang="es-AR" dirty="0"/>
              <a:t>con </a:t>
            </a:r>
            <a:r>
              <a:rPr lang="es-AR" dirty="0" smtClean="0"/>
              <a:t>Búsqueda </a:t>
            </a:r>
            <a:r>
              <a:rPr lang="es-AR" dirty="0"/>
              <a:t>Local para el </a:t>
            </a:r>
            <a:r>
              <a:rPr lang="es-AR" dirty="0" err="1"/>
              <a:t>Team</a:t>
            </a:r>
            <a:r>
              <a:rPr lang="es-AR" dirty="0"/>
              <a:t/>
            </a:r>
            <a:br>
              <a:rPr lang="es-AR" dirty="0"/>
            </a:br>
            <a:r>
              <a:rPr lang="es-AR" dirty="0" err="1"/>
              <a:t>Orienteering</a:t>
            </a:r>
            <a:r>
              <a:rPr lang="es-AR" dirty="0"/>
              <a:t> </a:t>
            </a:r>
            <a:r>
              <a:rPr lang="es-AR" dirty="0" err="1"/>
              <a:t>Problem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Alejandro Lix Klett</a:t>
            </a:r>
            <a:br>
              <a:rPr lang="en-US" dirty="0" smtClean="0"/>
            </a:br>
            <a:r>
              <a:rPr lang="en-US" dirty="0" err="1" smtClean="0"/>
              <a:t>Directora</a:t>
            </a:r>
            <a:r>
              <a:rPr lang="en-US" dirty="0" smtClean="0"/>
              <a:t>: Irene </a:t>
            </a:r>
            <a:r>
              <a:rPr lang="en-US" dirty="0" err="1" smtClean="0"/>
              <a:t>Loiseau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73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Contenido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numCol="2">
            <a:normAutofit lnSpcReduction="10000"/>
          </a:bodyPr>
          <a:lstStyle/>
          <a:p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Origen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Descripción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s-AR" sz="2000" dirty="0" smtClean="0"/>
          </a:p>
          <a:p>
            <a:r>
              <a:rPr lang="en-US" sz="2400" dirty="0"/>
              <a:t>Biased Random Key Genetic </a:t>
            </a:r>
            <a:r>
              <a:rPr lang="en-US" sz="2400" dirty="0" smtClean="0"/>
              <a:t>Algorithm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RKGA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BRKGA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Decodificadores</a:t>
            </a:r>
            <a:endParaRPr lang="en-US" sz="2000" dirty="0" smtClean="0"/>
          </a:p>
          <a:p>
            <a:pPr lvl="2">
              <a:buFont typeface="Wingdings" pitchFamily="2" charset="2"/>
              <a:buChar char="§"/>
            </a:pPr>
            <a:r>
              <a:rPr lang="en-US" sz="2000" dirty="0" err="1" smtClean="0"/>
              <a:t>Configuración</a:t>
            </a:r>
            <a:r>
              <a:rPr lang="en-US" sz="2000" dirty="0" smtClean="0"/>
              <a:t> general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Búsquedas</a:t>
            </a:r>
            <a:r>
              <a:rPr lang="en-US" sz="2000" dirty="0" smtClean="0"/>
              <a:t> Locales</a:t>
            </a:r>
          </a:p>
          <a:p>
            <a:r>
              <a:rPr lang="en-US" sz="2400" dirty="0" err="1" smtClean="0"/>
              <a:t>Resultados</a:t>
            </a: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Benchmarck</a:t>
            </a:r>
            <a:r>
              <a:rPr lang="en-US" sz="2000" dirty="0" smtClean="0"/>
              <a:t> de </a:t>
            </a:r>
            <a:r>
              <a:rPr lang="en-US" sz="2000" dirty="0" err="1" smtClean="0"/>
              <a:t>instancias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Trabajos</a:t>
            </a:r>
            <a:r>
              <a:rPr lang="en-US" sz="2000" dirty="0" smtClean="0"/>
              <a:t> </a:t>
            </a:r>
            <a:r>
              <a:rPr lang="en-US" sz="2000" dirty="0" err="1" smtClean="0"/>
              <a:t>Previos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Particulares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Globales</a:t>
            </a:r>
            <a:endParaRPr lang="en-US" sz="2000" dirty="0" smtClean="0"/>
          </a:p>
          <a:p>
            <a:r>
              <a:rPr lang="en-US" sz="2400" dirty="0" err="1" smtClean="0"/>
              <a:t>Concluciones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8243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s-AR" sz="2000" dirty="0" smtClean="0"/>
              <a:t>Orientación, un </a:t>
            </a:r>
            <a:r>
              <a:rPr lang="es-AR" sz="2000" dirty="0"/>
              <a:t>deporte originario de </a:t>
            </a:r>
            <a:r>
              <a:rPr lang="es-AR" sz="2000" dirty="0" smtClean="0"/>
              <a:t>Escandinavia</a:t>
            </a:r>
          </a:p>
          <a:p>
            <a:pPr lvl="1"/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jugador</a:t>
            </a:r>
            <a:r>
              <a:rPr lang="en-US" sz="1600" dirty="0" smtClean="0"/>
              <a:t> </a:t>
            </a:r>
            <a:r>
              <a:rPr lang="en-US" sz="1600" dirty="0" err="1" smtClean="0"/>
              <a:t>comienza</a:t>
            </a:r>
            <a:r>
              <a:rPr lang="en-US" sz="1600" dirty="0" smtClean="0"/>
              <a:t> en un </a:t>
            </a:r>
            <a:r>
              <a:rPr lang="en-US" sz="1600" dirty="0" err="1" smtClean="0"/>
              <a:t>punto</a:t>
            </a:r>
            <a:r>
              <a:rPr lang="en-US" sz="1600" dirty="0" smtClean="0"/>
              <a:t> de control y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visitar</a:t>
            </a:r>
            <a:r>
              <a:rPr lang="en-US" sz="1600" dirty="0" smtClean="0"/>
              <a:t> </a:t>
            </a:r>
            <a:r>
              <a:rPr lang="en-US" sz="1600" dirty="0" err="1" smtClean="0"/>
              <a:t>tantos</a:t>
            </a:r>
            <a:r>
              <a:rPr lang="en-US" sz="1600" dirty="0" smtClean="0"/>
              <a:t> </a:t>
            </a:r>
            <a:r>
              <a:rPr lang="en-US" sz="1600" dirty="0" err="1" smtClean="0"/>
              <a:t>otros</a:t>
            </a:r>
            <a:r>
              <a:rPr lang="en-US" sz="1600" dirty="0" smtClean="0"/>
              <a:t> </a:t>
            </a:r>
            <a:r>
              <a:rPr lang="en-US" sz="1600" dirty="0" err="1" smtClean="0"/>
              <a:t>puntos</a:t>
            </a:r>
            <a:r>
              <a:rPr lang="en-US" sz="1600" dirty="0" smtClean="0"/>
              <a:t> de control </a:t>
            </a:r>
            <a:r>
              <a:rPr lang="en-US" sz="1600" dirty="0" err="1" smtClean="0"/>
              <a:t>como</a:t>
            </a:r>
            <a:r>
              <a:rPr lang="en-US" sz="1600" dirty="0" smtClean="0"/>
              <a:t> le sea </a:t>
            </a:r>
            <a:r>
              <a:rPr lang="en-US" sz="1600" dirty="0" err="1" smtClean="0"/>
              <a:t>posible</a:t>
            </a:r>
            <a:r>
              <a:rPr lang="en-US" sz="1600" dirty="0" smtClean="0"/>
              <a:t> </a:t>
            </a:r>
            <a:r>
              <a:rPr lang="en-US" sz="1600" dirty="0" err="1" smtClean="0"/>
              <a:t>dentro</a:t>
            </a:r>
            <a:r>
              <a:rPr lang="en-US" sz="1600" dirty="0" smtClean="0"/>
              <a:t> de un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limite</a:t>
            </a:r>
            <a:r>
              <a:rPr lang="en-US" sz="1600" dirty="0" smtClean="0"/>
              <a:t> </a:t>
            </a:r>
            <a:r>
              <a:rPr lang="en-US" sz="1600" dirty="0" err="1" smtClean="0"/>
              <a:t>preespecificado</a:t>
            </a:r>
            <a:r>
              <a:rPr lang="en-US" sz="1600" dirty="0" smtClean="0"/>
              <a:t>.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punto</a:t>
            </a:r>
            <a:r>
              <a:rPr lang="en-US" sz="1600" dirty="0" smtClean="0"/>
              <a:t> de control </a:t>
            </a:r>
            <a:r>
              <a:rPr lang="en-US" sz="1600" dirty="0" err="1" smtClean="0"/>
              <a:t>tiene</a:t>
            </a:r>
            <a:r>
              <a:rPr lang="en-US" sz="1600" dirty="0" smtClean="0"/>
              <a:t> un </a:t>
            </a:r>
            <a:r>
              <a:rPr lang="en-US" sz="1600" dirty="0" err="1" smtClean="0"/>
              <a:t>puntaje</a:t>
            </a:r>
            <a:r>
              <a:rPr lang="en-US" sz="1600" dirty="0" smtClean="0"/>
              <a:t>. El </a:t>
            </a:r>
            <a:r>
              <a:rPr lang="en-US" sz="1600" dirty="0" err="1" smtClean="0"/>
              <a:t>objetivo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maximizar</a:t>
            </a:r>
            <a:r>
              <a:rPr lang="en-US" sz="1600" dirty="0" smtClean="0"/>
              <a:t> el </a:t>
            </a:r>
            <a:r>
              <a:rPr lang="en-US" sz="1600" dirty="0" err="1" smtClean="0"/>
              <a:t>puntaje</a:t>
            </a:r>
            <a:r>
              <a:rPr lang="en-US" sz="1600" dirty="0" smtClean="0"/>
              <a:t> total.</a:t>
            </a:r>
          </a:p>
          <a:p>
            <a:pPr lvl="1"/>
            <a:r>
              <a:rPr lang="es-AR" sz="1600" dirty="0" smtClean="0"/>
              <a:t>Este problema se conoce como </a:t>
            </a:r>
            <a:r>
              <a:rPr lang="es-AR" sz="1600" dirty="0" err="1" smtClean="0"/>
              <a:t>Orienteering</a:t>
            </a:r>
            <a:r>
              <a:rPr lang="es-AR" sz="1600" dirty="0" smtClean="0"/>
              <a:t> </a:t>
            </a:r>
            <a:r>
              <a:rPr lang="es-AR" sz="1600" dirty="0" err="1" smtClean="0"/>
              <a:t>Problem</a:t>
            </a:r>
            <a:r>
              <a:rPr lang="es-AR" sz="1600" dirty="0" smtClean="0"/>
              <a:t> (OP). El </a:t>
            </a:r>
            <a:r>
              <a:rPr lang="es-AR" sz="1600" dirty="0"/>
              <a:t>OP es NP-Completo como demostraron Golden, </a:t>
            </a:r>
            <a:r>
              <a:rPr lang="es-AR" sz="1600" dirty="0" smtClean="0"/>
              <a:t>Levy </a:t>
            </a:r>
            <a:r>
              <a:rPr lang="es-AR" sz="1600" dirty="0"/>
              <a:t>y </a:t>
            </a:r>
            <a:r>
              <a:rPr lang="es-AR" sz="1600" dirty="0" err="1" smtClean="0"/>
              <a:t>Vohra</a:t>
            </a:r>
            <a:r>
              <a:rPr lang="es-AR" sz="1600" dirty="0" smtClean="0"/>
              <a:t>.</a:t>
            </a:r>
            <a:endParaRPr lang="en-US" sz="1600" dirty="0" smtClean="0"/>
          </a:p>
          <a:p>
            <a:r>
              <a:rPr lang="en-US" sz="2000" dirty="0" smtClean="0"/>
              <a:t>Team Orienteering Problem (TOP)</a:t>
            </a:r>
          </a:p>
          <a:p>
            <a:pPr lvl="1"/>
            <a:r>
              <a:rPr lang="en-US" sz="1600" dirty="0" err="1" smtClean="0"/>
              <a:t>Extiende</a:t>
            </a:r>
            <a:r>
              <a:rPr lang="en-US" sz="1600" dirty="0" smtClean="0"/>
              <a:t> a OP, </a:t>
            </a:r>
            <a:r>
              <a:rPr lang="en-US" sz="1600" dirty="0" err="1" smtClean="0"/>
              <a:t>como</a:t>
            </a:r>
            <a:r>
              <a:rPr lang="en-US" sz="1600" dirty="0" smtClean="0"/>
              <a:t> lo </a:t>
            </a:r>
            <a:r>
              <a:rPr lang="en-US" sz="1600" dirty="0" err="1" smtClean="0"/>
              <a:t>contiene</a:t>
            </a:r>
            <a:r>
              <a:rPr lang="en-US" sz="1600" dirty="0" smtClean="0"/>
              <a:t>, </a:t>
            </a:r>
            <a:r>
              <a:rPr lang="en-US" sz="1600" dirty="0" err="1" smtClean="0"/>
              <a:t>es</a:t>
            </a:r>
            <a:r>
              <a:rPr lang="en-US" sz="1600" dirty="0" smtClean="0"/>
              <a:t> al </a:t>
            </a:r>
            <a:r>
              <a:rPr lang="en-US" sz="1600" dirty="0" err="1" smtClean="0"/>
              <a:t>menos</a:t>
            </a:r>
            <a:r>
              <a:rPr lang="en-US" sz="1600" dirty="0" smtClean="0"/>
              <a:t> tan </a:t>
            </a:r>
            <a:r>
              <a:rPr lang="en-US" sz="1600" dirty="0" err="1" smtClean="0"/>
              <a:t>dificil</a:t>
            </a:r>
            <a:r>
              <a:rPr lang="en-US" sz="1600" dirty="0" smtClean="0"/>
              <a:t>. Hay multiples </a:t>
            </a:r>
            <a:r>
              <a:rPr lang="en-US" sz="1600" dirty="0" err="1" smtClean="0"/>
              <a:t>vehiculos</a:t>
            </a:r>
            <a:r>
              <a:rPr lang="en-US" sz="1600" dirty="0" smtClean="0"/>
              <a:t> y no </a:t>
            </a:r>
            <a:r>
              <a:rPr lang="en-US" sz="1600" dirty="0" err="1" smtClean="0"/>
              <a:t>deben</a:t>
            </a:r>
            <a:r>
              <a:rPr lang="en-US" sz="1600" dirty="0" smtClean="0"/>
              <a:t> </a:t>
            </a:r>
            <a:r>
              <a:rPr lang="en-US" sz="1600" dirty="0" err="1" smtClean="0"/>
              <a:t>visitar</a:t>
            </a:r>
            <a:r>
              <a:rPr lang="en-US" sz="1600" dirty="0" smtClean="0"/>
              <a:t> los </a:t>
            </a:r>
            <a:r>
              <a:rPr lang="en-US" sz="1600" dirty="0" err="1" smtClean="0"/>
              <a:t>mismos</a:t>
            </a:r>
            <a:r>
              <a:rPr lang="en-US" sz="1600" dirty="0" smtClean="0"/>
              <a:t>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beneficio</a:t>
            </a:r>
            <a:r>
              <a:rPr lang="en-US" sz="1600" dirty="0" smtClean="0"/>
              <a:t> solo </a:t>
            </a:r>
            <a:r>
              <a:rPr lang="en-US" sz="1600" dirty="0" err="1" smtClean="0"/>
              <a:t>puede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recolectado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sola </a:t>
            </a:r>
            <a:r>
              <a:rPr lang="en-US" sz="1600" dirty="0" err="1" smtClean="0"/>
              <a:t>vez</a:t>
            </a:r>
            <a:r>
              <a:rPr lang="en-US" sz="1600" dirty="0" smtClean="0"/>
              <a:t>.</a:t>
            </a:r>
          </a:p>
          <a:p>
            <a:r>
              <a:rPr lang="en-US" sz="2000" dirty="0" err="1" smtClean="0"/>
              <a:t>Definición</a:t>
            </a:r>
            <a:r>
              <a:rPr lang="en-US" sz="2000" dirty="0" smtClean="0"/>
              <a:t> informal:</a:t>
            </a:r>
          </a:p>
          <a:p>
            <a:pPr lvl="1"/>
            <a:r>
              <a:rPr lang="en-US" sz="1600" dirty="0" err="1" smtClean="0"/>
              <a:t>Existen</a:t>
            </a:r>
            <a:r>
              <a:rPr lang="en-US" sz="1600" dirty="0" smtClean="0"/>
              <a:t> N </a:t>
            </a:r>
            <a:r>
              <a:rPr lang="en-US" sz="1600" dirty="0" err="1" smtClean="0"/>
              <a:t>vehículos</a:t>
            </a:r>
            <a:endParaRPr lang="en-US" sz="1600" dirty="0" smtClean="0"/>
          </a:p>
          <a:p>
            <a:pPr lvl="1"/>
            <a:r>
              <a:rPr lang="en-US" sz="1600" dirty="0" err="1" smtClean="0"/>
              <a:t>Todos</a:t>
            </a:r>
            <a:r>
              <a:rPr lang="en-US" sz="1600" dirty="0" smtClean="0"/>
              <a:t> los </a:t>
            </a:r>
            <a:r>
              <a:rPr lang="en-US" sz="1600" dirty="0" err="1" smtClean="0"/>
              <a:t>vehículos</a:t>
            </a:r>
            <a:r>
              <a:rPr lang="en-US" sz="1600" dirty="0" smtClean="0"/>
              <a:t> </a:t>
            </a:r>
            <a:r>
              <a:rPr lang="en-US" sz="1600" dirty="0" err="1" smtClean="0"/>
              <a:t>salen</a:t>
            </a:r>
            <a:r>
              <a:rPr lang="en-US" sz="1600" dirty="0" smtClean="0"/>
              <a:t> de un </a:t>
            </a:r>
            <a:r>
              <a:rPr lang="en-US" sz="1600" dirty="0" err="1" smtClean="0"/>
              <a:t>punto</a:t>
            </a:r>
            <a:r>
              <a:rPr lang="en-US" sz="1600" dirty="0" smtClean="0"/>
              <a:t> de </a:t>
            </a:r>
            <a:r>
              <a:rPr lang="en-US" sz="1600" dirty="0" err="1" smtClean="0"/>
              <a:t>salida</a:t>
            </a:r>
            <a:r>
              <a:rPr lang="en-US" sz="1600" dirty="0" smtClean="0"/>
              <a:t> y </a:t>
            </a:r>
            <a:r>
              <a:rPr lang="en-US" sz="1600" dirty="0" err="1" smtClean="0"/>
              <a:t>deben</a:t>
            </a:r>
            <a:r>
              <a:rPr lang="en-US" sz="1600" dirty="0" smtClean="0"/>
              <a:t> </a:t>
            </a:r>
            <a:r>
              <a:rPr lang="en-US" sz="1600" dirty="0" err="1" smtClean="0"/>
              <a:t>llegar</a:t>
            </a:r>
            <a:r>
              <a:rPr lang="en-US" sz="1600" dirty="0" smtClean="0"/>
              <a:t> al </a:t>
            </a:r>
            <a:r>
              <a:rPr lang="en-US" sz="1600" dirty="0" err="1" smtClean="0"/>
              <a:t>punto</a:t>
            </a:r>
            <a:r>
              <a:rPr lang="en-US" sz="1600" dirty="0" smtClean="0"/>
              <a:t> de </a:t>
            </a:r>
            <a:r>
              <a:rPr lang="en-US" sz="1600" dirty="0" err="1" smtClean="0"/>
              <a:t>llegada</a:t>
            </a:r>
            <a:r>
              <a:rPr lang="en-US" sz="1600" dirty="0" smtClean="0"/>
              <a:t> </a:t>
            </a:r>
            <a:r>
              <a:rPr lang="en-US" sz="1600" dirty="0" err="1" smtClean="0"/>
              <a:t>habiendo</a:t>
            </a:r>
            <a:r>
              <a:rPr lang="en-US" sz="1600" dirty="0" smtClean="0"/>
              <a:t> </a:t>
            </a:r>
            <a:r>
              <a:rPr lang="en-US" sz="1600" dirty="0" err="1" smtClean="0"/>
              <a:t>recorrido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distancia</a:t>
            </a:r>
            <a:r>
              <a:rPr lang="en-US" sz="1600" dirty="0" smtClean="0"/>
              <a:t> </a:t>
            </a:r>
            <a:r>
              <a:rPr lang="en-US" sz="1600" dirty="0" err="1" smtClean="0"/>
              <a:t>menor</a:t>
            </a:r>
            <a:r>
              <a:rPr lang="en-US" sz="1600" dirty="0" smtClean="0"/>
              <a:t> a </a:t>
            </a:r>
            <a:r>
              <a:rPr lang="en-US" sz="1600" dirty="0" err="1" smtClean="0"/>
              <a:t>d</a:t>
            </a:r>
            <a:r>
              <a:rPr lang="en-US" sz="1200" dirty="0" err="1" smtClean="0"/>
              <a:t>max</a:t>
            </a:r>
            <a:endParaRPr lang="en-US" sz="1600" dirty="0" smtClean="0"/>
          </a:p>
          <a:p>
            <a:pPr lvl="1"/>
            <a:r>
              <a:rPr lang="en-US" sz="1600" dirty="0" err="1" smtClean="0"/>
              <a:t>Existen</a:t>
            </a:r>
            <a:r>
              <a:rPr lang="en-US" sz="1600" dirty="0" smtClean="0"/>
              <a:t> M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,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uno</a:t>
            </a:r>
            <a:r>
              <a:rPr lang="en-US" sz="1600" dirty="0" smtClean="0"/>
              <a:t> </a:t>
            </a:r>
            <a:r>
              <a:rPr lang="en-US" sz="1600" dirty="0" err="1" smtClean="0"/>
              <a:t>tiene</a:t>
            </a:r>
            <a:r>
              <a:rPr lang="en-US" sz="1600" dirty="0" smtClean="0"/>
              <a:t> un </a:t>
            </a:r>
            <a:r>
              <a:rPr lang="en-US" sz="1600" dirty="0" err="1" smtClean="0"/>
              <a:t>beneficio</a:t>
            </a:r>
            <a:r>
              <a:rPr lang="en-US" sz="1600" dirty="0" smtClean="0"/>
              <a:t> b</a:t>
            </a:r>
            <a:r>
              <a:rPr lang="en-US" sz="1200" dirty="0" smtClean="0"/>
              <a:t>i</a:t>
            </a:r>
            <a:r>
              <a:rPr lang="en-US" sz="1600" dirty="0" smtClean="0"/>
              <a:t> y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coordena</a:t>
            </a:r>
            <a:r>
              <a:rPr lang="en-US" sz="1600" dirty="0" smtClean="0"/>
              <a:t> de dos </a:t>
            </a:r>
            <a:r>
              <a:rPr lang="en-US" sz="1600" dirty="0" err="1" smtClean="0"/>
              <a:t>dimenciones</a:t>
            </a:r>
            <a:endParaRPr lang="en-US" sz="1600" dirty="0" smtClean="0"/>
          </a:p>
          <a:p>
            <a:pPr lvl="1"/>
            <a:r>
              <a:rPr lang="en-US" sz="1600" dirty="0" smtClean="0"/>
              <a:t>Los </a:t>
            </a:r>
            <a:r>
              <a:rPr lang="en-US" sz="1600" dirty="0" err="1" smtClean="0"/>
              <a:t>puntos</a:t>
            </a:r>
            <a:r>
              <a:rPr lang="en-US" sz="1600" dirty="0" smtClean="0"/>
              <a:t> de </a:t>
            </a:r>
            <a:r>
              <a:rPr lang="en-US" sz="1600" dirty="0" err="1" smtClean="0"/>
              <a:t>salida</a:t>
            </a:r>
            <a:r>
              <a:rPr lang="en-US" sz="1600" dirty="0" smtClean="0"/>
              <a:t> y </a:t>
            </a:r>
            <a:r>
              <a:rPr lang="en-US" sz="1600" dirty="0" err="1" smtClean="0"/>
              <a:t>llegada</a:t>
            </a:r>
            <a:r>
              <a:rPr lang="en-US" sz="1600" dirty="0" smtClean="0"/>
              <a:t> </a:t>
            </a:r>
            <a:r>
              <a:rPr lang="en-US" sz="1600" dirty="0" err="1" smtClean="0"/>
              <a:t>tienen</a:t>
            </a:r>
            <a:r>
              <a:rPr lang="en-US" sz="1600" dirty="0" smtClean="0"/>
              <a:t> un </a:t>
            </a:r>
            <a:r>
              <a:rPr lang="en-US" sz="1600" dirty="0" err="1" smtClean="0"/>
              <a:t>beneficio</a:t>
            </a:r>
            <a:r>
              <a:rPr lang="en-US" sz="1600" dirty="0" smtClean="0"/>
              <a:t> de cero</a:t>
            </a:r>
          </a:p>
          <a:p>
            <a:pPr lvl="1"/>
            <a:r>
              <a:rPr lang="en-US" sz="1600" dirty="0" smtClean="0"/>
              <a:t>El </a:t>
            </a:r>
            <a:r>
              <a:rPr lang="en-US" sz="1600" dirty="0" err="1" smtClean="0"/>
              <a:t>beneficio</a:t>
            </a:r>
            <a:r>
              <a:rPr lang="en-US" sz="1600" dirty="0" smtClean="0"/>
              <a:t> de los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solo </a:t>
            </a:r>
            <a:r>
              <a:rPr lang="en-US" sz="1600" dirty="0" err="1" smtClean="0"/>
              <a:t>puede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recolectado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vez</a:t>
            </a:r>
            <a:endParaRPr lang="en-US" sz="1600" dirty="0" smtClean="0"/>
          </a:p>
          <a:p>
            <a:pPr lvl="1"/>
            <a:r>
              <a:rPr lang="en-US" sz="1600" dirty="0" smtClean="0"/>
              <a:t>Se </a:t>
            </a:r>
            <a:r>
              <a:rPr lang="en-US" sz="1600" dirty="0" err="1" smtClean="0"/>
              <a:t>utiliza</a:t>
            </a:r>
            <a:r>
              <a:rPr lang="en-US" sz="1600" dirty="0" smtClean="0"/>
              <a:t> la </a:t>
            </a:r>
            <a:r>
              <a:rPr lang="en-US" sz="1600" dirty="0" err="1" smtClean="0"/>
              <a:t>distancia</a:t>
            </a:r>
            <a:r>
              <a:rPr lang="en-US" sz="1600" dirty="0" smtClean="0"/>
              <a:t> </a:t>
            </a:r>
            <a:r>
              <a:rPr lang="en-US" sz="1600" dirty="0" err="1" smtClean="0"/>
              <a:t>euclidiana</a:t>
            </a:r>
            <a:endParaRPr lang="en-US" sz="1600" dirty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54840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s-AR" sz="2400" dirty="0" err="1" smtClean="0"/>
              <a:t>Team</a:t>
            </a:r>
            <a:r>
              <a:rPr lang="es-AR" sz="2400" dirty="0" smtClean="0"/>
              <a:t> </a:t>
            </a:r>
            <a:r>
              <a:rPr lang="es-AR" sz="2400" dirty="0" err="1" smtClean="0"/>
              <a:t>Orienteering</a:t>
            </a:r>
            <a:r>
              <a:rPr lang="es-AR" sz="2400" dirty="0" smtClean="0"/>
              <a:t> </a:t>
            </a:r>
            <a:r>
              <a:rPr lang="es-AR" sz="2400" dirty="0" err="1" smtClean="0"/>
              <a:t>Problem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Función</a:t>
            </a:r>
            <a:r>
              <a:rPr lang="en-US" sz="2000" dirty="0" smtClean="0"/>
              <a:t> </a:t>
            </a:r>
            <a:r>
              <a:rPr lang="en-US" sz="2000" dirty="0" err="1" smtClean="0"/>
              <a:t>Objetivo</a:t>
            </a:r>
            <a:endParaRPr lang="en-US" sz="1600" dirty="0"/>
          </a:p>
          <a:p>
            <a:pPr lvl="1"/>
            <a:r>
              <a:rPr lang="en-US" sz="1600" dirty="0" err="1" smtClean="0"/>
              <a:t>Maximizar</a:t>
            </a:r>
            <a:r>
              <a:rPr lang="en-US" sz="1600" dirty="0" smtClean="0"/>
              <a:t> la </a:t>
            </a:r>
            <a:r>
              <a:rPr lang="en-US" sz="1600" dirty="0" err="1" smtClean="0"/>
              <a:t>sumatoria</a:t>
            </a:r>
            <a:r>
              <a:rPr lang="en-US" sz="1600" dirty="0" smtClean="0"/>
              <a:t> de </a:t>
            </a:r>
            <a:r>
              <a:rPr lang="en-US" sz="1600" dirty="0" err="1" smtClean="0"/>
              <a:t>beneficios</a:t>
            </a:r>
            <a:r>
              <a:rPr lang="en-US" sz="1600" dirty="0" smtClean="0"/>
              <a:t> </a:t>
            </a:r>
            <a:r>
              <a:rPr lang="en-US" sz="1600" dirty="0" err="1" smtClean="0"/>
              <a:t>recolectados</a:t>
            </a:r>
            <a:r>
              <a:rPr lang="en-US" sz="1600" dirty="0" smtClean="0"/>
              <a:t> de </a:t>
            </a:r>
            <a:r>
              <a:rPr lang="en-US" sz="1600" dirty="0" err="1" smtClean="0"/>
              <a:t>todos</a:t>
            </a:r>
            <a:r>
              <a:rPr lang="en-US" sz="1600" dirty="0" smtClean="0"/>
              <a:t> los </a:t>
            </a:r>
            <a:r>
              <a:rPr lang="en-US" sz="1600" dirty="0" err="1" smtClean="0"/>
              <a:t>vehículos</a:t>
            </a:r>
            <a:endParaRPr lang="en-US" sz="1600" dirty="0" smtClean="0"/>
          </a:p>
          <a:p>
            <a:r>
              <a:rPr lang="en-US" sz="2000" dirty="0" smtClean="0"/>
              <a:t>TODO: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de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</a:t>
            </a:r>
            <a:r>
              <a:rPr lang="en-US" sz="2000" dirty="0" smtClean="0"/>
              <a:t> (</a:t>
            </a:r>
            <a:r>
              <a:rPr lang="en-US" sz="2000" dirty="0" err="1" smtClean="0"/>
              <a:t>mapita</a:t>
            </a:r>
            <a:r>
              <a:rPr lang="en-US" sz="2000" dirty="0" smtClean="0"/>
              <a:t> </a:t>
            </a:r>
            <a:r>
              <a:rPr lang="en-US" sz="2000" dirty="0" err="1" smtClean="0"/>
              <a:t>lindo</a:t>
            </a:r>
            <a:r>
              <a:rPr lang="en-US" sz="2000" dirty="0" smtClean="0"/>
              <a:t>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027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Genéticos</a:t>
            </a:r>
            <a:r>
              <a:rPr lang="en-US" sz="2000" dirty="0" smtClean="0"/>
              <a:t> (GA)</a:t>
            </a:r>
          </a:p>
          <a:p>
            <a:pPr lvl="1"/>
            <a:r>
              <a:rPr lang="es-AR" sz="1600" dirty="0" smtClean="0"/>
              <a:t>Motivados en el concepto de supervivencia del más apto</a:t>
            </a:r>
          </a:p>
          <a:p>
            <a:pPr lvl="1"/>
            <a:r>
              <a:rPr lang="es-AR" sz="1600" dirty="0" smtClean="0"/>
              <a:t>Los algoritmos genéticos manejan un conjunto de individuos</a:t>
            </a:r>
          </a:p>
          <a:p>
            <a:pPr lvl="1"/>
            <a:r>
              <a:rPr lang="es-AR" sz="1600" dirty="0" smtClean="0"/>
              <a:t>Cada individuo es un cromosoma que codifica una solución</a:t>
            </a:r>
          </a:p>
          <a:p>
            <a:pPr lvl="1"/>
            <a:r>
              <a:rPr lang="es-AR" sz="1600" dirty="0" smtClean="0"/>
              <a:t>Cada cromosoma tienen asociado un nivel de condición física que está correlacionado con el correspondiente valor de la función objetivo de la solución que codifica</a:t>
            </a:r>
          </a:p>
          <a:p>
            <a:pPr lvl="1"/>
            <a:r>
              <a:rPr lang="es-AR" sz="1600" dirty="0" smtClean="0"/>
              <a:t>En cada generación se crea una nueva población con individuos provenientes de tres fuentes distintas: crossover, elites y mutantes.</a:t>
            </a:r>
          </a:p>
          <a:p>
            <a:r>
              <a:rPr lang="es-AR" sz="2000" dirty="0" err="1" smtClean="0"/>
              <a:t>Random</a:t>
            </a:r>
            <a:r>
              <a:rPr lang="es-AR" sz="2000" dirty="0" smtClean="0"/>
              <a:t> Key </a:t>
            </a:r>
            <a:r>
              <a:rPr lang="es-AR" sz="2000" dirty="0" err="1" smtClean="0"/>
              <a:t>Genetic</a:t>
            </a:r>
            <a:r>
              <a:rPr lang="es-AR" sz="2000" dirty="0" smtClean="0"/>
              <a:t> </a:t>
            </a:r>
            <a:r>
              <a:rPr lang="es-AR" sz="2000" dirty="0" err="1" smtClean="0"/>
              <a:t>Algorithm</a:t>
            </a:r>
            <a:r>
              <a:rPr lang="es-AR" sz="2000" dirty="0" smtClean="0"/>
              <a:t> (RKGA)</a:t>
            </a:r>
          </a:p>
          <a:p>
            <a:pPr lvl="1"/>
            <a:r>
              <a:rPr lang="es-AR" sz="1600" dirty="0" smtClean="0"/>
              <a:t>Los individuos son representados por un vector de números reales en el intervalo [0, 1]</a:t>
            </a:r>
          </a:p>
          <a:p>
            <a:pPr lvl="1"/>
            <a:r>
              <a:rPr lang="en-US" sz="1600" dirty="0" smtClean="0"/>
              <a:t>La </a:t>
            </a:r>
            <a:r>
              <a:rPr lang="en-US" sz="1600" dirty="0" err="1" smtClean="0"/>
              <a:t>poblacion</a:t>
            </a:r>
            <a:r>
              <a:rPr lang="en-US" sz="1600" dirty="0" smtClean="0"/>
              <a:t> </a:t>
            </a:r>
            <a:r>
              <a:rPr lang="en-US" sz="1600" dirty="0" err="1" smtClean="0"/>
              <a:t>inicial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generada</a:t>
            </a:r>
            <a:r>
              <a:rPr lang="en-US" sz="1600" dirty="0" smtClean="0"/>
              <a:t> al </a:t>
            </a:r>
            <a:r>
              <a:rPr lang="en-US" sz="1600" dirty="0" err="1" smtClean="0"/>
              <a:t>azar</a:t>
            </a:r>
            <a:endParaRPr lang="es-AR" sz="1600" dirty="0" smtClean="0"/>
          </a:p>
          <a:p>
            <a:pPr lvl="1"/>
            <a:r>
              <a:rPr lang="es-AR" sz="1600" dirty="0" smtClean="0"/>
              <a:t>El decodificador es el responsable de convertir un cromosoma en una solución válida del problema</a:t>
            </a:r>
          </a:p>
          <a:p>
            <a:pPr lvl="1"/>
            <a:r>
              <a:rPr lang="en-US" sz="1600" dirty="0" smtClean="0"/>
              <a:t>En </a:t>
            </a:r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iteración</a:t>
            </a:r>
            <a:r>
              <a:rPr lang="en-US" sz="1600" dirty="0" smtClean="0"/>
              <a:t> se </a:t>
            </a:r>
            <a:r>
              <a:rPr lang="en-US" sz="1600" dirty="0" err="1" smtClean="0"/>
              <a:t>toman</a:t>
            </a:r>
            <a:r>
              <a:rPr lang="en-US" sz="1600" dirty="0" smtClean="0"/>
              <a:t> los </a:t>
            </a:r>
            <a:r>
              <a:rPr lang="en-US" sz="1600" dirty="0" err="1" smtClean="0"/>
              <a:t>mejores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individuos</a:t>
            </a:r>
            <a:r>
              <a:rPr lang="en-US" sz="1600" dirty="0" smtClean="0"/>
              <a:t> y </a:t>
            </a:r>
            <a:r>
              <a:rPr lang="en-US" sz="1600" dirty="0" err="1" smtClean="0"/>
              <a:t>pasan</a:t>
            </a:r>
            <a:r>
              <a:rPr lang="en-US" sz="1600" dirty="0" smtClean="0"/>
              <a:t> </a:t>
            </a:r>
            <a:r>
              <a:rPr lang="en-US" sz="1600" dirty="0" err="1" smtClean="0"/>
              <a:t>directamente</a:t>
            </a:r>
            <a:r>
              <a:rPr lang="en-US" sz="1600" dirty="0" smtClean="0"/>
              <a:t> a la </a:t>
            </a:r>
            <a:r>
              <a:rPr lang="en-US" sz="1600" dirty="0" err="1" smtClean="0"/>
              <a:t>siguiente</a:t>
            </a:r>
            <a:r>
              <a:rPr lang="en-US" sz="1600" dirty="0" smtClean="0"/>
              <a:t> </a:t>
            </a:r>
            <a:r>
              <a:rPr lang="en-US" sz="1600" dirty="0" err="1" smtClean="0"/>
              <a:t>generación</a:t>
            </a:r>
            <a:r>
              <a:rPr lang="en-US" sz="1600" dirty="0"/>
              <a:t> </a:t>
            </a:r>
            <a:r>
              <a:rPr lang="en-US" sz="1600" dirty="0" smtClean="0"/>
              <a:t>(elites)</a:t>
            </a:r>
          </a:p>
          <a:p>
            <a:pPr lvl="1"/>
            <a:r>
              <a:rPr lang="en-US" sz="1600" dirty="0" smtClean="0"/>
              <a:t>La </a:t>
            </a:r>
            <a:r>
              <a:rPr lang="en-US" sz="1600" dirty="0" err="1" smtClean="0"/>
              <a:t>mayoria</a:t>
            </a:r>
            <a:r>
              <a:rPr lang="en-US" sz="1600" dirty="0" smtClean="0"/>
              <a:t> de los </a:t>
            </a:r>
            <a:r>
              <a:rPr lang="en-US" sz="1600" dirty="0" err="1" smtClean="0"/>
              <a:t>individuos</a:t>
            </a:r>
            <a:r>
              <a:rPr lang="en-US" sz="1600" dirty="0" smtClean="0"/>
              <a:t> de la </a:t>
            </a:r>
            <a:r>
              <a:rPr lang="en-US" sz="1600" dirty="0" err="1" smtClean="0"/>
              <a:t>nueva</a:t>
            </a:r>
            <a:r>
              <a:rPr lang="en-US" sz="1600" dirty="0" smtClean="0"/>
              <a:t> </a:t>
            </a:r>
            <a:r>
              <a:rPr lang="en-US" sz="1600" dirty="0" err="1" smtClean="0"/>
              <a:t>generacion</a:t>
            </a:r>
            <a:r>
              <a:rPr lang="en-US" sz="1600" dirty="0" smtClean="0"/>
              <a:t> se </a:t>
            </a:r>
            <a:r>
              <a:rPr lang="en-US" sz="1600" dirty="0" err="1" smtClean="0"/>
              <a:t>generan</a:t>
            </a:r>
            <a:r>
              <a:rPr lang="en-US" sz="1600" dirty="0" smtClean="0"/>
              <a:t> </a:t>
            </a:r>
            <a:r>
              <a:rPr lang="en-US" sz="1600" dirty="0" err="1" smtClean="0"/>
              <a:t>crusando</a:t>
            </a:r>
            <a:r>
              <a:rPr lang="en-US" sz="1600" dirty="0" smtClean="0"/>
              <a:t> dos </a:t>
            </a:r>
            <a:r>
              <a:rPr lang="en-US" sz="1600" dirty="0" err="1" smtClean="0"/>
              <a:t>individuos</a:t>
            </a:r>
            <a:r>
              <a:rPr lang="en-US" sz="1600" dirty="0" smtClean="0"/>
              <a:t> de la </a:t>
            </a:r>
            <a:r>
              <a:rPr lang="en-US" sz="1600" dirty="0" err="1" smtClean="0"/>
              <a:t>generacion</a:t>
            </a:r>
            <a:r>
              <a:rPr lang="en-US" sz="1600" dirty="0" smtClean="0"/>
              <a:t> actual (crossover)</a:t>
            </a:r>
          </a:p>
          <a:p>
            <a:pPr lvl="1"/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último</a:t>
            </a:r>
            <a:r>
              <a:rPr lang="en-US" sz="1600" dirty="0" smtClean="0"/>
              <a:t> un </a:t>
            </a:r>
            <a:r>
              <a:rPr lang="en-US" sz="1600" dirty="0" err="1" smtClean="0"/>
              <a:t>porcentaje</a:t>
            </a:r>
            <a:r>
              <a:rPr lang="en-US" sz="1600" dirty="0" smtClean="0"/>
              <a:t> 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bajo</a:t>
            </a:r>
            <a:r>
              <a:rPr lang="en-US" sz="1600" dirty="0" smtClean="0"/>
              <a:t> son </a:t>
            </a:r>
            <a:r>
              <a:rPr lang="en-US" sz="1600" dirty="0" err="1" smtClean="0"/>
              <a:t>generados</a:t>
            </a:r>
            <a:r>
              <a:rPr lang="en-US" sz="1600" dirty="0" smtClean="0"/>
              <a:t> al </a:t>
            </a:r>
            <a:r>
              <a:rPr lang="en-US" sz="1600" dirty="0" err="1" smtClean="0"/>
              <a:t>azar</a:t>
            </a:r>
            <a:r>
              <a:rPr lang="en-US" sz="1600" dirty="0" smtClean="0"/>
              <a:t>,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escapar</a:t>
            </a:r>
            <a:r>
              <a:rPr lang="en-US" sz="1600" dirty="0" smtClean="0"/>
              <a:t> de </a:t>
            </a:r>
            <a:r>
              <a:rPr lang="en-US" sz="1600" dirty="0" err="1" smtClean="0"/>
              <a:t>mínimos</a:t>
            </a:r>
            <a:r>
              <a:rPr lang="en-US" sz="1600" dirty="0" smtClean="0"/>
              <a:t> locales (</a:t>
            </a:r>
            <a:r>
              <a:rPr lang="en-US" sz="1600" dirty="0" err="1" smtClean="0"/>
              <a:t>mutantes</a:t>
            </a:r>
            <a:r>
              <a:rPr lang="en-US" sz="1600" dirty="0" smtClean="0"/>
              <a:t>)</a:t>
            </a:r>
            <a:endParaRPr lang="es-AR" sz="16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17545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smtClean="0"/>
              <a:t>Biased Random Key Genetic Algorithm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s-AR" sz="2000" dirty="0" err="1" smtClean="0"/>
              <a:t>Biased</a:t>
            </a:r>
            <a:r>
              <a:rPr lang="es-AR" sz="2000" dirty="0" smtClean="0"/>
              <a:t> </a:t>
            </a:r>
            <a:r>
              <a:rPr lang="es-AR" sz="2000" dirty="0" err="1" smtClean="0"/>
              <a:t>Random</a:t>
            </a:r>
            <a:r>
              <a:rPr lang="es-AR" sz="2000" dirty="0" smtClean="0"/>
              <a:t> Key </a:t>
            </a:r>
            <a:r>
              <a:rPr lang="es-AR" sz="2000" dirty="0" err="1" smtClean="0"/>
              <a:t>Genetic</a:t>
            </a:r>
            <a:r>
              <a:rPr lang="es-AR" sz="2000" dirty="0" smtClean="0"/>
              <a:t> </a:t>
            </a:r>
            <a:r>
              <a:rPr lang="es-AR" sz="2000" dirty="0" err="1" smtClean="0"/>
              <a:t>Algorithm</a:t>
            </a:r>
            <a:r>
              <a:rPr lang="es-AR" sz="2000" dirty="0" smtClean="0"/>
              <a:t> (BRKGA)</a:t>
            </a:r>
          </a:p>
          <a:p>
            <a:pPr lvl="1"/>
            <a:r>
              <a:rPr lang="en-US" sz="1600" dirty="0" err="1" smtClean="0"/>
              <a:t>Cada</a:t>
            </a:r>
            <a:r>
              <a:rPr lang="en-US" sz="1600" dirty="0" smtClean="0"/>
              <a:t> </a:t>
            </a:r>
            <a:r>
              <a:rPr lang="en-US" sz="1600" dirty="0" err="1" smtClean="0"/>
              <a:t>individuo</a:t>
            </a:r>
            <a:r>
              <a:rPr lang="en-US" sz="1600" dirty="0"/>
              <a:t> </a:t>
            </a:r>
            <a:r>
              <a:rPr lang="es-AR" sz="1600" dirty="0" smtClean="0"/>
              <a:t>se genera combinando un elemento seleccionado al azar del conjunto de elite y el otro de la </a:t>
            </a:r>
            <a:r>
              <a:rPr lang="es-AR" sz="1600" dirty="0" smtClean="0"/>
              <a:t>conjunto </a:t>
            </a:r>
            <a:r>
              <a:rPr lang="es-AR" sz="1600" dirty="0" smtClean="0"/>
              <a:t>no-elite.</a:t>
            </a:r>
          </a:p>
          <a:p>
            <a:pPr lvl="1"/>
            <a:r>
              <a:rPr lang="es-AR" sz="1600" dirty="0" err="1"/>
              <a:t>P</a:t>
            </a:r>
            <a:r>
              <a:rPr lang="es-AR" sz="1600" dirty="0" err="1" smtClean="0"/>
              <a:t>arameterized</a:t>
            </a:r>
            <a:r>
              <a:rPr lang="es-AR" sz="1600" dirty="0" smtClean="0"/>
              <a:t> </a:t>
            </a:r>
            <a:r>
              <a:rPr lang="es-AR" sz="1600" dirty="0" err="1" smtClean="0"/>
              <a:t>Uniform</a:t>
            </a:r>
            <a:r>
              <a:rPr lang="es-AR" sz="1600" dirty="0" smtClean="0"/>
              <a:t> Crossover. La probabilidad de que se trasmita el alelo del padre de elite es mayor que la del padre de no-</a:t>
            </a:r>
            <a:r>
              <a:rPr lang="es-AR" sz="1600" dirty="0" err="1" smtClean="0"/>
              <a:t>elte</a:t>
            </a:r>
            <a:r>
              <a:rPr lang="es-AR" sz="1600" dirty="0" smtClean="0"/>
              <a:t>.</a:t>
            </a:r>
          </a:p>
          <a:p>
            <a:pPr lvl="1"/>
            <a:r>
              <a:rPr lang="en-US" sz="1600" dirty="0" smtClean="0"/>
              <a:t>TODO: </a:t>
            </a:r>
            <a:r>
              <a:rPr lang="en-US" sz="1600" dirty="0" err="1" smtClean="0"/>
              <a:t>Imagen</a:t>
            </a:r>
            <a:r>
              <a:rPr lang="en-US" sz="1600" dirty="0" smtClean="0"/>
              <a:t> Bias Crossover de la </a:t>
            </a:r>
            <a:r>
              <a:rPr lang="en-US" sz="1600" dirty="0" err="1" smtClean="0"/>
              <a:t>tesis</a:t>
            </a:r>
            <a:endParaRPr lang="es-AR" sz="16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52272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TODO: </a:t>
            </a:r>
            <a:r>
              <a:rPr lang="en-US" sz="2000" dirty="0" err="1" smtClean="0"/>
              <a:t>Imagen</a:t>
            </a:r>
            <a:r>
              <a:rPr lang="en-US" sz="2000" dirty="0" smtClean="0"/>
              <a:t> </a:t>
            </a:r>
            <a:r>
              <a:rPr lang="en-US" sz="2000" dirty="0" err="1" smtClean="0"/>
              <a:t>cuadrados</a:t>
            </a:r>
            <a:r>
              <a:rPr lang="en-US" sz="2000" dirty="0" smtClean="0"/>
              <a:t> y </a:t>
            </a:r>
            <a:r>
              <a:rPr lang="en-US" sz="2000" dirty="0" err="1" smtClean="0"/>
              <a:t>flujo</a:t>
            </a:r>
            <a:r>
              <a:rPr lang="en-US" sz="2000" dirty="0" smtClean="0"/>
              <a:t> Global</a:t>
            </a:r>
          </a:p>
          <a:p>
            <a:r>
              <a:rPr lang="en-US" sz="2000" dirty="0" smtClean="0"/>
              <a:t>Se </a:t>
            </a:r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ver</a:t>
            </a:r>
            <a:r>
              <a:rPr lang="en-US" sz="2000" dirty="0" smtClean="0"/>
              <a:t> </a:t>
            </a:r>
            <a:r>
              <a:rPr lang="en-US" sz="2000" dirty="0" err="1" smtClean="0"/>
              <a:t>Decodificador</a:t>
            </a:r>
            <a:r>
              <a:rPr lang="en-US" sz="2000" dirty="0" smtClean="0"/>
              <a:t>, Crossover, BL, </a:t>
            </a:r>
            <a:r>
              <a:rPr lang="en-US" sz="2000" dirty="0" err="1" smtClean="0"/>
              <a:t>condicion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corte</a:t>
            </a:r>
            <a:r>
              <a:rPr lang="en-US" sz="2000" dirty="0" smtClean="0"/>
              <a:t> y </a:t>
            </a:r>
            <a:r>
              <a:rPr lang="en-US" sz="2000" dirty="0" err="1" smtClean="0"/>
              <a:t>codificador</a:t>
            </a:r>
            <a:r>
              <a:rPr lang="en-US" sz="2000" dirty="0" smtClean="0"/>
              <a:t> (</a:t>
            </a:r>
            <a:r>
              <a:rPr lang="en-US" sz="2000" dirty="0" err="1" smtClean="0"/>
              <a:t>buscar</a:t>
            </a:r>
            <a:r>
              <a:rPr lang="en-US" sz="2000" dirty="0" smtClean="0"/>
              <a:t> la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sabes</a:t>
            </a:r>
            <a:r>
              <a:rPr lang="en-US" sz="2000" dirty="0" smtClean="0"/>
              <a:t> y </a:t>
            </a:r>
            <a:r>
              <a:rPr lang="en-US" sz="2000" dirty="0" err="1" smtClean="0"/>
              <a:t>acomodarla</a:t>
            </a:r>
            <a:r>
              <a:rPr lang="en-US" sz="2000" dirty="0" smtClean="0"/>
              <a:t> a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implementacion</a:t>
            </a:r>
            <a:r>
              <a:rPr lang="en-US" sz="2000" dirty="0" smtClean="0"/>
              <a:t>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396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Inicializacion</a:t>
            </a:r>
            <a:r>
              <a:rPr lang="en-US" sz="2000" dirty="0" smtClean="0"/>
              <a:t> de la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Generacion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vectores</a:t>
            </a:r>
            <a:r>
              <a:rPr lang="en-US" sz="1600" dirty="0" smtClean="0"/>
              <a:t> de </a:t>
            </a:r>
            <a:r>
              <a:rPr lang="en-US" sz="1600" dirty="0" err="1" smtClean="0"/>
              <a:t>enteros</a:t>
            </a:r>
            <a:r>
              <a:rPr lang="en-US" sz="1600" dirty="0" smtClean="0"/>
              <a:t> </a:t>
            </a:r>
            <a:r>
              <a:rPr lang="en-US" sz="1600" dirty="0" err="1" smtClean="0"/>
              <a:t>aleatorios</a:t>
            </a:r>
            <a:endParaRPr lang="en-US" sz="1600" dirty="0" smtClean="0"/>
          </a:p>
          <a:p>
            <a:r>
              <a:rPr lang="en-US" sz="2000" dirty="0" err="1" smtClean="0"/>
              <a:t>Decodificacion</a:t>
            </a:r>
            <a:r>
              <a:rPr lang="en-US" sz="2000" dirty="0" smtClean="0"/>
              <a:t> de la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Decodificacion</a:t>
            </a:r>
            <a:r>
              <a:rPr lang="en-US" sz="1600" dirty="0" smtClean="0"/>
              <a:t> de un vector de </a:t>
            </a:r>
            <a:r>
              <a:rPr lang="en-US" sz="1600" dirty="0" err="1" smtClean="0"/>
              <a:t>enteros</a:t>
            </a:r>
            <a:r>
              <a:rPr lang="en-US" sz="1600" dirty="0" smtClean="0"/>
              <a:t> en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solucion</a:t>
            </a:r>
            <a:r>
              <a:rPr lang="en-US" sz="1600" dirty="0" smtClean="0"/>
              <a:t> </a:t>
            </a:r>
            <a:r>
              <a:rPr lang="en-US" sz="1600" dirty="0" err="1" smtClean="0"/>
              <a:t>valida</a:t>
            </a:r>
            <a:r>
              <a:rPr lang="en-US" sz="1600" dirty="0" smtClean="0"/>
              <a:t> del </a:t>
            </a:r>
            <a:r>
              <a:rPr lang="en-US" sz="1600" dirty="0" err="1" smtClean="0"/>
              <a:t>problema</a:t>
            </a:r>
            <a:endParaRPr lang="en-US" sz="1600" dirty="0" smtClean="0"/>
          </a:p>
          <a:p>
            <a:r>
              <a:rPr lang="en-US" sz="2000" dirty="0" err="1" smtClean="0"/>
              <a:t>Evolucion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poblacion</a:t>
            </a:r>
            <a:endParaRPr lang="en-US" sz="2000" dirty="0" smtClean="0"/>
          </a:p>
          <a:p>
            <a:pPr lvl="1"/>
            <a:r>
              <a:rPr lang="en-US" sz="1600" dirty="0" err="1" smtClean="0"/>
              <a:t>Ordenamiento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aptitud</a:t>
            </a:r>
            <a:r>
              <a:rPr lang="en-US" sz="1600" dirty="0" smtClean="0"/>
              <a:t> </a:t>
            </a:r>
            <a:r>
              <a:rPr lang="en-US" sz="1600" dirty="0" err="1" smtClean="0"/>
              <a:t>fisica</a:t>
            </a:r>
            <a:endParaRPr lang="en-US" sz="1600" dirty="0" smtClean="0"/>
          </a:p>
          <a:p>
            <a:pPr lvl="1"/>
            <a:r>
              <a:rPr lang="en-US" sz="1600" dirty="0" smtClean="0"/>
              <a:t>Elites </a:t>
            </a:r>
            <a:r>
              <a:rPr lang="en-US" sz="1600" dirty="0" err="1" smtClean="0"/>
              <a:t>pasan</a:t>
            </a:r>
            <a:r>
              <a:rPr lang="en-US" sz="1600" dirty="0" smtClean="0"/>
              <a:t> </a:t>
            </a:r>
            <a:r>
              <a:rPr lang="en-US" sz="1600" dirty="0" err="1" smtClean="0"/>
              <a:t>directo</a:t>
            </a:r>
            <a:r>
              <a:rPr lang="en-US" sz="1600" dirty="0" smtClean="0"/>
              <a:t> a la </a:t>
            </a:r>
            <a:r>
              <a:rPr lang="en-US" sz="1600" dirty="0" err="1" smtClean="0"/>
              <a:t>siguiente</a:t>
            </a:r>
            <a:r>
              <a:rPr lang="en-US" sz="1600" dirty="0" smtClean="0"/>
              <a:t> </a:t>
            </a:r>
            <a:r>
              <a:rPr lang="en-US" sz="1600" dirty="0" err="1" smtClean="0"/>
              <a:t>generacion</a:t>
            </a:r>
            <a:endParaRPr lang="en-US" sz="1600" dirty="0" smtClean="0"/>
          </a:p>
          <a:p>
            <a:pPr lvl="1"/>
            <a:r>
              <a:rPr lang="en-US" sz="1600" dirty="0" smtClean="0"/>
              <a:t>Crossover entre elites y no elites</a:t>
            </a:r>
          </a:p>
          <a:p>
            <a:pPr lvl="1"/>
            <a:r>
              <a:rPr lang="en-US" sz="1600" dirty="0" err="1" smtClean="0"/>
              <a:t>Geneacion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mutantes</a:t>
            </a:r>
            <a:endParaRPr lang="en-US" sz="1600" dirty="0" smtClean="0"/>
          </a:p>
          <a:p>
            <a:r>
              <a:rPr lang="en-US" sz="2000" dirty="0" err="1" smtClean="0"/>
              <a:t>Busquedas</a:t>
            </a:r>
            <a:r>
              <a:rPr lang="en-US" sz="2000" dirty="0" smtClean="0"/>
              <a:t> locales 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</a:t>
            </a:r>
            <a:endParaRPr lang="en-US" sz="2000" dirty="0" smtClean="0"/>
          </a:p>
          <a:p>
            <a:pPr lvl="1"/>
            <a:r>
              <a:rPr lang="en-US" sz="1600" dirty="0" smtClean="0"/>
              <a:t>Insert, Replace Simple, Replace multiple, Swap, 2-opt</a:t>
            </a:r>
          </a:p>
          <a:p>
            <a:pPr lvl="1"/>
            <a:r>
              <a:rPr lang="en-US" sz="1600" dirty="0" err="1" smtClean="0"/>
              <a:t>Actualizacion</a:t>
            </a:r>
            <a:r>
              <a:rPr lang="en-US" sz="1600" dirty="0" smtClean="0"/>
              <a:t> de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codigo</a:t>
            </a:r>
            <a:r>
              <a:rPr lang="en-US" sz="1600" dirty="0" smtClean="0"/>
              <a:t> </a:t>
            </a:r>
            <a:r>
              <a:rPr lang="en-US" sz="1600" dirty="0" err="1" smtClean="0"/>
              <a:t>genetico</a:t>
            </a:r>
            <a:endParaRPr lang="en-US" sz="1600" dirty="0" smtClean="0"/>
          </a:p>
          <a:p>
            <a:r>
              <a:rPr lang="en-US" sz="2000" dirty="0" err="1" smtClean="0"/>
              <a:t>Evaluacion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condicion</a:t>
            </a:r>
            <a:r>
              <a:rPr lang="en-US" sz="2000" dirty="0" smtClean="0"/>
              <a:t> de </a:t>
            </a:r>
            <a:r>
              <a:rPr lang="en-US" sz="2000" dirty="0" err="1" smtClean="0"/>
              <a:t>corte</a:t>
            </a:r>
            <a:endParaRPr lang="en-US" sz="2000" dirty="0" smtClean="0"/>
          </a:p>
          <a:p>
            <a:pPr lvl="1"/>
            <a:r>
              <a:rPr lang="en-US" sz="1600" dirty="0" smtClean="0"/>
              <a:t>Si no se </a:t>
            </a:r>
            <a:r>
              <a:rPr lang="en-US" sz="1600" dirty="0" err="1" smtClean="0"/>
              <a:t>cumple</a:t>
            </a:r>
            <a:r>
              <a:rPr lang="en-US" sz="1600" dirty="0" smtClean="0"/>
              <a:t>,  </a:t>
            </a:r>
            <a:r>
              <a:rPr lang="en-US" sz="1600" dirty="0" err="1" smtClean="0"/>
              <a:t>vuelve</a:t>
            </a:r>
            <a:r>
              <a:rPr lang="en-US" sz="1600" dirty="0" smtClean="0"/>
              <a:t> al </a:t>
            </a:r>
            <a:r>
              <a:rPr lang="en-US" sz="1600" dirty="0" err="1" smtClean="0"/>
              <a:t>paso</a:t>
            </a:r>
            <a:r>
              <a:rPr lang="en-US" sz="1600" dirty="0" smtClean="0"/>
              <a:t> de </a:t>
            </a:r>
            <a:r>
              <a:rPr lang="en-US" sz="1600" dirty="0" err="1" smtClean="0"/>
              <a:t>decodificacion</a:t>
            </a:r>
            <a:endParaRPr lang="en-US" sz="1600" dirty="0" smtClean="0"/>
          </a:p>
          <a:p>
            <a:r>
              <a:rPr lang="en-US" sz="2000" dirty="0" err="1" smtClean="0"/>
              <a:t>Retorno</a:t>
            </a:r>
            <a:r>
              <a:rPr lang="en-US" sz="2000" dirty="0" smtClean="0"/>
              <a:t> de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solucion</a:t>
            </a:r>
            <a:endParaRPr lang="en-US" sz="20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0437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Propuesto</a:t>
            </a:r>
            <a:endParaRPr lang="en-US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Decodificador</a:t>
            </a:r>
            <a:r>
              <a:rPr lang="en-US" sz="2000" dirty="0" smtClean="0"/>
              <a:t> simple</a:t>
            </a:r>
          </a:p>
          <a:p>
            <a:r>
              <a:rPr lang="en-US" sz="2000" dirty="0" err="1" smtClean="0"/>
              <a:t>Decodificador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goloso</a:t>
            </a:r>
            <a:endParaRPr lang="en-US" sz="2000" dirty="0" smtClean="0"/>
          </a:p>
          <a:p>
            <a:pPr lvl="1"/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835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647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Biased Random Key Genetic Algorithm con Búsqueda Local para el Team Orienteering Problem</vt:lpstr>
      <vt:lpstr>Contenido</vt:lpstr>
      <vt:lpstr>Team Orienteering Problem</vt:lpstr>
      <vt:lpstr>Team Orienteering Problem</vt:lpstr>
      <vt:lpstr>Biased Random Key Genetic Algorithm</vt:lpstr>
      <vt:lpstr>Biased Random Key Genetic Algorithm</vt:lpstr>
      <vt:lpstr>Algoritmo Propuesto</vt:lpstr>
      <vt:lpstr>Algoritmo Propuesto</vt:lpstr>
      <vt:lpstr>Algoritmo Propuesto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Biased Random Key Genetic Algorithm con Búsqueda Local para el Team Orienteering Problem</dc:title>
  <dc:creator>Alejandro Lix Klett</dc:creator>
  <cp:lastModifiedBy>Alejandro Lix Klett</cp:lastModifiedBy>
  <cp:revision>37</cp:revision>
  <dcterms:created xsi:type="dcterms:W3CDTF">2018-04-15T18:31:53Z</dcterms:created>
  <dcterms:modified xsi:type="dcterms:W3CDTF">2018-04-16T06:52:09Z</dcterms:modified>
</cp:coreProperties>
</file>