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72" r:id="rId9"/>
    <p:sldId id="262" r:id="rId10"/>
    <p:sldId id="273" r:id="rId11"/>
    <p:sldId id="263" r:id="rId12"/>
    <p:sldId id="265" r:id="rId13"/>
    <p:sldId id="274" r:id="rId14"/>
    <p:sldId id="275" r:id="rId15"/>
    <p:sldId id="276" r:id="rId16"/>
    <p:sldId id="277" r:id="rId17"/>
    <p:sldId id="278" r:id="rId18"/>
    <p:sldId id="268" r:id="rId19"/>
    <p:sldId id="269" r:id="rId20"/>
    <p:sldId id="279" r:id="rId21"/>
    <p:sldId id="270" r:id="rId2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26/4/2018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215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26/4/2018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475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26/4/2018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099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26/4/2018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423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26/4/2018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611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26/4/2018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325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26/4/2018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739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26/4/2018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245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26/4/2018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888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26/4/2018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746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26/4/2018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4027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174D4-BBC9-49E1-BF8F-684BE480328B}" type="datetimeFigureOut">
              <a:rPr lang="es-AR" smtClean="0"/>
              <a:t>26/4/2018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74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196752"/>
            <a:ext cx="7772400" cy="1470025"/>
          </a:xfrm>
        </p:spPr>
        <p:txBody>
          <a:bodyPr>
            <a:noAutofit/>
          </a:bodyPr>
          <a:lstStyle/>
          <a:p>
            <a:r>
              <a:rPr lang="en-US" sz="3600" dirty="0"/>
              <a:t>Biased Random Key Genetic Algorithm</a:t>
            </a:r>
            <a:br>
              <a:rPr lang="en-US" sz="3600" dirty="0"/>
            </a:br>
            <a:r>
              <a:rPr lang="es-AR" sz="3600" dirty="0"/>
              <a:t>con </a:t>
            </a:r>
            <a:r>
              <a:rPr lang="es-AR" sz="3600" dirty="0" smtClean="0"/>
              <a:t>Búsqueda </a:t>
            </a:r>
            <a:r>
              <a:rPr lang="es-AR" sz="3600" dirty="0"/>
              <a:t>Local para el </a:t>
            </a:r>
            <a:r>
              <a:rPr lang="es-AR" sz="3600" dirty="0" err="1"/>
              <a:t>Team</a:t>
            </a:r>
            <a:r>
              <a:rPr lang="es-AR" sz="3600" dirty="0"/>
              <a:t/>
            </a:r>
            <a:br>
              <a:rPr lang="es-AR" sz="3600" dirty="0"/>
            </a:br>
            <a:r>
              <a:rPr lang="es-AR" sz="3600" dirty="0" err="1"/>
              <a:t>Orienteering</a:t>
            </a:r>
            <a:r>
              <a:rPr lang="es-AR" sz="3600" dirty="0"/>
              <a:t> </a:t>
            </a:r>
            <a:r>
              <a:rPr lang="es-AR" sz="3600" dirty="0" err="1"/>
              <a:t>Problem</a:t>
            </a:r>
            <a:endParaRPr lang="es-A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Alejandro Lix Klett</a:t>
            </a:r>
            <a:br>
              <a:rPr lang="en-US" dirty="0" smtClean="0"/>
            </a:br>
            <a:r>
              <a:rPr lang="en-US" dirty="0" err="1" smtClean="0"/>
              <a:t>Directora</a:t>
            </a:r>
            <a:r>
              <a:rPr lang="en-US" dirty="0" smtClean="0"/>
              <a:t>: Irene </a:t>
            </a:r>
            <a:r>
              <a:rPr lang="en-US" dirty="0" err="1" smtClean="0"/>
              <a:t>Loiseau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873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Propuesto</a:t>
            </a:r>
            <a:endParaRPr lang="en-US" sz="2400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764704"/>
            <a:ext cx="6662973" cy="5953253"/>
          </a:xfrm>
        </p:spPr>
      </p:pic>
    </p:spTree>
    <p:extLst>
      <p:ext uri="{BB962C8B-B14F-4D97-AF65-F5344CB8AC3E}">
        <p14:creationId xmlns:p14="http://schemas.microsoft.com/office/powerpoint/2010/main" val="386725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Propuesto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Generación</a:t>
            </a:r>
            <a:r>
              <a:rPr lang="en-US" sz="2800" dirty="0" smtClean="0"/>
              <a:t> de la </a:t>
            </a:r>
            <a:r>
              <a:rPr lang="en-US" sz="2800" dirty="0" err="1" smtClean="0"/>
              <a:t>población</a:t>
            </a:r>
            <a:r>
              <a:rPr lang="en-US" sz="2800" dirty="0" smtClean="0"/>
              <a:t> </a:t>
            </a:r>
            <a:r>
              <a:rPr lang="en-US" sz="2800" dirty="0" err="1" smtClean="0"/>
              <a:t>inicial</a:t>
            </a:r>
            <a:endParaRPr lang="en-US" sz="28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Se </a:t>
            </a:r>
            <a:r>
              <a:rPr lang="en-US" sz="2000" dirty="0" err="1" smtClean="0"/>
              <a:t>crea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cantidad</a:t>
            </a:r>
            <a:r>
              <a:rPr lang="en-US" sz="2000" dirty="0" smtClean="0"/>
              <a:t> de </a:t>
            </a:r>
            <a:r>
              <a:rPr lang="en-US" sz="2000" dirty="0" err="1" smtClean="0"/>
              <a:t>vectores</a:t>
            </a:r>
            <a:r>
              <a:rPr lang="en-US" sz="2000" dirty="0" smtClean="0"/>
              <a:t> de </a:t>
            </a:r>
            <a:r>
              <a:rPr lang="en-US" sz="2000" dirty="0" err="1" smtClean="0"/>
              <a:t>enteros</a:t>
            </a:r>
            <a:r>
              <a:rPr lang="en-US" sz="2000" dirty="0" smtClean="0"/>
              <a:t> </a:t>
            </a:r>
            <a:r>
              <a:rPr lang="en-US" sz="2000" dirty="0" err="1" smtClean="0"/>
              <a:t>aleatorios</a:t>
            </a:r>
            <a:r>
              <a:rPr lang="en-US" sz="2000" dirty="0" smtClean="0"/>
              <a:t> </a:t>
            </a:r>
            <a:r>
              <a:rPr lang="en-US" sz="2000" dirty="0" err="1" smtClean="0"/>
              <a:t>igual</a:t>
            </a:r>
            <a:r>
              <a:rPr lang="en-US" sz="2000" dirty="0" smtClean="0"/>
              <a:t> a la </a:t>
            </a:r>
            <a:r>
              <a:rPr lang="en-US" sz="2000" dirty="0" err="1" smtClean="0"/>
              <a:t>cantidad</a:t>
            </a:r>
            <a:r>
              <a:rPr lang="en-US" sz="2000" dirty="0" smtClean="0"/>
              <a:t> de  </a:t>
            </a:r>
            <a:r>
              <a:rPr lang="en-US" sz="2000" dirty="0" err="1" smtClean="0"/>
              <a:t>soluciones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generacion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se </a:t>
            </a:r>
            <a:r>
              <a:rPr lang="en-US" sz="2000" dirty="0" err="1" smtClean="0"/>
              <a:t>desea</a:t>
            </a:r>
            <a:endParaRPr lang="en-US" sz="2400" dirty="0" smtClean="0"/>
          </a:p>
          <a:p>
            <a:r>
              <a:rPr lang="en-US" sz="2800" dirty="0" err="1" smtClean="0"/>
              <a:t>Decodificación</a:t>
            </a:r>
            <a:r>
              <a:rPr lang="en-US" sz="2800" dirty="0" smtClean="0"/>
              <a:t> de la </a:t>
            </a:r>
            <a:r>
              <a:rPr lang="en-US" sz="2800" dirty="0" err="1" smtClean="0"/>
              <a:t>población</a:t>
            </a:r>
            <a:endParaRPr lang="en-US" sz="28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Orden</a:t>
            </a:r>
            <a:r>
              <a:rPr lang="en-US" sz="2000" dirty="0" smtClean="0"/>
              <a:t> en </a:t>
            </a:r>
            <a:r>
              <a:rPr lang="en-US" sz="2000" dirty="0" err="1" smtClean="0"/>
              <a:t>que</a:t>
            </a:r>
            <a:r>
              <a:rPr lang="en-US" sz="2000" dirty="0" smtClean="0"/>
              <a:t> se </a:t>
            </a:r>
            <a:r>
              <a:rPr lang="en-US" sz="2000" dirty="0" err="1" smtClean="0"/>
              <a:t>seleccionan</a:t>
            </a:r>
            <a:r>
              <a:rPr lang="en-US" sz="2000" dirty="0" smtClean="0"/>
              <a:t> los </a:t>
            </a:r>
            <a:r>
              <a:rPr lang="en-US" sz="2000" dirty="0" err="1" smtClean="0"/>
              <a:t>clientes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Decodificador</a:t>
            </a:r>
            <a:r>
              <a:rPr lang="en-US" sz="2000" dirty="0" smtClean="0"/>
              <a:t> Simple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Decodificador</a:t>
            </a:r>
            <a:r>
              <a:rPr lang="en-US" sz="2000" dirty="0" smtClean="0"/>
              <a:t> </a:t>
            </a:r>
            <a:r>
              <a:rPr lang="en-US" sz="2000" dirty="0" err="1" smtClean="0"/>
              <a:t>Goloso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Cada</a:t>
            </a:r>
            <a:r>
              <a:rPr lang="en-US" sz="2000" dirty="0" smtClean="0"/>
              <a:t> vector de </a:t>
            </a:r>
            <a:r>
              <a:rPr lang="en-US" sz="2000" dirty="0" err="1" smtClean="0"/>
              <a:t>enteros</a:t>
            </a:r>
            <a:r>
              <a:rPr lang="en-US" sz="2000" dirty="0" smtClean="0"/>
              <a:t> se </a:t>
            </a:r>
            <a:r>
              <a:rPr lang="en-US" sz="2000" dirty="0" err="1" smtClean="0"/>
              <a:t>decodifica</a:t>
            </a:r>
            <a:r>
              <a:rPr lang="en-US" sz="2000" dirty="0" smtClean="0"/>
              <a:t> en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solución</a:t>
            </a:r>
            <a:r>
              <a:rPr lang="en-US" sz="2000" dirty="0" smtClean="0"/>
              <a:t> </a:t>
            </a:r>
            <a:r>
              <a:rPr lang="en-US" sz="2000" dirty="0" err="1" smtClean="0"/>
              <a:t>válida</a:t>
            </a:r>
            <a:r>
              <a:rPr lang="en-US" sz="2000" dirty="0" smtClean="0"/>
              <a:t> del </a:t>
            </a:r>
            <a:r>
              <a:rPr lang="en-US" sz="2000" dirty="0" err="1" smtClean="0"/>
              <a:t>problema</a:t>
            </a:r>
            <a:endParaRPr lang="es-AR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3" y="4365104"/>
            <a:ext cx="9144000" cy="231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76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Propuesto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lnSpcReduction="10000"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err="1" smtClean="0"/>
              <a:t>Evolución</a:t>
            </a:r>
            <a:r>
              <a:rPr lang="en-US" sz="2800" dirty="0" smtClean="0"/>
              <a:t> </a:t>
            </a:r>
            <a:r>
              <a:rPr lang="en-US" sz="2800" dirty="0"/>
              <a:t>de </a:t>
            </a:r>
            <a:r>
              <a:rPr lang="en-US" sz="2800" dirty="0" err="1"/>
              <a:t>población</a:t>
            </a:r>
            <a:endParaRPr lang="en-US" sz="28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 err="1"/>
              <a:t>Ordenamiento</a:t>
            </a:r>
            <a:r>
              <a:rPr lang="en-US" sz="2000" dirty="0"/>
              <a:t> de </a:t>
            </a:r>
            <a:r>
              <a:rPr lang="en-US" sz="2000" dirty="0" err="1"/>
              <a:t>las</a:t>
            </a:r>
            <a:r>
              <a:rPr lang="en-US" sz="2000" dirty="0"/>
              <a:t> </a:t>
            </a:r>
            <a:r>
              <a:rPr lang="en-US" sz="2000" dirty="0" err="1"/>
              <a:t>soluciones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aptitud</a:t>
            </a:r>
            <a:r>
              <a:rPr lang="en-US" sz="2000" dirty="0"/>
              <a:t> </a:t>
            </a:r>
            <a:r>
              <a:rPr lang="en-US" sz="2000" dirty="0" err="1"/>
              <a:t>física</a:t>
            </a: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s-AR" sz="2000" dirty="0"/>
              <a:t>Clasificación de las soluciones en elite o no-elite</a:t>
            </a: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s-AR" sz="2000" dirty="0"/>
              <a:t>Soluciones de elite pasan directamente a la siguiente generación</a:t>
            </a: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s-AR" sz="2000" dirty="0"/>
              <a:t>Generación de soluciones hijos utilizando el método de </a:t>
            </a:r>
            <a:r>
              <a:rPr lang="es-AR" sz="2000" i="1" dirty="0"/>
              <a:t>crossover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No se </a:t>
            </a:r>
            <a:r>
              <a:rPr lang="en-US" sz="2000" dirty="0" err="1" smtClean="0"/>
              <a:t>permiten</a:t>
            </a:r>
            <a:r>
              <a:rPr lang="en-US" sz="2000" dirty="0" smtClean="0"/>
              <a:t> </a:t>
            </a:r>
            <a:r>
              <a:rPr lang="en-US" sz="2000" dirty="0" err="1" smtClean="0"/>
              <a:t>soluciones</a:t>
            </a:r>
            <a:r>
              <a:rPr lang="en-US" sz="2000" dirty="0" smtClean="0"/>
              <a:t> </a:t>
            </a:r>
            <a:r>
              <a:rPr lang="en-US" sz="2000" dirty="0" err="1" smtClean="0"/>
              <a:t>repetidas</a:t>
            </a:r>
            <a:r>
              <a:rPr lang="en-US" sz="2000" dirty="0" smtClean="0"/>
              <a:t>, se </a:t>
            </a:r>
            <a:r>
              <a:rPr lang="en-US" sz="2000" dirty="0" err="1" smtClean="0"/>
              <a:t>utiliza</a:t>
            </a:r>
            <a:r>
              <a:rPr lang="en-US" sz="2000" dirty="0" smtClean="0"/>
              <a:t> el hash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determinar</a:t>
            </a:r>
            <a:r>
              <a:rPr lang="en-US" sz="2000" dirty="0" smtClean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dos </a:t>
            </a:r>
            <a:r>
              <a:rPr lang="en-US" sz="2000" dirty="0" err="1" smtClean="0"/>
              <a:t>soluciones</a:t>
            </a:r>
            <a:r>
              <a:rPr lang="en-US" sz="2000" dirty="0" smtClean="0"/>
              <a:t> son </a:t>
            </a:r>
            <a:r>
              <a:rPr lang="en-US" sz="2000" dirty="0" err="1" smtClean="0"/>
              <a:t>iguales</a:t>
            </a:r>
            <a:endParaRPr lang="es-AR" sz="2000" dirty="0" smtClean="0"/>
          </a:p>
          <a:p>
            <a:pPr lvl="1">
              <a:buFont typeface="Wingdings" pitchFamily="2" charset="2"/>
              <a:buChar char="§"/>
            </a:pPr>
            <a:r>
              <a:rPr lang="es-AR" sz="2000" dirty="0" smtClean="0"/>
              <a:t>Se </a:t>
            </a:r>
            <a:r>
              <a:rPr lang="es-AR" sz="2000" dirty="0"/>
              <a:t>completa la nueva generación con soluciones mutantes, soluciones aleatorias para escapar de los mínimos </a:t>
            </a:r>
            <a:r>
              <a:rPr lang="es-AR" sz="2000" dirty="0" smtClean="0"/>
              <a:t>locales</a:t>
            </a:r>
            <a:endParaRPr lang="es-A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9" y="620688"/>
            <a:ext cx="9144000" cy="231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34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Propuesto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Búsquedas</a:t>
            </a:r>
            <a:r>
              <a:rPr lang="en-US" sz="2800" dirty="0" smtClean="0"/>
              <a:t> locales a </a:t>
            </a:r>
            <a:r>
              <a:rPr lang="en-US" sz="2800" dirty="0" err="1" smtClean="0"/>
              <a:t>las</a:t>
            </a:r>
            <a:r>
              <a:rPr lang="en-US" sz="2800" dirty="0" smtClean="0"/>
              <a:t> </a:t>
            </a:r>
            <a:r>
              <a:rPr lang="en-US" sz="2800" dirty="0" err="1" smtClean="0"/>
              <a:t>mejores</a:t>
            </a:r>
            <a:r>
              <a:rPr lang="en-US" sz="2800" dirty="0" smtClean="0"/>
              <a:t> N </a:t>
            </a:r>
            <a:r>
              <a:rPr lang="en-US" sz="2800" dirty="0" err="1" smtClean="0"/>
              <a:t>soluciones</a:t>
            </a:r>
            <a:endParaRPr lang="en-US" sz="2800" dirty="0" smtClean="0"/>
          </a:p>
          <a:p>
            <a:pPr lvl="1">
              <a:buFont typeface="Wingdings" pitchFamily="2" charset="2"/>
              <a:buChar char="§"/>
            </a:pPr>
            <a:r>
              <a:rPr lang="en-US" sz="2200" dirty="0" smtClean="0"/>
              <a:t>Se </a:t>
            </a:r>
            <a:r>
              <a:rPr lang="en-US" sz="2200" dirty="0" err="1" smtClean="0"/>
              <a:t>aplica</a:t>
            </a:r>
            <a:r>
              <a:rPr lang="en-US" sz="2200" dirty="0" smtClean="0"/>
              <a:t> </a:t>
            </a:r>
            <a:r>
              <a:rPr lang="en-US" sz="2200" dirty="0" err="1" smtClean="0"/>
              <a:t>una</a:t>
            </a:r>
            <a:r>
              <a:rPr lang="en-US" sz="2200" dirty="0" smtClean="0"/>
              <a:t> </a:t>
            </a:r>
            <a:r>
              <a:rPr lang="en-US" sz="2200" dirty="0" err="1" smtClean="0"/>
              <a:t>secuencia</a:t>
            </a:r>
            <a:r>
              <a:rPr lang="en-US" sz="2200" dirty="0" smtClean="0"/>
              <a:t> de BL a </a:t>
            </a:r>
            <a:r>
              <a:rPr lang="en-US" sz="2200" dirty="0" err="1" smtClean="0"/>
              <a:t>las</a:t>
            </a:r>
            <a:r>
              <a:rPr lang="en-US" sz="2200" dirty="0" smtClean="0"/>
              <a:t> </a:t>
            </a:r>
            <a:r>
              <a:rPr lang="en-US" sz="2200" dirty="0" err="1" smtClean="0"/>
              <a:t>mejores</a:t>
            </a:r>
            <a:r>
              <a:rPr lang="en-US" sz="2200" dirty="0" smtClean="0"/>
              <a:t> N </a:t>
            </a:r>
            <a:r>
              <a:rPr lang="en-US" sz="2200" dirty="0" err="1" smtClean="0"/>
              <a:t>soluciones</a:t>
            </a:r>
            <a:r>
              <a:rPr lang="en-US" sz="2200" dirty="0" smtClean="0"/>
              <a:t> en </a:t>
            </a:r>
            <a:r>
              <a:rPr lang="en-US" sz="2200" dirty="0" err="1" smtClean="0"/>
              <a:t>cada</a:t>
            </a:r>
            <a:r>
              <a:rPr lang="en-US" sz="2200" dirty="0" smtClean="0"/>
              <a:t> </a:t>
            </a:r>
            <a:r>
              <a:rPr lang="en-US" sz="2200" dirty="0" err="1" smtClean="0"/>
              <a:t>generacion</a:t>
            </a:r>
            <a:endParaRPr lang="en-US" sz="2200" dirty="0" smtClean="0"/>
          </a:p>
          <a:p>
            <a:pPr lvl="1">
              <a:buFont typeface="Wingdings" pitchFamily="2" charset="2"/>
              <a:buChar char="§"/>
            </a:pPr>
            <a:r>
              <a:rPr lang="en-US" sz="2200" b="1" dirty="0" smtClean="0"/>
              <a:t>Swap</a:t>
            </a:r>
            <a:r>
              <a:rPr lang="en-US" sz="2200" dirty="0" smtClean="0"/>
              <a:t>: </a:t>
            </a:r>
            <a:r>
              <a:rPr lang="en-US" sz="2200" dirty="0" err="1" smtClean="0"/>
              <a:t>Intercambio</a:t>
            </a:r>
            <a:r>
              <a:rPr lang="en-US" sz="2200" dirty="0" smtClean="0"/>
              <a:t> de </a:t>
            </a:r>
            <a:r>
              <a:rPr lang="en-US" sz="2200" dirty="0" err="1" smtClean="0"/>
              <a:t>clientes</a:t>
            </a:r>
            <a:r>
              <a:rPr lang="en-US" sz="2200" dirty="0" smtClean="0"/>
              <a:t> entre </a:t>
            </a:r>
            <a:r>
              <a:rPr lang="en-US" sz="2200" dirty="0" err="1" smtClean="0"/>
              <a:t>distintos</a:t>
            </a:r>
            <a:r>
              <a:rPr lang="en-US" sz="2200" dirty="0" smtClean="0"/>
              <a:t> </a:t>
            </a:r>
            <a:r>
              <a:rPr lang="en-US" sz="2200" dirty="0" err="1" smtClean="0"/>
              <a:t>vehículos</a:t>
            </a:r>
            <a:endParaRPr lang="en-US" sz="2200" dirty="0" smtClean="0"/>
          </a:p>
          <a:p>
            <a:pPr lvl="1">
              <a:buFont typeface="Wingdings" pitchFamily="2" charset="2"/>
              <a:buChar char="§"/>
            </a:pPr>
            <a:r>
              <a:rPr lang="en-US" sz="2200" b="1" dirty="0" smtClean="0"/>
              <a:t>2-Opt</a:t>
            </a:r>
            <a:r>
              <a:rPr lang="en-US" sz="2200" dirty="0"/>
              <a:t>: </a:t>
            </a:r>
            <a:r>
              <a:rPr lang="en-US" sz="2200" dirty="0" err="1"/>
              <a:t>Reordenamiento</a:t>
            </a:r>
            <a:r>
              <a:rPr lang="en-US" sz="2200" dirty="0"/>
              <a:t> de </a:t>
            </a:r>
            <a:r>
              <a:rPr lang="en-US" sz="2200" dirty="0" err="1"/>
              <a:t>clientes</a:t>
            </a:r>
            <a:r>
              <a:rPr lang="en-US" sz="2200" dirty="0"/>
              <a:t> a </a:t>
            </a:r>
            <a:r>
              <a:rPr lang="en-US" sz="2200" dirty="0" err="1"/>
              <a:t>visitar</a:t>
            </a:r>
            <a:r>
              <a:rPr lang="en-US" sz="2200" dirty="0"/>
              <a:t> </a:t>
            </a:r>
            <a:r>
              <a:rPr lang="en-US" sz="2200" dirty="0" err="1"/>
              <a:t>para</a:t>
            </a:r>
            <a:r>
              <a:rPr lang="en-US" sz="2200" dirty="0"/>
              <a:t> un </a:t>
            </a:r>
            <a:r>
              <a:rPr lang="en-US" sz="2200" dirty="0" err="1"/>
              <a:t>vehículo</a:t>
            </a:r>
            <a:endParaRPr lang="en-US" sz="2200" dirty="0"/>
          </a:p>
          <a:p>
            <a:pPr lvl="1">
              <a:buFont typeface="Wingdings" pitchFamily="2" charset="2"/>
              <a:buChar char="§"/>
            </a:pPr>
            <a:r>
              <a:rPr lang="en-US" sz="2200" b="1" dirty="0"/>
              <a:t>Insert</a:t>
            </a:r>
            <a:r>
              <a:rPr lang="en-US" sz="2200" dirty="0"/>
              <a:t>: </a:t>
            </a:r>
            <a:r>
              <a:rPr lang="en-US" sz="2200" dirty="0" err="1"/>
              <a:t>Insertar</a:t>
            </a:r>
            <a:r>
              <a:rPr lang="en-US" sz="2200" dirty="0"/>
              <a:t> </a:t>
            </a:r>
            <a:r>
              <a:rPr lang="en-US" sz="2200" dirty="0" err="1"/>
              <a:t>cliente</a:t>
            </a:r>
            <a:r>
              <a:rPr lang="en-US" sz="2200" dirty="0"/>
              <a:t> no </a:t>
            </a:r>
            <a:r>
              <a:rPr lang="en-US" sz="2200" dirty="0" err="1"/>
              <a:t>visitado</a:t>
            </a:r>
            <a:r>
              <a:rPr lang="en-US" sz="2200" dirty="0"/>
              <a:t> en </a:t>
            </a:r>
            <a:r>
              <a:rPr lang="en-US" sz="2200" dirty="0" err="1"/>
              <a:t>alguna</a:t>
            </a:r>
            <a:r>
              <a:rPr lang="en-US" sz="2200" dirty="0"/>
              <a:t> </a:t>
            </a:r>
            <a:r>
              <a:rPr lang="en-US" sz="2200" dirty="0" err="1"/>
              <a:t>ruta</a:t>
            </a:r>
            <a:endParaRPr lang="en-US" sz="2200" dirty="0"/>
          </a:p>
          <a:p>
            <a:pPr lvl="1">
              <a:buFont typeface="Wingdings" pitchFamily="2" charset="2"/>
              <a:buChar char="§"/>
            </a:pPr>
            <a:r>
              <a:rPr lang="en-US" sz="2200" b="1" dirty="0"/>
              <a:t>Replace Simple</a:t>
            </a:r>
            <a:r>
              <a:rPr lang="en-US" sz="2200" dirty="0"/>
              <a:t>: </a:t>
            </a:r>
            <a:r>
              <a:rPr lang="en-US" sz="2200" dirty="0" err="1"/>
              <a:t>Insertar</a:t>
            </a:r>
            <a:r>
              <a:rPr lang="en-US" sz="2200" dirty="0"/>
              <a:t> un </a:t>
            </a:r>
            <a:r>
              <a:rPr lang="en-US" sz="2200" dirty="0" err="1"/>
              <a:t>cliente</a:t>
            </a:r>
            <a:r>
              <a:rPr lang="en-US" sz="2200" dirty="0"/>
              <a:t> no </a:t>
            </a:r>
            <a:r>
              <a:rPr lang="en-US" sz="2200" dirty="0" err="1"/>
              <a:t>visitado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uno</a:t>
            </a:r>
            <a:r>
              <a:rPr lang="en-US" sz="2200" dirty="0"/>
              <a:t> </a:t>
            </a:r>
            <a:r>
              <a:rPr lang="en-US" sz="2200" dirty="0" err="1"/>
              <a:t>visitado</a:t>
            </a:r>
            <a:r>
              <a:rPr lang="en-US" sz="2200" dirty="0"/>
              <a:t> en </a:t>
            </a:r>
            <a:r>
              <a:rPr lang="en-US" sz="2200" dirty="0" err="1"/>
              <a:t>alguna</a:t>
            </a:r>
            <a:r>
              <a:rPr lang="en-US" sz="2200" dirty="0"/>
              <a:t> </a:t>
            </a:r>
            <a:r>
              <a:rPr lang="en-US" sz="2200" dirty="0" err="1"/>
              <a:t>ruta</a:t>
            </a:r>
            <a:endParaRPr lang="en-US" sz="2200" dirty="0"/>
          </a:p>
          <a:p>
            <a:pPr lvl="1">
              <a:buFont typeface="Wingdings" pitchFamily="2" charset="2"/>
              <a:buChar char="§"/>
            </a:pPr>
            <a:r>
              <a:rPr lang="en-US" sz="2200" b="1" dirty="0"/>
              <a:t>Replace Multiple</a:t>
            </a:r>
            <a:r>
              <a:rPr lang="en-US" sz="2200" dirty="0"/>
              <a:t>: </a:t>
            </a:r>
            <a:r>
              <a:rPr lang="en-US" sz="2200" dirty="0" err="1"/>
              <a:t>Insertar</a:t>
            </a:r>
            <a:r>
              <a:rPr lang="en-US" sz="2200" dirty="0"/>
              <a:t> un </a:t>
            </a:r>
            <a:r>
              <a:rPr lang="en-US" sz="2200" dirty="0" err="1"/>
              <a:t>cliente</a:t>
            </a:r>
            <a:r>
              <a:rPr lang="en-US" sz="2200" dirty="0"/>
              <a:t> no </a:t>
            </a:r>
            <a:r>
              <a:rPr lang="en-US" sz="2200" dirty="0" err="1"/>
              <a:t>visitado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uno</a:t>
            </a:r>
            <a:r>
              <a:rPr lang="en-US" sz="2200" dirty="0"/>
              <a:t> a </a:t>
            </a:r>
            <a:r>
              <a:rPr lang="en-US" sz="2200" dirty="0" err="1"/>
              <a:t>varios</a:t>
            </a:r>
            <a:r>
              <a:rPr lang="en-US" sz="2200" dirty="0"/>
              <a:t> en </a:t>
            </a:r>
            <a:r>
              <a:rPr lang="en-US" sz="2200" dirty="0" err="1"/>
              <a:t>alguna</a:t>
            </a:r>
            <a:r>
              <a:rPr lang="en-US" sz="2200" dirty="0"/>
              <a:t> </a:t>
            </a:r>
            <a:r>
              <a:rPr lang="en-US" sz="2200" dirty="0" err="1" smtClean="0"/>
              <a:t>ruta</a:t>
            </a:r>
            <a:endParaRPr lang="en-US" sz="2200" dirty="0" smtClean="0"/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Se </a:t>
            </a:r>
            <a:r>
              <a:rPr lang="en-US" sz="2200" dirty="0" err="1"/>
              <a:t>activa</a:t>
            </a:r>
            <a:r>
              <a:rPr lang="en-US" sz="2200" dirty="0"/>
              <a:t> el </a:t>
            </a:r>
            <a:r>
              <a:rPr lang="en-US" sz="2200" dirty="0" err="1"/>
              <a:t>cálculo</a:t>
            </a:r>
            <a:r>
              <a:rPr lang="en-US" sz="2200" dirty="0"/>
              <a:t> del COG </a:t>
            </a:r>
            <a:r>
              <a:rPr lang="en-US" sz="2200" dirty="0" err="1"/>
              <a:t>para</a:t>
            </a:r>
            <a:r>
              <a:rPr lang="en-US" sz="2200" dirty="0"/>
              <a:t> Insert y Replace. A </a:t>
            </a:r>
            <a:r>
              <a:rPr lang="en-US" sz="2200" dirty="0" err="1"/>
              <a:t>cada</a:t>
            </a:r>
            <a:r>
              <a:rPr lang="en-US" sz="2200" dirty="0"/>
              <a:t> </a:t>
            </a:r>
            <a:r>
              <a:rPr lang="en-US" sz="2200" dirty="0" err="1"/>
              <a:t>cambio</a:t>
            </a:r>
            <a:r>
              <a:rPr lang="en-US" sz="2200" dirty="0"/>
              <a:t> en la </a:t>
            </a:r>
            <a:r>
              <a:rPr lang="en-US" sz="2200" dirty="0" err="1"/>
              <a:t>ruta</a:t>
            </a:r>
            <a:r>
              <a:rPr lang="en-US" sz="2200" dirty="0"/>
              <a:t> del </a:t>
            </a:r>
            <a:r>
              <a:rPr lang="en-US" sz="2200" dirty="0" err="1"/>
              <a:t>vehículo</a:t>
            </a:r>
            <a:r>
              <a:rPr lang="en-US" sz="2200" dirty="0"/>
              <a:t> el COG se </a:t>
            </a:r>
            <a:r>
              <a:rPr lang="en-US" sz="2200" dirty="0" err="1" smtClean="0"/>
              <a:t>actualiza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2038407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Propuesto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Centro de </a:t>
            </a:r>
            <a:r>
              <a:rPr lang="en-US" sz="2800" dirty="0" err="1" smtClean="0"/>
              <a:t>Gravedad</a:t>
            </a:r>
            <a:r>
              <a:rPr lang="en-US" sz="2800" dirty="0" smtClean="0"/>
              <a:t> (COG)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Orden</a:t>
            </a:r>
            <a:r>
              <a:rPr lang="en-US" sz="2000" dirty="0" smtClean="0"/>
              <a:t> </a:t>
            </a:r>
            <a:r>
              <a:rPr lang="en-US" sz="2000" dirty="0" err="1" smtClean="0"/>
              <a:t>respecto</a:t>
            </a:r>
            <a:r>
              <a:rPr lang="en-US" sz="2000" dirty="0" smtClean="0"/>
              <a:t> del COG: C7, C5, C8 y C6</a:t>
            </a:r>
            <a:endParaRPr lang="es-A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97" y="1844824"/>
            <a:ext cx="6984776" cy="474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73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Propuesto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Codificación</a:t>
            </a:r>
            <a:r>
              <a:rPr lang="en-US" sz="2800" dirty="0" smtClean="0"/>
              <a:t> </a:t>
            </a:r>
            <a:r>
              <a:rPr lang="en-US" sz="2800" dirty="0" smtClean="0"/>
              <a:t>de </a:t>
            </a:r>
            <a:r>
              <a:rPr lang="en-US" sz="2800" dirty="0" err="1" smtClean="0"/>
              <a:t>las</a:t>
            </a:r>
            <a:r>
              <a:rPr lang="en-US" sz="2800" dirty="0" smtClean="0"/>
              <a:t> </a:t>
            </a:r>
            <a:r>
              <a:rPr lang="en-US" sz="2800" dirty="0" err="1" smtClean="0"/>
              <a:t>soluciones</a:t>
            </a:r>
            <a:r>
              <a:rPr lang="en-US" sz="2800" dirty="0" smtClean="0"/>
              <a:t> </a:t>
            </a:r>
            <a:r>
              <a:rPr lang="en-US" sz="2800" dirty="0" err="1" smtClean="0"/>
              <a:t>mejoradas</a:t>
            </a:r>
            <a:endParaRPr lang="en-US" sz="28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Actualización</a:t>
            </a:r>
            <a:r>
              <a:rPr lang="en-US" sz="2000" dirty="0" smtClean="0"/>
              <a:t> </a:t>
            </a:r>
            <a:r>
              <a:rPr lang="en-US" sz="2000" dirty="0"/>
              <a:t>del </a:t>
            </a:r>
            <a:r>
              <a:rPr lang="en-US" sz="2000" dirty="0" err="1" smtClean="0"/>
              <a:t>código</a:t>
            </a:r>
            <a:r>
              <a:rPr lang="en-US" sz="2000" dirty="0" smtClean="0"/>
              <a:t> </a:t>
            </a:r>
            <a:r>
              <a:rPr lang="en-US" sz="2000" dirty="0" err="1" smtClean="0"/>
              <a:t>genético</a:t>
            </a:r>
            <a:r>
              <a:rPr lang="en-US" sz="2000" dirty="0" smtClean="0"/>
              <a:t> </a:t>
            </a:r>
            <a:r>
              <a:rPr lang="en-US" sz="2000" dirty="0"/>
              <a:t>post </a:t>
            </a:r>
            <a:r>
              <a:rPr lang="en-US" sz="2000" dirty="0" err="1" smtClean="0"/>
              <a:t>búsqueda</a:t>
            </a:r>
            <a:r>
              <a:rPr lang="en-US" sz="2000" dirty="0" smtClean="0"/>
              <a:t> </a:t>
            </a:r>
            <a:r>
              <a:rPr lang="en-US" sz="2000" dirty="0" smtClean="0"/>
              <a:t>local</a:t>
            </a:r>
            <a:endParaRPr lang="es-AR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1844824"/>
            <a:ext cx="8385571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26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Propuesto</a:t>
            </a:r>
            <a:endParaRPr lang="en-US" sz="2400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32161"/>
            <a:ext cx="8229600" cy="4969890"/>
          </a:xfrm>
        </p:spPr>
      </p:pic>
    </p:spTree>
    <p:extLst>
      <p:ext uri="{BB962C8B-B14F-4D97-AF65-F5344CB8AC3E}">
        <p14:creationId xmlns:p14="http://schemas.microsoft.com/office/powerpoint/2010/main" val="2559275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Propuesto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Evaluación</a:t>
            </a:r>
            <a:r>
              <a:rPr lang="en-US" sz="2800" dirty="0" smtClean="0"/>
              <a:t> de la </a:t>
            </a:r>
            <a:r>
              <a:rPr lang="en-US" sz="2800" dirty="0" err="1" smtClean="0"/>
              <a:t>condición</a:t>
            </a:r>
            <a:r>
              <a:rPr lang="en-US" sz="2800" dirty="0" smtClean="0"/>
              <a:t> </a:t>
            </a:r>
            <a:r>
              <a:rPr lang="en-US" sz="2800" dirty="0" smtClean="0"/>
              <a:t>de </a:t>
            </a:r>
            <a:r>
              <a:rPr lang="en-US" sz="2800" dirty="0" err="1" smtClean="0"/>
              <a:t>parada</a:t>
            </a:r>
            <a:endParaRPr lang="en-US" sz="28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Mínima</a:t>
            </a:r>
            <a:r>
              <a:rPr lang="en-US" sz="2000" dirty="0" smtClean="0"/>
              <a:t> </a:t>
            </a:r>
            <a:r>
              <a:rPr lang="en-US" sz="2000" dirty="0" err="1" smtClean="0"/>
              <a:t>cantidad</a:t>
            </a:r>
            <a:r>
              <a:rPr lang="en-US" sz="2000" dirty="0" smtClean="0"/>
              <a:t> de </a:t>
            </a:r>
            <a:r>
              <a:rPr lang="en-US" sz="2000" dirty="0" err="1" smtClean="0"/>
              <a:t>generaciones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Ultimas</a:t>
            </a:r>
            <a:r>
              <a:rPr lang="en-US" sz="2000" dirty="0" smtClean="0"/>
              <a:t> X </a:t>
            </a:r>
            <a:r>
              <a:rPr lang="en-US" sz="2000" dirty="0" err="1" smtClean="0"/>
              <a:t>generaciónes</a:t>
            </a:r>
            <a:r>
              <a:rPr lang="en-US" sz="2000" dirty="0" smtClean="0"/>
              <a:t> </a:t>
            </a:r>
            <a:r>
              <a:rPr lang="en-US" sz="2000" dirty="0" smtClean="0"/>
              <a:t>sin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haya</a:t>
            </a:r>
            <a:r>
              <a:rPr lang="en-US" sz="2000" dirty="0" smtClean="0"/>
              <a:t> </a:t>
            </a:r>
            <a:r>
              <a:rPr lang="en-US" sz="2000" dirty="0" err="1" smtClean="0"/>
              <a:t>mejorado</a:t>
            </a:r>
            <a:r>
              <a:rPr lang="en-US" sz="2000" dirty="0" smtClean="0"/>
              <a:t> el </a:t>
            </a:r>
            <a:r>
              <a:rPr lang="en-US" sz="2000" dirty="0" err="1" smtClean="0"/>
              <a:t>beneficio</a:t>
            </a:r>
            <a:r>
              <a:rPr lang="en-US" sz="2000" dirty="0" smtClean="0"/>
              <a:t> de la </a:t>
            </a:r>
            <a:r>
              <a:rPr lang="en-US" sz="2000" dirty="0" err="1" smtClean="0"/>
              <a:t>mejor</a:t>
            </a:r>
            <a:r>
              <a:rPr lang="en-US" sz="2000" dirty="0" smtClean="0"/>
              <a:t> </a:t>
            </a:r>
            <a:r>
              <a:rPr lang="en-US" sz="2000" dirty="0" err="1" smtClean="0"/>
              <a:t>solución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Si no se </a:t>
            </a:r>
            <a:r>
              <a:rPr lang="en-US" sz="2000" dirty="0" err="1" smtClean="0"/>
              <a:t>cumplen</a:t>
            </a:r>
            <a:r>
              <a:rPr lang="en-US" sz="2000" dirty="0" smtClean="0"/>
              <a:t> </a:t>
            </a:r>
            <a:r>
              <a:rPr lang="en-US" sz="2000" dirty="0" err="1" smtClean="0"/>
              <a:t>las</a:t>
            </a:r>
            <a:r>
              <a:rPr lang="en-US" sz="2000" dirty="0" smtClean="0"/>
              <a:t> </a:t>
            </a:r>
            <a:r>
              <a:rPr lang="en-US" sz="2000" dirty="0" err="1" smtClean="0"/>
              <a:t>condiciones</a:t>
            </a:r>
            <a:r>
              <a:rPr lang="en-US" sz="2000" dirty="0" smtClean="0"/>
              <a:t>, </a:t>
            </a:r>
            <a:r>
              <a:rPr lang="en-US" sz="2000" dirty="0" err="1" smtClean="0"/>
              <a:t>comienza</a:t>
            </a:r>
            <a:r>
              <a:rPr lang="en-US" sz="2000" dirty="0" smtClean="0"/>
              <a:t> un </a:t>
            </a:r>
            <a:r>
              <a:rPr lang="en-US" sz="2000" dirty="0" err="1" smtClean="0"/>
              <a:t>nuevo</a:t>
            </a:r>
            <a:r>
              <a:rPr lang="en-US" sz="2000" dirty="0" smtClean="0"/>
              <a:t> </a:t>
            </a:r>
            <a:r>
              <a:rPr lang="en-US" sz="2000" dirty="0" err="1" smtClean="0"/>
              <a:t>ciclo</a:t>
            </a:r>
            <a:r>
              <a:rPr lang="en-US" sz="2000" dirty="0" smtClean="0"/>
              <a:t> </a:t>
            </a:r>
            <a:r>
              <a:rPr lang="en-US" sz="2000" dirty="0" err="1" smtClean="0"/>
              <a:t>evolucionando</a:t>
            </a:r>
            <a:r>
              <a:rPr lang="en-US" sz="2000" dirty="0" smtClean="0"/>
              <a:t> la </a:t>
            </a:r>
            <a:r>
              <a:rPr lang="en-US" sz="2000" dirty="0" err="1" smtClean="0"/>
              <a:t>población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Si se </a:t>
            </a:r>
            <a:r>
              <a:rPr lang="en-US" sz="2000" dirty="0" err="1" smtClean="0"/>
              <a:t>cumplen</a:t>
            </a:r>
            <a:r>
              <a:rPr lang="en-US" sz="2000" dirty="0" smtClean="0"/>
              <a:t>, </a:t>
            </a:r>
            <a:r>
              <a:rPr lang="en-US" sz="2000" dirty="0" err="1" smtClean="0"/>
              <a:t>r</a:t>
            </a:r>
            <a:r>
              <a:rPr lang="en-US" sz="2000" dirty="0" err="1" smtClean="0"/>
              <a:t>etorna</a:t>
            </a:r>
            <a:r>
              <a:rPr lang="en-US" sz="2000" dirty="0" smtClean="0"/>
              <a:t> la </a:t>
            </a:r>
            <a:r>
              <a:rPr lang="en-US" sz="2000" dirty="0" err="1" smtClean="0"/>
              <a:t>mejor</a:t>
            </a:r>
            <a:r>
              <a:rPr lang="en-US" sz="2000" dirty="0" smtClean="0"/>
              <a:t> </a:t>
            </a:r>
            <a:r>
              <a:rPr lang="en-US" sz="2000" dirty="0" err="1" smtClean="0"/>
              <a:t>solución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559275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Resultados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s-ES" sz="2000" dirty="0" smtClean="0"/>
              <a:t>Trabajos previos</a:t>
            </a:r>
          </a:p>
          <a:p>
            <a:pPr lvl="1"/>
            <a:r>
              <a:rPr lang="es-ES" sz="1600" dirty="0" smtClean="0"/>
              <a:t>Optimización multinivel de Chao </a:t>
            </a:r>
            <a:r>
              <a:rPr lang="es-ES" sz="1600" dirty="0"/>
              <a:t>et al</a:t>
            </a:r>
            <a:r>
              <a:rPr lang="es-ES" sz="1600" dirty="0" smtClean="0"/>
              <a:t>.  (CGW)</a:t>
            </a:r>
          </a:p>
          <a:p>
            <a:pPr lvl="1"/>
            <a:r>
              <a:rPr lang="es-AR" sz="1600" dirty="0" err="1"/>
              <a:t>Tabu</a:t>
            </a:r>
            <a:r>
              <a:rPr lang="es-AR" sz="1600" dirty="0"/>
              <a:t> </a:t>
            </a:r>
            <a:r>
              <a:rPr lang="es-AR" sz="1600" dirty="0" err="1"/>
              <a:t>Search</a:t>
            </a:r>
            <a:r>
              <a:rPr lang="es-AR" sz="1600" dirty="0"/>
              <a:t> de </a:t>
            </a:r>
            <a:r>
              <a:rPr lang="es-AR" sz="1600" dirty="0" err="1"/>
              <a:t>Tang</a:t>
            </a:r>
            <a:r>
              <a:rPr lang="es-AR" sz="1600" dirty="0"/>
              <a:t> y </a:t>
            </a:r>
            <a:r>
              <a:rPr lang="es-AR" sz="1600" dirty="0" smtClean="0"/>
              <a:t>Miller-</a:t>
            </a:r>
            <a:r>
              <a:rPr lang="es-AR" sz="1600" dirty="0" err="1" smtClean="0"/>
              <a:t>Hooks</a:t>
            </a:r>
            <a:r>
              <a:rPr lang="es-AR" sz="1600" dirty="0" smtClean="0"/>
              <a:t> (TMH)</a:t>
            </a:r>
            <a:endParaRPr lang="es-ES" sz="1600" dirty="0" smtClean="0"/>
          </a:p>
          <a:p>
            <a:pPr lvl="1"/>
            <a:r>
              <a:rPr lang="fr-FR" sz="1600" dirty="0" err="1"/>
              <a:t>Memetic</a:t>
            </a:r>
            <a:r>
              <a:rPr lang="fr-FR" sz="1600" dirty="0"/>
              <a:t> </a:t>
            </a:r>
            <a:r>
              <a:rPr lang="fr-FR" sz="1600" dirty="0" err="1"/>
              <a:t>Algorithm</a:t>
            </a:r>
            <a:r>
              <a:rPr lang="fr-FR" sz="1600" dirty="0"/>
              <a:t> (MA) de </a:t>
            </a:r>
            <a:r>
              <a:rPr lang="fr-FR" sz="1600" dirty="0" err="1"/>
              <a:t>Bouly</a:t>
            </a:r>
            <a:r>
              <a:rPr lang="fr-FR" sz="1600" dirty="0"/>
              <a:t> et al</a:t>
            </a:r>
            <a:r>
              <a:rPr lang="fr-FR" sz="1600" dirty="0" smtClean="0"/>
              <a:t>.</a:t>
            </a:r>
          </a:p>
          <a:p>
            <a:pPr lvl="1"/>
            <a:r>
              <a:rPr lang="fr-FR" sz="1600" dirty="0" err="1"/>
              <a:t>Ant</a:t>
            </a:r>
            <a:r>
              <a:rPr lang="fr-FR" sz="1600" dirty="0"/>
              <a:t> </a:t>
            </a:r>
            <a:r>
              <a:rPr lang="fr-FR" sz="1600" dirty="0" err="1"/>
              <a:t>Colony</a:t>
            </a:r>
            <a:r>
              <a:rPr lang="fr-FR" sz="1600" dirty="0"/>
              <a:t> </a:t>
            </a:r>
            <a:r>
              <a:rPr lang="fr-FR" sz="1600" dirty="0" err="1"/>
              <a:t>Optimization</a:t>
            </a:r>
            <a:r>
              <a:rPr lang="fr-FR" sz="1600" dirty="0"/>
              <a:t> (</a:t>
            </a:r>
            <a:r>
              <a:rPr lang="fr-FR" sz="1600" dirty="0" err="1"/>
              <a:t>ACOseq</a:t>
            </a:r>
            <a:r>
              <a:rPr lang="fr-FR" sz="1600" dirty="0"/>
              <a:t>) de </a:t>
            </a:r>
            <a:r>
              <a:rPr lang="fr-FR" sz="1600" dirty="0" err="1"/>
              <a:t>Ke</a:t>
            </a:r>
            <a:r>
              <a:rPr lang="fr-FR" sz="1600" dirty="0"/>
              <a:t> et al</a:t>
            </a:r>
            <a:r>
              <a:rPr lang="fr-FR" sz="1600" dirty="0" smtClean="0"/>
              <a:t>.</a:t>
            </a:r>
          </a:p>
          <a:p>
            <a:pPr lvl="1"/>
            <a:r>
              <a:rPr lang="en-US" sz="1600" dirty="0"/>
              <a:t>Variable Neighborhood Search (</a:t>
            </a:r>
            <a:r>
              <a:rPr lang="en-US" sz="1600" dirty="0" err="1"/>
              <a:t>VNSslow</a:t>
            </a:r>
            <a:r>
              <a:rPr lang="en-US" sz="1600" dirty="0"/>
              <a:t>) de </a:t>
            </a:r>
            <a:r>
              <a:rPr lang="en-US" sz="1600" dirty="0" err="1"/>
              <a:t>Archetti</a:t>
            </a:r>
            <a:r>
              <a:rPr lang="en-US" sz="1600" dirty="0"/>
              <a:t> et al</a:t>
            </a:r>
            <a:r>
              <a:rPr lang="en-US" sz="1600" dirty="0" smtClean="0"/>
              <a:t>.</a:t>
            </a:r>
            <a:endParaRPr lang="es-ES" sz="1600" dirty="0" smtClean="0"/>
          </a:p>
          <a:p>
            <a:r>
              <a:rPr lang="es-ES" sz="2000" dirty="0" smtClean="0"/>
              <a:t>Por instancia</a:t>
            </a:r>
          </a:p>
          <a:p>
            <a:pPr lvl="1"/>
            <a:r>
              <a:rPr lang="es-ES" sz="1600" dirty="0" smtClean="0"/>
              <a:t>TODO imagen de los resultados para 6 instancias en sol final</a:t>
            </a:r>
          </a:p>
          <a:p>
            <a:r>
              <a:rPr lang="es-ES" sz="2000" dirty="0" smtClean="0"/>
              <a:t>Global</a:t>
            </a:r>
          </a:p>
          <a:p>
            <a:pPr lvl="1"/>
            <a:r>
              <a:rPr lang="es-ES" sz="1600" dirty="0" smtClean="0"/>
              <a:t>TODO explicar columnas</a:t>
            </a:r>
          </a:p>
          <a:p>
            <a:pPr lvl="1"/>
            <a:endParaRPr lang="es-ES" sz="1600" dirty="0" smtClean="0"/>
          </a:p>
          <a:p>
            <a:pPr lvl="1"/>
            <a:r>
              <a:rPr lang="es-ES" sz="1600" dirty="0" smtClean="0"/>
              <a:t>TODO imagen de la diferencias de sumas</a:t>
            </a:r>
          </a:p>
          <a:p>
            <a:endParaRPr lang="es-ES" sz="20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832794"/>
              </p:ext>
            </p:extLst>
          </p:nvPr>
        </p:nvGraphicFramePr>
        <p:xfrm>
          <a:off x="4139952" y="3717032"/>
          <a:ext cx="2960329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3" imgW="1409400" imgH="342720" progId="Equation.3">
                  <p:embed/>
                </p:oleObj>
              </mc:Choice>
              <mc:Fallback>
                <p:oleObj name="Equation" r:id="rId3" imgW="1409400" imgH="342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39952" y="3717032"/>
                        <a:ext cx="2960329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2476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Conclusiones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s-ES" sz="2800" dirty="0" smtClean="0"/>
              <a:t>Los resultados fueron muy buenos, </a:t>
            </a:r>
            <a:r>
              <a:rPr lang="es-AR" sz="2800" dirty="0" smtClean="0"/>
              <a:t>un </a:t>
            </a:r>
            <a:r>
              <a:rPr lang="es-AR" sz="2800" dirty="0"/>
              <a:t>70% de los resultados llegaron a la mejor solución conocida de la instancia </a:t>
            </a:r>
            <a:r>
              <a:rPr lang="es-AR" sz="2800" dirty="0" smtClean="0"/>
              <a:t>testeada.</a:t>
            </a:r>
          </a:p>
          <a:p>
            <a:r>
              <a:rPr lang="en-US" sz="2800" dirty="0" smtClean="0"/>
              <a:t>El restante 30% </a:t>
            </a:r>
            <a:r>
              <a:rPr lang="en-US" sz="2800" dirty="0" err="1" smtClean="0"/>
              <a:t>obtuvo</a:t>
            </a:r>
            <a:r>
              <a:rPr lang="en-US" sz="2800" dirty="0" smtClean="0"/>
              <a:t> </a:t>
            </a:r>
            <a:r>
              <a:rPr lang="en-US" sz="2800" dirty="0" err="1" smtClean="0"/>
              <a:t>valores</a:t>
            </a:r>
            <a:r>
              <a:rPr lang="en-US" sz="2800" dirty="0" smtClean="0"/>
              <a:t> </a:t>
            </a:r>
            <a:r>
              <a:rPr lang="en-US" sz="2800" dirty="0" err="1" smtClean="0"/>
              <a:t>muy</a:t>
            </a:r>
            <a:r>
              <a:rPr lang="en-US" sz="2800" dirty="0" smtClean="0"/>
              <a:t> </a:t>
            </a:r>
            <a:r>
              <a:rPr lang="en-US" sz="2800" dirty="0" err="1" smtClean="0"/>
              <a:t>competitivos</a:t>
            </a:r>
            <a:r>
              <a:rPr lang="en-US" sz="2800" dirty="0" smtClean="0"/>
              <a:t> con los </a:t>
            </a:r>
            <a:r>
              <a:rPr lang="en-US" sz="2800" dirty="0" err="1" smtClean="0"/>
              <a:t>mejores</a:t>
            </a:r>
            <a:r>
              <a:rPr lang="en-US" sz="2800" dirty="0" smtClean="0"/>
              <a:t> </a:t>
            </a:r>
            <a:r>
              <a:rPr lang="en-US" sz="2800" dirty="0" err="1" smtClean="0"/>
              <a:t>trabajos</a:t>
            </a:r>
            <a:r>
              <a:rPr lang="en-US" sz="2800" dirty="0" smtClean="0"/>
              <a:t> </a:t>
            </a:r>
            <a:r>
              <a:rPr lang="en-US" sz="2800" dirty="0" err="1" smtClean="0"/>
              <a:t>previos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El BRKGA </a:t>
            </a:r>
            <a:r>
              <a:rPr lang="en-US" sz="2800" dirty="0" err="1" smtClean="0"/>
              <a:t>puro</a:t>
            </a:r>
            <a:r>
              <a:rPr lang="en-US" sz="2800" dirty="0" smtClean="0"/>
              <a:t> no </a:t>
            </a:r>
            <a:r>
              <a:rPr lang="en-US" sz="2800" dirty="0" err="1" smtClean="0"/>
              <a:t>es</a:t>
            </a:r>
            <a:r>
              <a:rPr lang="en-US" sz="2800" dirty="0" smtClean="0"/>
              <a:t> </a:t>
            </a:r>
            <a:r>
              <a:rPr lang="en-US" sz="2800" dirty="0" err="1" smtClean="0"/>
              <a:t>bueno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instancias</a:t>
            </a:r>
            <a:r>
              <a:rPr lang="en-US" sz="2800" dirty="0" smtClean="0"/>
              <a:t> </a:t>
            </a:r>
            <a:r>
              <a:rPr lang="en-US" sz="2800" dirty="0" err="1" smtClean="0"/>
              <a:t>grandes</a:t>
            </a:r>
            <a:r>
              <a:rPr lang="en-US" sz="2800" dirty="0" smtClean="0"/>
              <a:t> del </a:t>
            </a:r>
            <a:r>
              <a:rPr lang="en-US" sz="2800" dirty="0" err="1" smtClean="0"/>
              <a:t>problema</a:t>
            </a:r>
            <a:r>
              <a:rPr lang="en-US" sz="2800" dirty="0" smtClean="0"/>
              <a:t>.</a:t>
            </a:r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96263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Contenido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 numCol="2">
            <a:normAutofit lnSpcReduction="10000"/>
          </a:bodyPr>
          <a:lstStyle/>
          <a:p>
            <a:r>
              <a:rPr lang="es-AR" sz="2400" dirty="0" err="1" smtClean="0"/>
              <a:t>Team</a:t>
            </a:r>
            <a:r>
              <a:rPr lang="es-AR" sz="2400" dirty="0" smtClean="0"/>
              <a:t> </a:t>
            </a:r>
            <a:r>
              <a:rPr lang="es-AR" sz="2400" dirty="0" err="1" smtClean="0"/>
              <a:t>Orienteering</a:t>
            </a:r>
            <a:r>
              <a:rPr lang="es-AR" sz="2400" dirty="0" smtClean="0"/>
              <a:t> </a:t>
            </a:r>
            <a:r>
              <a:rPr lang="es-AR" sz="2400" dirty="0" err="1" smtClean="0"/>
              <a:t>Problem</a:t>
            </a:r>
            <a:endParaRPr lang="es-AR" sz="24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Origen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Descripción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Función</a:t>
            </a:r>
            <a:r>
              <a:rPr lang="en-US" sz="2000" dirty="0" smtClean="0"/>
              <a:t> </a:t>
            </a:r>
            <a:r>
              <a:rPr lang="en-US" sz="2000" dirty="0" err="1" smtClean="0"/>
              <a:t>objetivo</a:t>
            </a:r>
            <a:endParaRPr lang="es-AR" sz="2000" dirty="0" smtClean="0"/>
          </a:p>
          <a:p>
            <a:r>
              <a:rPr lang="en-US" sz="2400" dirty="0"/>
              <a:t>Biased Random Key Genetic </a:t>
            </a:r>
            <a:r>
              <a:rPr lang="en-US" sz="2400" dirty="0" smtClean="0"/>
              <a:t>Algorithm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Algoritmos</a:t>
            </a:r>
            <a:r>
              <a:rPr lang="en-US" sz="2000" dirty="0" smtClean="0"/>
              <a:t> </a:t>
            </a:r>
            <a:r>
              <a:rPr lang="en-US" sz="2000" dirty="0" err="1" smtClean="0"/>
              <a:t>genéticos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RKGA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BRKGA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Propuesto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BRKGA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 err="1" smtClean="0"/>
              <a:t>Decodificadores</a:t>
            </a:r>
            <a:endParaRPr lang="en-US" sz="2000" dirty="0" smtClean="0"/>
          </a:p>
          <a:p>
            <a:pPr lvl="2">
              <a:buFont typeface="Wingdings" pitchFamily="2" charset="2"/>
              <a:buChar char="§"/>
            </a:pPr>
            <a:r>
              <a:rPr lang="en-US" sz="2000" dirty="0" err="1" smtClean="0"/>
              <a:t>Configuración</a:t>
            </a:r>
            <a:r>
              <a:rPr lang="en-US" sz="2000" dirty="0" smtClean="0"/>
              <a:t> general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Búsquedas</a:t>
            </a:r>
            <a:r>
              <a:rPr lang="en-US" sz="2000" dirty="0" smtClean="0"/>
              <a:t> Locales</a:t>
            </a:r>
          </a:p>
          <a:p>
            <a:r>
              <a:rPr lang="en-US" sz="2400" dirty="0" err="1" smtClean="0"/>
              <a:t>Resultados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Benchmarck</a:t>
            </a:r>
            <a:r>
              <a:rPr lang="en-US" sz="2000" dirty="0" smtClean="0"/>
              <a:t> de </a:t>
            </a:r>
            <a:r>
              <a:rPr lang="en-US" sz="2000" dirty="0" err="1" smtClean="0"/>
              <a:t>instancias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Trabajos</a:t>
            </a:r>
            <a:r>
              <a:rPr lang="en-US" sz="2000" dirty="0" smtClean="0"/>
              <a:t> </a:t>
            </a:r>
            <a:r>
              <a:rPr lang="en-US" sz="2000" dirty="0" err="1" smtClean="0"/>
              <a:t>Previos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Resultados</a:t>
            </a:r>
            <a:r>
              <a:rPr lang="en-US" sz="2000" dirty="0" smtClean="0"/>
              <a:t> </a:t>
            </a:r>
            <a:r>
              <a:rPr lang="en-US" sz="2000" dirty="0" err="1" smtClean="0"/>
              <a:t>Particulares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Resultados</a:t>
            </a:r>
            <a:r>
              <a:rPr lang="en-US" sz="2000" dirty="0" smtClean="0"/>
              <a:t> </a:t>
            </a:r>
            <a:r>
              <a:rPr lang="en-US" sz="2000" dirty="0" err="1" smtClean="0"/>
              <a:t>Globales</a:t>
            </a:r>
            <a:endParaRPr lang="en-US" sz="2000" dirty="0" smtClean="0"/>
          </a:p>
          <a:p>
            <a:r>
              <a:rPr lang="en-US" sz="2400" dirty="0" err="1" smtClean="0"/>
              <a:t>Concluciones</a:t>
            </a:r>
            <a:endParaRPr lang="en-US" sz="2400" dirty="0" smtClean="0"/>
          </a:p>
          <a:p>
            <a:r>
              <a:rPr lang="en-US" sz="2400" dirty="0" err="1" smtClean="0"/>
              <a:t>Trabajos</a:t>
            </a:r>
            <a:r>
              <a:rPr lang="en-US" sz="2400" dirty="0" smtClean="0"/>
              <a:t> </a:t>
            </a:r>
            <a:r>
              <a:rPr lang="en-US" sz="2400" dirty="0" err="1" smtClean="0"/>
              <a:t>Futuros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182434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Trabajos</a:t>
            </a:r>
            <a:r>
              <a:rPr lang="en-US" sz="2400" dirty="0" smtClean="0"/>
              <a:t> </a:t>
            </a:r>
            <a:r>
              <a:rPr lang="en-US" sz="2400" dirty="0" err="1" smtClean="0"/>
              <a:t>futuros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s-ES" sz="2800" dirty="0" smtClean="0"/>
              <a:t>Seria </a:t>
            </a:r>
            <a:r>
              <a:rPr lang="es-ES" sz="2800" dirty="0" smtClean="0"/>
              <a:t>útil una herramienta para visualizar los caminos generados.</a:t>
            </a:r>
          </a:p>
          <a:p>
            <a:r>
              <a:rPr lang="es-ES" sz="2800" dirty="0" smtClean="0"/>
              <a:t>Investigar otras variantes de decodificadores</a:t>
            </a:r>
          </a:p>
          <a:p>
            <a:pPr lvl="1">
              <a:buFont typeface="Wingdings" pitchFamily="2" charset="2"/>
              <a:buChar char="§"/>
            </a:pPr>
            <a:r>
              <a:rPr lang="es-ES" sz="2000" dirty="0" err="1" smtClean="0"/>
              <a:t>Particionar</a:t>
            </a:r>
            <a:r>
              <a:rPr lang="es-ES" sz="2000" dirty="0" smtClean="0"/>
              <a:t> los clientes según su centro de gravedad, asigna vehículo a cada centro y asignar desde ahí</a:t>
            </a:r>
          </a:p>
          <a:p>
            <a:r>
              <a:rPr lang="es-ES" sz="2800" dirty="0" smtClean="0"/>
              <a:t>Investigar otros métodos de crossover</a:t>
            </a:r>
          </a:p>
          <a:p>
            <a:pPr lvl="1">
              <a:buFont typeface="Wingdings" pitchFamily="2" charset="2"/>
              <a:buChar char="§"/>
            </a:pPr>
            <a:r>
              <a:rPr lang="es-ES" sz="2000" dirty="0" smtClean="0"/>
              <a:t>Que cada alelo represente un vehículo con su ruta en vez de un cliente</a:t>
            </a:r>
          </a:p>
          <a:p>
            <a:pPr lvl="1"/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val="635685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ES" sz="1600" dirty="0" smtClean="0"/>
          </a:p>
          <a:p>
            <a:pPr marL="0" indent="0" algn="ctr">
              <a:buNone/>
            </a:pPr>
            <a:endParaRPr lang="es-ES" sz="1600" dirty="0"/>
          </a:p>
          <a:p>
            <a:pPr marL="0" indent="0" algn="ctr">
              <a:buNone/>
            </a:pPr>
            <a:endParaRPr lang="es-ES" sz="1600" dirty="0" smtClean="0"/>
          </a:p>
          <a:p>
            <a:pPr marL="0" indent="0" algn="ctr">
              <a:buNone/>
            </a:pPr>
            <a:endParaRPr lang="es-ES" sz="1600" dirty="0"/>
          </a:p>
          <a:p>
            <a:pPr marL="0" indent="0" algn="ctr">
              <a:buNone/>
            </a:pPr>
            <a:endParaRPr lang="es-ES" sz="1600" dirty="0" smtClean="0"/>
          </a:p>
          <a:p>
            <a:pPr marL="0" indent="0" algn="ctr">
              <a:buNone/>
            </a:pPr>
            <a:endParaRPr lang="es-ES" sz="1600" dirty="0"/>
          </a:p>
          <a:p>
            <a:pPr marL="0" indent="0" algn="ctr">
              <a:buNone/>
            </a:pPr>
            <a:endParaRPr lang="es-ES" sz="1600" dirty="0" smtClean="0"/>
          </a:p>
          <a:p>
            <a:pPr marL="0" indent="0" algn="ctr">
              <a:buNone/>
            </a:pPr>
            <a:endParaRPr lang="es-ES" sz="1600" dirty="0"/>
          </a:p>
          <a:p>
            <a:pPr marL="0" indent="0" algn="ctr">
              <a:buNone/>
            </a:pPr>
            <a:r>
              <a:rPr lang="es-ES" sz="4000" dirty="0" smtClean="0"/>
              <a:t>Gracias!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52963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s-AR" sz="2400" dirty="0" err="1" smtClean="0"/>
              <a:t>Team</a:t>
            </a:r>
            <a:r>
              <a:rPr lang="es-AR" sz="2400" dirty="0" smtClean="0"/>
              <a:t> </a:t>
            </a:r>
            <a:r>
              <a:rPr lang="es-AR" sz="2400" dirty="0" err="1" smtClean="0"/>
              <a:t>Orienteering</a:t>
            </a:r>
            <a:r>
              <a:rPr lang="es-AR" sz="2400" dirty="0" smtClean="0"/>
              <a:t> </a:t>
            </a:r>
            <a:r>
              <a:rPr lang="es-AR" sz="2400" dirty="0" err="1" smtClean="0"/>
              <a:t>Problem</a:t>
            </a:r>
            <a:endParaRPr lang="es-A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s-AR" sz="2800" dirty="0" smtClean="0"/>
              <a:t>Orientación, un </a:t>
            </a:r>
            <a:r>
              <a:rPr lang="es-AR" sz="2800" dirty="0"/>
              <a:t>deporte originario de </a:t>
            </a:r>
            <a:r>
              <a:rPr lang="es-AR" sz="2800" dirty="0" smtClean="0"/>
              <a:t>Escandinavia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 smtClean="0"/>
              <a:t>jugador</a:t>
            </a:r>
            <a:r>
              <a:rPr lang="en-US" sz="2000" dirty="0" smtClean="0"/>
              <a:t> </a:t>
            </a:r>
            <a:r>
              <a:rPr lang="en-US" sz="2000" dirty="0" err="1" smtClean="0"/>
              <a:t>comienza</a:t>
            </a:r>
            <a:r>
              <a:rPr lang="en-US" sz="2000" dirty="0" smtClean="0"/>
              <a:t> en un </a:t>
            </a:r>
            <a:r>
              <a:rPr lang="en-US" sz="2000" dirty="0" err="1" smtClean="0"/>
              <a:t>punto</a:t>
            </a:r>
            <a:r>
              <a:rPr lang="en-US" sz="2000" dirty="0" smtClean="0"/>
              <a:t> de control y </a:t>
            </a:r>
            <a:r>
              <a:rPr lang="en-US" sz="2000" dirty="0" err="1" smtClean="0"/>
              <a:t>debe</a:t>
            </a:r>
            <a:r>
              <a:rPr lang="en-US" sz="2000" dirty="0" smtClean="0"/>
              <a:t> </a:t>
            </a:r>
            <a:r>
              <a:rPr lang="en-US" sz="2000" dirty="0" err="1" smtClean="0"/>
              <a:t>visitar</a:t>
            </a:r>
            <a:r>
              <a:rPr lang="en-US" sz="2000" dirty="0" smtClean="0"/>
              <a:t> </a:t>
            </a:r>
            <a:r>
              <a:rPr lang="en-US" sz="2000" dirty="0" err="1" smtClean="0"/>
              <a:t>tantos</a:t>
            </a:r>
            <a:r>
              <a:rPr lang="en-US" sz="2000" dirty="0" smtClean="0"/>
              <a:t> </a:t>
            </a:r>
            <a:r>
              <a:rPr lang="en-US" sz="2000" dirty="0" err="1" smtClean="0"/>
              <a:t>otros</a:t>
            </a:r>
            <a:r>
              <a:rPr lang="en-US" sz="2000" dirty="0" smtClean="0"/>
              <a:t> </a:t>
            </a:r>
            <a:r>
              <a:rPr lang="en-US" sz="2000" dirty="0" err="1" smtClean="0"/>
              <a:t>puntos</a:t>
            </a:r>
            <a:r>
              <a:rPr lang="en-US" sz="2000" dirty="0" smtClean="0"/>
              <a:t> de control </a:t>
            </a:r>
            <a:r>
              <a:rPr lang="en-US" sz="2000" dirty="0" err="1" smtClean="0"/>
              <a:t>como</a:t>
            </a:r>
            <a:r>
              <a:rPr lang="en-US" sz="2000" dirty="0" smtClean="0"/>
              <a:t> le sea </a:t>
            </a:r>
            <a:r>
              <a:rPr lang="en-US" sz="2000" dirty="0" err="1" smtClean="0"/>
              <a:t>posible</a:t>
            </a:r>
            <a:r>
              <a:rPr lang="en-US" sz="2000" dirty="0" smtClean="0"/>
              <a:t> </a:t>
            </a:r>
            <a:r>
              <a:rPr lang="en-US" sz="2000" dirty="0" err="1" smtClean="0"/>
              <a:t>dentro</a:t>
            </a:r>
            <a:r>
              <a:rPr lang="en-US" sz="2000" dirty="0" smtClean="0"/>
              <a:t> de un </a:t>
            </a:r>
            <a:r>
              <a:rPr lang="en-US" sz="2000" dirty="0" err="1" smtClean="0"/>
              <a:t>tiempo</a:t>
            </a:r>
            <a:r>
              <a:rPr lang="en-US" sz="2000" dirty="0" smtClean="0"/>
              <a:t> </a:t>
            </a:r>
            <a:r>
              <a:rPr lang="en-US" sz="2000" dirty="0" err="1" smtClean="0"/>
              <a:t>limite</a:t>
            </a:r>
            <a:r>
              <a:rPr lang="en-US" sz="2000" dirty="0" smtClean="0"/>
              <a:t> </a:t>
            </a:r>
            <a:r>
              <a:rPr lang="en-US" sz="2000" dirty="0" err="1" smtClean="0"/>
              <a:t>preespecificado</a:t>
            </a:r>
            <a:r>
              <a:rPr lang="en-US" sz="2000" dirty="0" smtClean="0"/>
              <a:t>. </a:t>
            </a:r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 smtClean="0"/>
              <a:t>punto</a:t>
            </a:r>
            <a:r>
              <a:rPr lang="en-US" sz="2000" dirty="0" smtClean="0"/>
              <a:t> de control </a:t>
            </a:r>
            <a:r>
              <a:rPr lang="en-US" sz="2000" dirty="0" err="1" smtClean="0"/>
              <a:t>tiene</a:t>
            </a:r>
            <a:r>
              <a:rPr lang="en-US" sz="2000" dirty="0" smtClean="0"/>
              <a:t> un </a:t>
            </a:r>
            <a:r>
              <a:rPr lang="en-US" sz="2000" dirty="0" err="1" smtClean="0"/>
              <a:t>puntaje</a:t>
            </a:r>
            <a:r>
              <a:rPr lang="en-US" sz="2000" dirty="0" smtClean="0"/>
              <a:t>. El </a:t>
            </a:r>
            <a:r>
              <a:rPr lang="en-US" sz="2000" dirty="0" err="1" smtClean="0"/>
              <a:t>objetivo</a:t>
            </a:r>
            <a:r>
              <a:rPr lang="en-US" sz="2000" dirty="0" smtClean="0"/>
              <a:t> </a:t>
            </a:r>
            <a:r>
              <a:rPr lang="en-US" sz="2000" dirty="0" err="1" smtClean="0"/>
              <a:t>es</a:t>
            </a:r>
            <a:r>
              <a:rPr lang="en-US" sz="2000" dirty="0" smtClean="0"/>
              <a:t> </a:t>
            </a:r>
            <a:r>
              <a:rPr lang="en-US" sz="2000" dirty="0" err="1" smtClean="0"/>
              <a:t>maximizar</a:t>
            </a:r>
            <a:r>
              <a:rPr lang="en-US" sz="2000" dirty="0" smtClean="0"/>
              <a:t> el </a:t>
            </a:r>
            <a:r>
              <a:rPr lang="en-US" sz="2000" dirty="0" err="1" smtClean="0"/>
              <a:t>puntaje</a:t>
            </a:r>
            <a:r>
              <a:rPr lang="en-US" sz="2000" dirty="0" smtClean="0"/>
              <a:t> total.</a:t>
            </a:r>
          </a:p>
          <a:p>
            <a:pPr lvl="1">
              <a:buFont typeface="Wingdings" pitchFamily="2" charset="2"/>
              <a:buChar char="§"/>
            </a:pPr>
            <a:r>
              <a:rPr lang="es-AR" sz="2000" dirty="0" smtClean="0"/>
              <a:t>Este problema se conoce como </a:t>
            </a:r>
            <a:r>
              <a:rPr lang="es-AR" sz="2000" dirty="0" err="1" smtClean="0"/>
              <a:t>Orienteering</a:t>
            </a:r>
            <a:r>
              <a:rPr lang="es-AR" sz="2000" dirty="0" smtClean="0"/>
              <a:t> </a:t>
            </a:r>
            <a:r>
              <a:rPr lang="es-AR" sz="2000" dirty="0" err="1" smtClean="0"/>
              <a:t>Problem</a:t>
            </a:r>
            <a:r>
              <a:rPr lang="es-AR" sz="2000" dirty="0" smtClean="0"/>
              <a:t> (OP). El </a:t>
            </a:r>
            <a:r>
              <a:rPr lang="es-AR" sz="2000" dirty="0"/>
              <a:t>OP es NP-Completo como demostraron Golden, </a:t>
            </a:r>
            <a:r>
              <a:rPr lang="es-AR" sz="2000" dirty="0" smtClean="0"/>
              <a:t>Levy </a:t>
            </a:r>
            <a:r>
              <a:rPr lang="es-AR" sz="2000" dirty="0"/>
              <a:t>y </a:t>
            </a:r>
            <a:r>
              <a:rPr lang="es-AR" sz="2000" dirty="0" err="1" smtClean="0"/>
              <a:t>Vohra</a:t>
            </a:r>
            <a:r>
              <a:rPr lang="es-AR" sz="2000" dirty="0" smtClean="0"/>
              <a:t>.</a:t>
            </a:r>
            <a:endParaRPr lang="en-US" sz="2000" dirty="0" smtClean="0"/>
          </a:p>
          <a:p>
            <a:r>
              <a:rPr lang="en-US" sz="2800" dirty="0" smtClean="0"/>
              <a:t>Team Orienteering Problem (TOP)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Extiende</a:t>
            </a:r>
            <a:r>
              <a:rPr lang="en-US" sz="2000" dirty="0" smtClean="0"/>
              <a:t> a OP, </a:t>
            </a:r>
            <a:r>
              <a:rPr lang="en-US" sz="2000" dirty="0" err="1" smtClean="0"/>
              <a:t>como</a:t>
            </a:r>
            <a:r>
              <a:rPr lang="en-US" sz="2000" dirty="0" smtClean="0"/>
              <a:t> lo </a:t>
            </a:r>
            <a:r>
              <a:rPr lang="en-US" sz="2000" dirty="0" err="1" smtClean="0"/>
              <a:t>contiene</a:t>
            </a:r>
            <a:r>
              <a:rPr lang="en-US" sz="2000" dirty="0" smtClean="0"/>
              <a:t>, </a:t>
            </a:r>
            <a:r>
              <a:rPr lang="en-US" sz="2000" dirty="0" err="1" smtClean="0"/>
              <a:t>es</a:t>
            </a:r>
            <a:r>
              <a:rPr lang="en-US" sz="2000" dirty="0" smtClean="0"/>
              <a:t> al </a:t>
            </a:r>
            <a:r>
              <a:rPr lang="en-US" sz="2000" dirty="0" err="1" smtClean="0"/>
              <a:t>menos</a:t>
            </a:r>
            <a:r>
              <a:rPr lang="en-US" sz="2000" dirty="0" smtClean="0"/>
              <a:t> tan </a:t>
            </a:r>
            <a:r>
              <a:rPr lang="en-US" sz="2000" dirty="0" err="1" smtClean="0"/>
              <a:t>dificil</a:t>
            </a:r>
            <a:r>
              <a:rPr lang="en-US" sz="2000" dirty="0" smtClean="0"/>
              <a:t>. Hay multiples </a:t>
            </a:r>
            <a:r>
              <a:rPr lang="en-US" sz="2000" dirty="0" err="1" smtClean="0"/>
              <a:t>vehiculos</a:t>
            </a:r>
            <a:r>
              <a:rPr lang="en-US" sz="2000" dirty="0" smtClean="0"/>
              <a:t> y no </a:t>
            </a:r>
            <a:r>
              <a:rPr lang="en-US" sz="2000" dirty="0" err="1" smtClean="0"/>
              <a:t>deben</a:t>
            </a:r>
            <a:r>
              <a:rPr lang="en-US" sz="2000" dirty="0" smtClean="0"/>
              <a:t> </a:t>
            </a:r>
            <a:r>
              <a:rPr lang="en-US" sz="2000" dirty="0" err="1" smtClean="0"/>
              <a:t>visitar</a:t>
            </a:r>
            <a:r>
              <a:rPr lang="en-US" sz="2000" dirty="0" smtClean="0"/>
              <a:t> los </a:t>
            </a:r>
            <a:r>
              <a:rPr lang="en-US" sz="2000" dirty="0" err="1" smtClean="0"/>
              <a:t>mismos</a:t>
            </a:r>
            <a:r>
              <a:rPr lang="en-US" sz="2000" dirty="0" smtClean="0"/>
              <a:t> </a:t>
            </a:r>
            <a:r>
              <a:rPr lang="en-US" sz="2000" dirty="0" err="1" smtClean="0"/>
              <a:t>clientes</a:t>
            </a:r>
            <a:r>
              <a:rPr lang="en-US" sz="2000" dirty="0" smtClean="0"/>
              <a:t> </a:t>
            </a:r>
            <a:r>
              <a:rPr lang="en-US" sz="2000" dirty="0" err="1" smtClean="0"/>
              <a:t>ya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su</a:t>
            </a:r>
            <a:r>
              <a:rPr lang="en-US" sz="2000" dirty="0" smtClean="0"/>
              <a:t> </a:t>
            </a:r>
            <a:r>
              <a:rPr lang="en-US" sz="2000" dirty="0" err="1" smtClean="0"/>
              <a:t>beneficio</a:t>
            </a:r>
            <a:r>
              <a:rPr lang="en-US" sz="2000" dirty="0" smtClean="0"/>
              <a:t> solo </a:t>
            </a:r>
            <a:r>
              <a:rPr lang="en-US" sz="2000" dirty="0" err="1" smtClean="0"/>
              <a:t>puede</a:t>
            </a:r>
            <a:r>
              <a:rPr lang="en-US" sz="2000" dirty="0" smtClean="0"/>
              <a:t> </a:t>
            </a:r>
            <a:r>
              <a:rPr lang="en-US" sz="2000" dirty="0" err="1" smtClean="0"/>
              <a:t>ser</a:t>
            </a:r>
            <a:r>
              <a:rPr lang="en-US" sz="2000" dirty="0" smtClean="0"/>
              <a:t> </a:t>
            </a:r>
            <a:r>
              <a:rPr lang="en-US" sz="2000" dirty="0" err="1" smtClean="0"/>
              <a:t>recolectado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sola </a:t>
            </a:r>
            <a:r>
              <a:rPr lang="en-US" sz="2000" dirty="0" err="1" smtClean="0"/>
              <a:t>vez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840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s-AR" sz="2400" dirty="0" err="1" smtClean="0"/>
              <a:t>Team</a:t>
            </a:r>
            <a:r>
              <a:rPr lang="es-AR" sz="2400" dirty="0" smtClean="0"/>
              <a:t> </a:t>
            </a:r>
            <a:r>
              <a:rPr lang="es-AR" sz="2400" dirty="0" err="1" smtClean="0"/>
              <a:t>Orienteering</a:t>
            </a:r>
            <a:r>
              <a:rPr lang="es-AR" sz="2400" dirty="0" smtClean="0"/>
              <a:t> </a:t>
            </a:r>
            <a:r>
              <a:rPr lang="es-AR" sz="2400" dirty="0" err="1" smtClean="0"/>
              <a:t>Problem</a:t>
            </a:r>
            <a:endParaRPr lang="es-A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800" dirty="0" err="1"/>
              <a:t>Definición</a:t>
            </a:r>
            <a:r>
              <a:rPr lang="en-US" sz="2800" dirty="0"/>
              <a:t> informal: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/>
              <a:t>Existen</a:t>
            </a:r>
            <a:r>
              <a:rPr lang="en-US" sz="2000" dirty="0"/>
              <a:t> N </a:t>
            </a:r>
            <a:r>
              <a:rPr lang="en-US" sz="2000" dirty="0" err="1"/>
              <a:t>vehículos</a:t>
            </a: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 err="1"/>
              <a:t>Todos</a:t>
            </a:r>
            <a:r>
              <a:rPr lang="en-US" sz="2000" dirty="0"/>
              <a:t> los </a:t>
            </a:r>
            <a:r>
              <a:rPr lang="en-US" sz="2000" dirty="0" err="1"/>
              <a:t>vehículos</a:t>
            </a:r>
            <a:r>
              <a:rPr lang="en-US" sz="2000" dirty="0"/>
              <a:t> </a:t>
            </a:r>
            <a:r>
              <a:rPr lang="en-US" sz="2000" dirty="0" err="1"/>
              <a:t>salen</a:t>
            </a:r>
            <a:r>
              <a:rPr lang="en-US" sz="2000" dirty="0"/>
              <a:t> de un </a:t>
            </a:r>
            <a:r>
              <a:rPr lang="en-US" sz="2000" dirty="0" err="1"/>
              <a:t>punto</a:t>
            </a:r>
            <a:r>
              <a:rPr lang="en-US" sz="2000" dirty="0"/>
              <a:t> de </a:t>
            </a:r>
            <a:r>
              <a:rPr lang="en-US" sz="2000" dirty="0" err="1"/>
              <a:t>salida</a:t>
            </a:r>
            <a:r>
              <a:rPr lang="en-US" sz="2000" dirty="0"/>
              <a:t> y </a:t>
            </a:r>
            <a:r>
              <a:rPr lang="en-US" sz="2000" dirty="0" err="1"/>
              <a:t>deben</a:t>
            </a:r>
            <a:r>
              <a:rPr lang="en-US" sz="2000" dirty="0"/>
              <a:t> </a:t>
            </a:r>
            <a:r>
              <a:rPr lang="en-US" sz="2000" dirty="0" err="1"/>
              <a:t>llegar</a:t>
            </a:r>
            <a:r>
              <a:rPr lang="en-US" sz="2000" dirty="0"/>
              <a:t> al </a:t>
            </a:r>
            <a:r>
              <a:rPr lang="en-US" sz="2000" dirty="0" err="1"/>
              <a:t>punto</a:t>
            </a:r>
            <a:r>
              <a:rPr lang="en-US" sz="2000" dirty="0"/>
              <a:t> de </a:t>
            </a:r>
            <a:r>
              <a:rPr lang="en-US" sz="2000" dirty="0" err="1"/>
              <a:t>llegada</a:t>
            </a:r>
            <a:r>
              <a:rPr lang="en-US" sz="2000" dirty="0"/>
              <a:t> </a:t>
            </a:r>
            <a:r>
              <a:rPr lang="en-US" sz="2000" dirty="0" err="1"/>
              <a:t>habiendo</a:t>
            </a:r>
            <a:r>
              <a:rPr lang="en-US" sz="2000" dirty="0"/>
              <a:t> </a:t>
            </a:r>
            <a:r>
              <a:rPr lang="en-US" sz="2000" dirty="0" err="1"/>
              <a:t>recorrido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distancia</a:t>
            </a:r>
            <a:r>
              <a:rPr lang="en-US" sz="2000" dirty="0"/>
              <a:t> </a:t>
            </a:r>
            <a:r>
              <a:rPr lang="en-US" sz="2000" dirty="0" err="1"/>
              <a:t>menor</a:t>
            </a:r>
            <a:r>
              <a:rPr lang="en-US" sz="2000" dirty="0"/>
              <a:t> a </a:t>
            </a:r>
            <a:r>
              <a:rPr lang="en-US" sz="2000" dirty="0" err="1"/>
              <a:t>dmax</a:t>
            </a: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 err="1"/>
              <a:t>Existen</a:t>
            </a:r>
            <a:r>
              <a:rPr lang="en-US" sz="2000" dirty="0"/>
              <a:t> M </a:t>
            </a:r>
            <a:r>
              <a:rPr lang="en-US" sz="2000" dirty="0" err="1"/>
              <a:t>clientes</a:t>
            </a:r>
            <a:r>
              <a:rPr lang="en-US" sz="2000" dirty="0"/>
              <a:t>,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uno</a:t>
            </a:r>
            <a:r>
              <a:rPr lang="en-US" sz="2000" dirty="0"/>
              <a:t> </a:t>
            </a:r>
            <a:r>
              <a:rPr lang="en-US" sz="2000" dirty="0" err="1"/>
              <a:t>tiene</a:t>
            </a:r>
            <a:r>
              <a:rPr lang="en-US" sz="2000" dirty="0"/>
              <a:t> un </a:t>
            </a:r>
            <a:r>
              <a:rPr lang="en-US" sz="2000" dirty="0" err="1"/>
              <a:t>beneficio</a:t>
            </a:r>
            <a:r>
              <a:rPr lang="en-US" sz="2000" dirty="0"/>
              <a:t> bi y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coordena</a:t>
            </a:r>
            <a:r>
              <a:rPr lang="en-US" sz="2000" dirty="0"/>
              <a:t> en el </a:t>
            </a:r>
            <a:r>
              <a:rPr lang="en-US" sz="2000" dirty="0" err="1"/>
              <a:t>plano</a:t>
            </a: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Los </a:t>
            </a:r>
            <a:r>
              <a:rPr lang="en-US" sz="2000" dirty="0" err="1"/>
              <a:t>puntos</a:t>
            </a:r>
            <a:r>
              <a:rPr lang="en-US" sz="2000" dirty="0"/>
              <a:t> de </a:t>
            </a:r>
            <a:r>
              <a:rPr lang="en-US" sz="2000" dirty="0" err="1"/>
              <a:t>salida</a:t>
            </a:r>
            <a:r>
              <a:rPr lang="en-US" sz="2000" dirty="0"/>
              <a:t> y </a:t>
            </a:r>
            <a:r>
              <a:rPr lang="en-US" sz="2000" dirty="0" err="1"/>
              <a:t>llegada</a:t>
            </a:r>
            <a:r>
              <a:rPr lang="en-US" sz="2000" dirty="0"/>
              <a:t> </a:t>
            </a:r>
            <a:r>
              <a:rPr lang="en-US" sz="2000" dirty="0" err="1"/>
              <a:t>tienen</a:t>
            </a:r>
            <a:r>
              <a:rPr lang="en-US" sz="2000" dirty="0"/>
              <a:t> un </a:t>
            </a:r>
            <a:r>
              <a:rPr lang="en-US" sz="2000" dirty="0" err="1"/>
              <a:t>beneficio</a:t>
            </a:r>
            <a:r>
              <a:rPr lang="en-US" sz="2000" dirty="0"/>
              <a:t> de cero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El </a:t>
            </a:r>
            <a:r>
              <a:rPr lang="en-US" sz="2000" dirty="0" err="1"/>
              <a:t>beneficio</a:t>
            </a:r>
            <a:r>
              <a:rPr lang="en-US" sz="2000" dirty="0"/>
              <a:t> de los </a:t>
            </a:r>
            <a:r>
              <a:rPr lang="en-US" sz="2000" dirty="0" err="1"/>
              <a:t>clientes</a:t>
            </a:r>
            <a:r>
              <a:rPr lang="en-US" sz="2000" dirty="0"/>
              <a:t> solo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ser</a:t>
            </a:r>
            <a:r>
              <a:rPr lang="en-US" sz="2000" dirty="0"/>
              <a:t> </a:t>
            </a:r>
            <a:r>
              <a:rPr lang="en-US" sz="2000" dirty="0" err="1"/>
              <a:t>recolectado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vez</a:t>
            </a: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Se </a:t>
            </a:r>
            <a:r>
              <a:rPr lang="en-US" sz="2000" dirty="0" err="1"/>
              <a:t>utiliza</a:t>
            </a:r>
            <a:r>
              <a:rPr lang="en-US" sz="2000" dirty="0"/>
              <a:t> la </a:t>
            </a:r>
            <a:r>
              <a:rPr lang="en-US" sz="2000" dirty="0" err="1"/>
              <a:t>distancia</a:t>
            </a:r>
            <a:r>
              <a:rPr lang="en-US" sz="2000" dirty="0"/>
              <a:t> </a:t>
            </a:r>
            <a:r>
              <a:rPr lang="en-US" sz="2000" dirty="0" err="1" smtClean="0"/>
              <a:t>euclidiana</a:t>
            </a:r>
            <a:endParaRPr lang="en-US" sz="2000" dirty="0" smtClean="0"/>
          </a:p>
          <a:p>
            <a:r>
              <a:rPr lang="en-US" sz="2800" dirty="0" err="1" smtClean="0"/>
              <a:t>Función</a:t>
            </a:r>
            <a:r>
              <a:rPr lang="en-US" sz="2800" dirty="0" smtClean="0"/>
              <a:t> </a:t>
            </a:r>
            <a:r>
              <a:rPr lang="en-US" sz="2800" dirty="0" err="1" smtClean="0"/>
              <a:t>Objetivo</a:t>
            </a:r>
            <a:endParaRPr lang="en-US" sz="28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Maximizar</a:t>
            </a:r>
            <a:r>
              <a:rPr lang="en-US" sz="2000" dirty="0" smtClean="0"/>
              <a:t> la </a:t>
            </a:r>
            <a:r>
              <a:rPr lang="en-US" sz="2000" dirty="0" err="1" smtClean="0"/>
              <a:t>sumatoria</a:t>
            </a:r>
            <a:r>
              <a:rPr lang="en-US" sz="2000" dirty="0" smtClean="0"/>
              <a:t> de los </a:t>
            </a:r>
            <a:r>
              <a:rPr lang="en-US" sz="2000" dirty="0" err="1" smtClean="0"/>
              <a:t>beneficios</a:t>
            </a:r>
            <a:r>
              <a:rPr lang="en-US" sz="2000" dirty="0" smtClean="0"/>
              <a:t> </a:t>
            </a:r>
            <a:r>
              <a:rPr lang="en-US" sz="2000" dirty="0" err="1" smtClean="0"/>
              <a:t>recolectados</a:t>
            </a:r>
            <a:r>
              <a:rPr lang="en-US" sz="2000" dirty="0" smtClean="0"/>
              <a:t> de </a:t>
            </a:r>
            <a:r>
              <a:rPr lang="en-US" sz="2000" dirty="0" err="1" smtClean="0"/>
              <a:t>todos</a:t>
            </a:r>
            <a:r>
              <a:rPr lang="en-US" sz="2000" dirty="0" smtClean="0"/>
              <a:t> los </a:t>
            </a:r>
            <a:r>
              <a:rPr lang="en-US" sz="2000" dirty="0" err="1" smtClean="0"/>
              <a:t>vehículos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40276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s-AR" sz="2400" dirty="0" err="1" smtClean="0"/>
              <a:t>Team</a:t>
            </a:r>
            <a:r>
              <a:rPr lang="es-AR" sz="2400" dirty="0" smtClean="0"/>
              <a:t> </a:t>
            </a:r>
            <a:r>
              <a:rPr lang="es-AR" sz="2400" dirty="0" err="1" smtClean="0"/>
              <a:t>Orienteering</a:t>
            </a:r>
            <a:r>
              <a:rPr lang="es-AR" sz="2400" dirty="0" smtClean="0"/>
              <a:t> </a:t>
            </a:r>
            <a:r>
              <a:rPr lang="es-AR" sz="2400" dirty="0" err="1" smtClean="0"/>
              <a:t>Problem</a:t>
            </a:r>
            <a:endParaRPr lang="es-AR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628800"/>
            <a:ext cx="5472608" cy="4806174"/>
          </a:xfrm>
        </p:spPr>
      </p:pic>
      <p:sp>
        <p:nvSpPr>
          <p:cNvPr id="5" name="TextBox 4"/>
          <p:cNvSpPr txBox="1"/>
          <p:nvPr/>
        </p:nvSpPr>
        <p:spPr>
          <a:xfrm>
            <a:off x="1115616" y="836712"/>
            <a:ext cx="7128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Instancia</a:t>
            </a:r>
            <a:r>
              <a:rPr lang="en-US" sz="2000" dirty="0"/>
              <a:t> </a:t>
            </a:r>
            <a:r>
              <a:rPr lang="en-US" sz="2000" dirty="0" smtClean="0"/>
              <a:t>p2.2.k del benchmark, author </a:t>
            </a:r>
            <a:r>
              <a:rPr lang="en-US" sz="2000" dirty="0" err="1" smtClean="0"/>
              <a:t>Tsiligirides</a:t>
            </a:r>
            <a:r>
              <a:rPr lang="en-US" sz="2000" dirty="0" smtClean="0"/>
              <a:t>. </a:t>
            </a:r>
            <a:r>
              <a:rPr lang="en-US" sz="2000" dirty="0" err="1" smtClean="0"/>
              <a:t>Tiene</a:t>
            </a:r>
            <a:r>
              <a:rPr lang="en-US" sz="2000" dirty="0" smtClean="0"/>
              <a:t> dos </a:t>
            </a:r>
            <a:r>
              <a:rPr lang="en-US" sz="2000" dirty="0" err="1" smtClean="0"/>
              <a:t>vehículos</a:t>
            </a:r>
            <a:r>
              <a:rPr lang="en-US" sz="2000" dirty="0" smtClean="0"/>
              <a:t> con un </a:t>
            </a:r>
            <a:r>
              <a:rPr lang="en-US" sz="2000" dirty="0" err="1" smtClean="0"/>
              <a:t>dmax</a:t>
            </a:r>
            <a:r>
              <a:rPr lang="en-US" sz="2000" dirty="0"/>
              <a:t> = </a:t>
            </a:r>
            <a:r>
              <a:rPr lang="en-US" sz="2000" dirty="0" smtClean="0"/>
              <a:t>22,50.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posible</a:t>
            </a:r>
            <a:r>
              <a:rPr lang="en-US" sz="2000" dirty="0" smtClean="0"/>
              <a:t> </a:t>
            </a:r>
            <a:r>
              <a:rPr lang="en-US" sz="2000" dirty="0" err="1" smtClean="0"/>
              <a:t>solución</a:t>
            </a:r>
            <a:r>
              <a:rPr lang="en-US" sz="2000" dirty="0" smtClean="0"/>
              <a:t> optima </a:t>
            </a:r>
            <a:r>
              <a:rPr lang="en-US" sz="2000" dirty="0" err="1" smtClean="0"/>
              <a:t>para</a:t>
            </a:r>
            <a:r>
              <a:rPr lang="en-US" sz="2000" dirty="0" smtClean="0"/>
              <a:t> el </a:t>
            </a:r>
            <a:r>
              <a:rPr lang="en-US" sz="2000" dirty="0" err="1" smtClean="0"/>
              <a:t>problema</a:t>
            </a:r>
            <a:r>
              <a:rPr lang="en-US" sz="2000" dirty="0" smtClean="0"/>
              <a:t>: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8682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5936" y="274638"/>
            <a:ext cx="4690864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smtClean="0"/>
              <a:t>Biased Random Key Genetic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Algoritmos</a:t>
            </a:r>
            <a:r>
              <a:rPr lang="en-US" sz="2800" dirty="0" smtClean="0"/>
              <a:t> </a:t>
            </a:r>
            <a:r>
              <a:rPr lang="en-US" sz="2800" dirty="0" err="1" smtClean="0"/>
              <a:t>Genéticos</a:t>
            </a:r>
            <a:r>
              <a:rPr lang="en-US" sz="2800" dirty="0" smtClean="0"/>
              <a:t> (GA)</a:t>
            </a:r>
          </a:p>
          <a:p>
            <a:pPr lvl="1">
              <a:buFont typeface="Wingdings" pitchFamily="2" charset="2"/>
              <a:buChar char="§"/>
            </a:pPr>
            <a:r>
              <a:rPr lang="es-AR" sz="2000" dirty="0" smtClean="0"/>
              <a:t>Motivados en el concepto de supervivencia del más apto</a:t>
            </a:r>
          </a:p>
          <a:p>
            <a:pPr lvl="1">
              <a:buFont typeface="Wingdings" pitchFamily="2" charset="2"/>
              <a:buChar char="§"/>
            </a:pPr>
            <a:r>
              <a:rPr lang="es-AR" sz="2000" dirty="0" smtClean="0"/>
              <a:t>Los algoritmos genéticos manejan un conjunto de individuos</a:t>
            </a:r>
          </a:p>
          <a:p>
            <a:pPr lvl="1">
              <a:buFont typeface="Wingdings" pitchFamily="2" charset="2"/>
              <a:buChar char="§"/>
            </a:pPr>
            <a:r>
              <a:rPr lang="es-AR" sz="2000" dirty="0" smtClean="0"/>
              <a:t>Cada individuo es un cromosoma que codifica una solución</a:t>
            </a:r>
          </a:p>
          <a:p>
            <a:pPr lvl="1">
              <a:buFont typeface="Wingdings" pitchFamily="2" charset="2"/>
              <a:buChar char="§"/>
            </a:pPr>
            <a:r>
              <a:rPr lang="es-AR" sz="2000" dirty="0" smtClean="0"/>
              <a:t>Cada cromosoma tienen asociado un nivel de condición física que está correlacionado con el correspondiente valor de la función objetivo de la solución que codifica</a:t>
            </a:r>
          </a:p>
          <a:p>
            <a:pPr lvl="1">
              <a:buFont typeface="Wingdings" pitchFamily="2" charset="2"/>
              <a:buChar char="§"/>
            </a:pPr>
            <a:r>
              <a:rPr lang="es-AR" sz="2000" dirty="0" smtClean="0"/>
              <a:t>En cada generación se crea una nueva población con individuos provenientes de tres fuentes distintas: crossover, elites y mutantes.</a:t>
            </a:r>
          </a:p>
          <a:p>
            <a:pPr lvl="1"/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417545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smtClean="0"/>
              <a:t>Biased Random Key Genetic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s-AR" sz="2800" dirty="0" err="1"/>
              <a:t>Random</a:t>
            </a:r>
            <a:r>
              <a:rPr lang="es-AR" sz="2800" dirty="0"/>
              <a:t> Key </a:t>
            </a:r>
            <a:r>
              <a:rPr lang="es-AR" sz="2800" dirty="0" err="1"/>
              <a:t>Genetic</a:t>
            </a:r>
            <a:r>
              <a:rPr lang="es-AR" sz="2800" dirty="0"/>
              <a:t> </a:t>
            </a:r>
            <a:r>
              <a:rPr lang="es-AR" sz="2800" dirty="0" err="1"/>
              <a:t>Algorithm</a:t>
            </a:r>
            <a:r>
              <a:rPr lang="es-AR" sz="2800" dirty="0"/>
              <a:t> (RKGA)</a:t>
            </a:r>
          </a:p>
          <a:p>
            <a:pPr lvl="1">
              <a:buFont typeface="Wingdings" pitchFamily="2" charset="2"/>
              <a:buChar char="§"/>
            </a:pPr>
            <a:r>
              <a:rPr lang="es-AR" sz="2000" dirty="0"/>
              <a:t>Los individuos son representados por un vector de números reales en el intervalo [0, 1]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La </a:t>
            </a:r>
            <a:r>
              <a:rPr lang="en-US" sz="2000" dirty="0" err="1"/>
              <a:t>poblacion</a:t>
            </a:r>
            <a:r>
              <a:rPr lang="en-US" sz="2000" dirty="0"/>
              <a:t> </a:t>
            </a:r>
            <a:r>
              <a:rPr lang="en-US" sz="2000" dirty="0" err="1"/>
              <a:t>inicial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generada</a:t>
            </a:r>
            <a:r>
              <a:rPr lang="en-US" sz="2000" dirty="0"/>
              <a:t> al </a:t>
            </a:r>
            <a:r>
              <a:rPr lang="en-US" sz="2000" dirty="0" err="1"/>
              <a:t>azar</a:t>
            </a:r>
            <a:endParaRPr lang="es-AR" sz="2000" dirty="0"/>
          </a:p>
          <a:p>
            <a:pPr lvl="1">
              <a:buFont typeface="Wingdings" pitchFamily="2" charset="2"/>
              <a:buChar char="§"/>
            </a:pPr>
            <a:r>
              <a:rPr lang="es-AR" sz="2000" dirty="0"/>
              <a:t>El decodificador es el responsable de convertir un cromosoma en una solución válida del problema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En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iteración</a:t>
            </a:r>
            <a:r>
              <a:rPr lang="en-US" sz="2000" dirty="0"/>
              <a:t> se </a:t>
            </a:r>
            <a:r>
              <a:rPr lang="en-US" sz="2000" dirty="0" err="1"/>
              <a:t>toman</a:t>
            </a:r>
            <a:r>
              <a:rPr lang="en-US" sz="2000" dirty="0"/>
              <a:t> los </a:t>
            </a:r>
            <a:r>
              <a:rPr lang="en-US" sz="2000" dirty="0" err="1"/>
              <a:t>mejores</a:t>
            </a:r>
            <a:r>
              <a:rPr lang="en-US" sz="2000" dirty="0"/>
              <a:t> </a:t>
            </a:r>
            <a:r>
              <a:rPr lang="en-US" sz="2000" dirty="0" err="1"/>
              <a:t>individuos</a:t>
            </a:r>
            <a:r>
              <a:rPr lang="en-US" sz="2000" dirty="0"/>
              <a:t> y </a:t>
            </a:r>
            <a:r>
              <a:rPr lang="en-US" sz="2000" dirty="0" err="1"/>
              <a:t>pasan</a:t>
            </a:r>
            <a:r>
              <a:rPr lang="en-US" sz="2000" dirty="0"/>
              <a:t> </a:t>
            </a:r>
            <a:r>
              <a:rPr lang="en-US" sz="2000" dirty="0" err="1"/>
              <a:t>directamente</a:t>
            </a:r>
            <a:r>
              <a:rPr lang="en-US" sz="2000" dirty="0"/>
              <a:t> a la </a:t>
            </a:r>
            <a:r>
              <a:rPr lang="en-US" sz="2000" dirty="0" err="1"/>
              <a:t>siguiente</a:t>
            </a:r>
            <a:r>
              <a:rPr lang="en-US" sz="2000" dirty="0"/>
              <a:t> </a:t>
            </a:r>
            <a:r>
              <a:rPr lang="en-US" sz="2000" dirty="0" err="1"/>
              <a:t>generación</a:t>
            </a:r>
            <a:r>
              <a:rPr lang="en-US" sz="2000" dirty="0"/>
              <a:t> (elites)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La </a:t>
            </a:r>
            <a:r>
              <a:rPr lang="en-US" sz="2000" dirty="0" err="1"/>
              <a:t>mayoria</a:t>
            </a:r>
            <a:r>
              <a:rPr lang="en-US" sz="2000" dirty="0"/>
              <a:t> de los </a:t>
            </a:r>
            <a:r>
              <a:rPr lang="en-US" sz="2000" dirty="0" err="1"/>
              <a:t>individuos</a:t>
            </a:r>
            <a:r>
              <a:rPr lang="en-US" sz="2000" dirty="0"/>
              <a:t> de la </a:t>
            </a:r>
            <a:r>
              <a:rPr lang="en-US" sz="2000" dirty="0" err="1"/>
              <a:t>nueva</a:t>
            </a:r>
            <a:r>
              <a:rPr lang="en-US" sz="2000" dirty="0"/>
              <a:t> </a:t>
            </a:r>
            <a:r>
              <a:rPr lang="en-US" sz="2000" dirty="0" err="1"/>
              <a:t>generacion</a:t>
            </a:r>
            <a:r>
              <a:rPr lang="en-US" sz="2000" dirty="0"/>
              <a:t> se </a:t>
            </a:r>
            <a:r>
              <a:rPr lang="en-US" sz="2000" dirty="0" err="1"/>
              <a:t>generan</a:t>
            </a:r>
            <a:r>
              <a:rPr lang="en-US" sz="2000" dirty="0"/>
              <a:t> </a:t>
            </a:r>
            <a:r>
              <a:rPr lang="en-US" sz="2000" dirty="0" err="1"/>
              <a:t>crusando</a:t>
            </a:r>
            <a:r>
              <a:rPr lang="en-US" sz="2000" dirty="0"/>
              <a:t> dos </a:t>
            </a:r>
            <a:r>
              <a:rPr lang="en-US" sz="2000" dirty="0" err="1"/>
              <a:t>individuos</a:t>
            </a:r>
            <a:r>
              <a:rPr lang="en-US" sz="2000" dirty="0"/>
              <a:t> de la </a:t>
            </a:r>
            <a:r>
              <a:rPr lang="en-US" sz="2000" dirty="0" err="1"/>
              <a:t>generacion</a:t>
            </a:r>
            <a:r>
              <a:rPr lang="en-US" sz="2000" dirty="0"/>
              <a:t> actual (crossover)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último</a:t>
            </a:r>
            <a:r>
              <a:rPr lang="en-US" sz="2000" dirty="0"/>
              <a:t> un </a:t>
            </a:r>
            <a:r>
              <a:rPr lang="en-US" sz="2000" dirty="0" err="1"/>
              <a:t>porcentaje</a:t>
            </a:r>
            <a:r>
              <a:rPr lang="en-US" sz="2000" dirty="0"/>
              <a:t> </a:t>
            </a:r>
            <a:r>
              <a:rPr lang="en-US" sz="2000" dirty="0" err="1"/>
              <a:t>muy</a:t>
            </a:r>
            <a:r>
              <a:rPr lang="en-US" sz="2000" dirty="0"/>
              <a:t> </a:t>
            </a:r>
            <a:r>
              <a:rPr lang="en-US" sz="2000" dirty="0" err="1"/>
              <a:t>bajo</a:t>
            </a:r>
            <a:r>
              <a:rPr lang="en-US" sz="2000" dirty="0"/>
              <a:t> son </a:t>
            </a:r>
            <a:r>
              <a:rPr lang="en-US" sz="2000" dirty="0" err="1"/>
              <a:t>generados</a:t>
            </a:r>
            <a:r>
              <a:rPr lang="en-US" sz="2000" dirty="0"/>
              <a:t> al </a:t>
            </a:r>
            <a:r>
              <a:rPr lang="en-US" sz="2000" dirty="0" err="1"/>
              <a:t>azar</a:t>
            </a:r>
            <a:r>
              <a:rPr lang="en-US" sz="2000" dirty="0"/>
              <a:t>,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escapar</a:t>
            </a:r>
            <a:r>
              <a:rPr lang="en-US" sz="2000" dirty="0"/>
              <a:t> de </a:t>
            </a:r>
            <a:r>
              <a:rPr lang="en-US" sz="2000" dirty="0" err="1"/>
              <a:t>mínimos</a:t>
            </a:r>
            <a:r>
              <a:rPr lang="en-US" sz="2000" dirty="0"/>
              <a:t> locales (</a:t>
            </a:r>
            <a:r>
              <a:rPr lang="en-US" sz="2000" dirty="0" err="1"/>
              <a:t>mutantes</a:t>
            </a:r>
            <a:r>
              <a:rPr lang="en-US" sz="2000" dirty="0"/>
              <a:t>)</a:t>
            </a:r>
            <a:endParaRPr lang="es-AR" sz="2000" dirty="0"/>
          </a:p>
          <a:p>
            <a:pPr lvl="1"/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252272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smtClean="0"/>
              <a:t>Biased Random Key Genetic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s-AR" sz="2800" dirty="0" err="1" smtClean="0"/>
              <a:t>Biased</a:t>
            </a:r>
            <a:r>
              <a:rPr lang="es-AR" sz="2800" dirty="0" smtClean="0"/>
              <a:t> </a:t>
            </a:r>
            <a:r>
              <a:rPr lang="es-AR" sz="2800" dirty="0" err="1" smtClean="0"/>
              <a:t>Random</a:t>
            </a:r>
            <a:r>
              <a:rPr lang="es-AR" sz="2800" dirty="0" smtClean="0"/>
              <a:t> Key </a:t>
            </a:r>
            <a:r>
              <a:rPr lang="es-AR" sz="2800" dirty="0" err="1" smtClean="0"/>
              <a:t>Genetic</a:t>
            </a:r>
            <a:r>
              <a:rPr lang="es-AR" sz="2800" dirty="0" smtClean="0"/>
              <a:t> </a:t>
            </a:r>
            <a:r>
              <a:rPr lang="es-AR" sz="2800" dirty="0" err="1" smtClean="0"/>
              <a:t>Algorithm</a:t>
            </a:r>
            <a:r>
              <a:rPr lang="es-AR" sz="2800" dirty="0" smtClean="0"/>
              <a:t> (BRKGA)</a:t>
            </a:r>
          </a:p>
          <a:p>
            <a:pPr lvl="1"/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 smtClean="0"/>
              <a:t>individuo</a:t>
            </a:r>
            <a:r>
              <a:rPr lang="en-US" sz="2000" dirty="0"/>
              <a:t> </a:t>
            </a:r>
            <a:r>
              <a:rPr lang="es-AR" sz="2000" dirty="0" smtClean="0"/>
              <a:t>se genera combinando un elemento seleccionado al azar del conjunto de elite y el otro de la conjunto no-elite.</a:t>
            </a:r>
          </a:p>
          <a:p>
            <a:pPr lvl="1"/>
            <a:r>
              <a:rPr lang="es-AR" sz="2000" dirty="0" err="1"/>
              <a:t>P</a:t>
            </a:r>
            <a:r>
              <a:rPr lang="es-AR" sz="2000" dirty="0" err="1" smtClean="0"/>
              <a:t>arameterized</a:t>
            </a:r>
            <a:r>
              <a:rPr lang="es-AR" sz="2000" dirty="0" smtClean="0"/>
              <a:t> </a:t>
            </a:r>
            <a:r>
              <a:rPr lang="es-AR" sz="2000" dirty="0" err="1" smtClean="0"/>
              <a:t>Uniform</a:t>
            </a:r>
            <a:r>
              <a:rPr lang="es-AR" sz="2000" dirty="0" smtClean="0"/>
              <a:t> Crossover. La probabilidad de que se trasmita el alelo del padre de elite es mayor que la del padre de no-</a:t>
            </a:r>
            <a:r>
              <a:rPr lang="es-AR" sz="2000" dirty="0" err="1" smtClean="0"/>
              <a:t>elte</a:t>
            </a:r>
            <a:r>
              <a:rPr lang="es-AR" sz="2000" dirty="0" smtClean="0"/>
              <a:t>.</a:t>
            </a:r>
          </a:p>
          <a:p>
            <a:pPr lvl="1"/>
            <a:endParaRPr lang="es-AR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618050"/>
            <a:ext cx="6090414" cy="426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4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/>
              <a:t>Biased Random Key Genetic Algorithm</a:t>
            </a:r>
            <a:endParaRPr lang="es-AR" sz="2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64704"/>
            <a:ext cx="8443399" cy="5760293"/>
          </a:xfrm>
        </p:spPr>
      </p:pic>
    </p:spTree>
    <p:extLst>
      <p:ext uri="{BB962C8B-B14F-4D97-AF65-F5344CB8AC3E}">
        <p14:creationId xmlns:p14="http://schemas.microsoft.com/office/powerpoint/2010/main" val="3139650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10152</TotalTime>
  <Words>1034</Words>
  <Application>Microsoft Office PowerPoint</Application>
  <PresentationFormat>On-screen Show (4:3)</PresentationFormat>
  <Paragraphs>139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Equation</vt:lpstr>
      <vt:lpstr>Biased Random Key Genetic Algorithm con Búsqueda Local para el Team Orienteering Problem</vt:lpstr>
      <vt:lpstr>Contenido</vt:lpstr>
      <vt:lpstr>Team Orienteering Problem</vt:lpstr>
      <vt:lpstr>Team Orienteering Problem</vt:lpstr>
      <vt:lpstr>Team Orienteering Problem</vt:lpstr>
      <vt:lpstr>Biased Random Key Genetic Algorithm</vt:lpstr>
      <vt:lpstr>Biased Random Key Genetic Algorithm</vt:lpstr>
      <vt:lpstr>Biased Random Key Genetic Algorithm</vt:lpstr>
      <vt:lpstr>Biased Random Key Genetic Algorithm</vt:lpstr>
      <vt:lpstr>Algoritmo Propuesto</vt:lpstr>
      <vt:lpstr>Algoritmo Propuesto</vt:lpstr>
      <vt:lpstr>Algoritmo Propuesto</vt:lpstr>
      <vt:lpstr>Algoritmo Propuesto</vt:lpstr>
      <vt:lpstr>Algoritmo Propuesto</vt:lpstr>
      <vt:lpstr>Algoritmo Propuesto</vt:lpstr>
      <vt:lpstr>Algoritmo Propuesto</vt:lpstr>
      <vt:lpstr>Algoritmo Propuesto</vt:lpstr>
      <vt:lpstr>Resultados</vt:lpstr>
      <vt:lpstr>Conclusiones</vt:lpstr>
      <vt:lpstr>Trabajos futuros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Biased Random Key Genetic Algorithm con Búsqueda Local para el Team Orienteering Problem</dc:title>
  <dc:creator>Alejandro Lix Klett</dc:creator>
  <cp:lastModifiedBy>Alejandro Lix Klett</cp:lastModifiedBy>
  <cp:revision>86</cp:revision>
  <dcterms:created xsi:type="dcterms:W3CDTF">2018-04-15T18:31:53Z</dcterms:created>
  <dcterms:modified xsi:type="dcterms:W3CDTF">2018-04-26T05:52:35Z</dcterms:modified>
</cp:coreProperties>
</file>