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18/4/2018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Biased Random Key Genetic Algorithm</a:t>
            </a:r>
            <a:br>
              <a:rPr lang="en-US" sz="3600" dirty="0"/>
            </a:br>
            <a:r>
              <a:rPr lang="es-AR" sz="3600" dirty="0"/>
              <a:t>con </a:t>
            </a:r>
            <a:r>
              <a:rPr lang="es-AR" sz="3600" dirty="0" smtClean="0"/>
              <a:t>Búsqueda </a:t>
            </a:r>
            <a:r>
              <a:rPr lang="es-AR" sz="3600" dirty="0"/>
              <a:t>Local para el </a:t>
            </a:r>
            <a:r>
              <a:rPr lang="es-AR" sz="3600" dirty="0" err="1"/>
              <a:t>Team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Orienteering</a:t>
            </a:r>
            <a:r>
              <a:rPr lang="es-AR" sz="3600" dirty="0"/>
              <a:t> </a:t>
            </a:r>
            <a:r>
              <a:rPr lang="es-AR" sz="3600" dirty="0" err="1"/>
              <a:t>Problem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Inicializacion</a:t>
            </a:r>
            <a:r>
              <a:rPr lang="en-US" sz="2000" dirty="0" smtClean="0"/>
              <a:t> de la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Generacion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vectores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enteros</a:t>
            </a:r>
            <a:r>
              <a:rPr lang="en-US" sz="1600" dirty="0" smtClean="0"/>
              <a:t> </a:t>
            </a:r>
            <a:r>
              <a:rPr lang="en-US" sz="1600" dirty="0" err="1" smtClean="0"/>
              <a:t>aleatorios</a:t>
            </a:r>
            <a:endParaRPr lang="en-US" sz="1600" dirty="0" smtClean="0"/>
          </a:p>
          <a:p>
            <a:r>
              <a:rPr lang="en-US" sz="2000" dirty="0" err="1" smtClean="0"/>
              <a:t>Decodificacion</a:t>
            </a:r>
            <a:r>
              <a:rPr lang="en-US" sz="2000" dirty="0" smtClean="0"/>
              <a:t> de la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Decodificacion</a:t>
            </a:r>
            <a:r>
              <a:rPr lang="en-US" sz="1600" dirty="0" smtClean="0"/>
              <a:t> de un vector de </a:t>
            </a:r>
            <a:r>
              <a:rPr lang="en-US" sz="1600" dirty="0" err="1" smtClean="0"/>
              <a:t>enteros</a:t>
            </a:r>
            <a:r>
              <a:rPr lang="en-US" sz="1600" dirty="0" smtClean="0"/>
              <a:t> en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solucion</a:t>
            </a:r>
            <a:r>
              <a:rPr lang="en-US" sz="1600" dirty="0" smtClean="0"/>
              <a:t> </a:t>
            </a:r>
            <a:r>
              <a:rPr lang="en-US" sz="1600" dirty="0" err="1" smtClean="0"/>
              <a:t>valida</a:t>
            </a:r>
            <a:r>
              <a:rPr lang="en-US" sz="1600" dirty="0" smtClean="0"/>
              <a:t> del </a:t>
            </a:r>
            <a:r>
              <a:rPr lang="en-US" sz="1600" dirty="0" err="1" smtClean="0"/>
              <a:t>problema</a:t>
            </a:r>
            <a:endParaRPr lang="en-US" sz="1600" dirty="0" smtClean="0"/>
          </a:p>
          <a:p>
            <a:r>
              <a:rPr lang="en-US" sz="2000" dirty="0" err="1" smtClean="0"/>
              <a:t>Evolucion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Ordenamiento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aptitud</a:t>
            </a:r>
            <a:r>
              <a:rPr lang="en-US" sz="1600" dirty="0" smtClean="0"/>
              <a:t> </a:t>
            </a:r>
            <a:r>
              <a:rPr lang="en-US" sz="1600" dirty="0" err="1" smtClean="0"/>
              <a:t>fisica</a:t>
            </a:r>
            <a:endParaRPr lang="en-US" sz="1600" dirty="0" smtClean="0"/>
          </a:p>
          <a:p>
            <a:pPr lvl="1"/>
            <a:r>
              <a:rPr lang="en-US" sz="1600" dirty="0" smtClean="0"/>
              <a:t>Elites </a:t>
            </a:r>
            <a:r>
              <a:rPr lang="en-US" sz="1600" dirty="0" err="1" smtClean="0"/>
              <a:t>pasan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</a:t>
            </a:r>
            <a:r>
              <a:rPr lang="en-US" sz="1600" dirty="0" smtClean="0"/>
              <a:t> a la </a:t>
            </a:r>
            <a:r>
              <a:rPr lang="en-US" sz="1600" dirty="0" err="1" smtClean="0"/>
              <a:t>siguiente</a:t>
            </a:r>
            <a:r>
              <a:rPr lang="en-US" sz="1600" dirty="0" smtClean="0"/>
              <a:t> </a:t>
            </a:r>
            <a:r>
              <a:rPr lang="en-US" sz="1600" dirty="0" err="1" smtClean="0"/>
              <a:t>generacion</a:t>
            </a:r>
            <a:endParaRPr lang="en-US" sz="1600" dirty="0" smtClean="0"/>
          </a:p>
          <a:p>
            <a:pPr lvl="1"/>
            <a:r>
              <a:rPr lang="en-US" sz="1600" dirty="0" smtClean="0"/>
              <a:t>Crossover entre elites y no elites</a:t>
            </a:r>
          </a:p>
          <a:p>
            <a:pPr lvl="1"/>
            <a:r>
              <a:rPr lang="en-US" sz="1600" dirty="0" err="1" smtClean="0"/>
              <a:t>Geneacion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mutantes</a:t>
            </a:r>
            <a:endParaRPr lang="en-US" sz="1600" dirty="0" smtClean="0"/>
          </a:p>
          <a:p>
            <a:r>
              <a:rPr lang="en-US" sz="2000" dirty="0" err="1" smtClean="0"/>
              <a:t>Busquedas</a:t>
            </a:r>
            <a:r>
              <a:rPr lang="en-US" sz="2000" dirty="0" smtClean="0"/>
              <a:t> locales 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</a:t>
            </a:r>
            <a:endParaRPr lang="en-US" sz="2000" dirty="0" smtClean="0"/>
          </a:p>
          <a:p>
            <a:pPr lvl="1"/>
            <a:r>
              <a:rPr lang="en-US" sz="1600" dirty="0" smtClean="0"/>
              <a:t>Insert, Replace Simple, Replace multiple, Swap, 2-opt</a:t>
            </a:r>
          </a:p>
          <a:p>
            <a:pPr lvl="1"/>
            <a:r>
              <a:rPr lang="en-US" sz="1600" dirty="0" err="1" smtClean="0"/>
              <a:t>Actualizacion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codigo</a:t>
            </a:r>
            <a:r>
              <a:rPr lang="en-US" sz="1600" dirty="0" smtClean="0"/>
              <a:t> </a:t>
            </a:r>
            <a:r>
              <a:rPr lang="en-US" sz="1600" dirty="0" err="1" smtClean="0"/>
              <a:t>genetico</a:t>
            </a:r>
            <a:endParaRPr lang="en-US" sz="1600" dirty="0" smtClean="0"/>
          </a:p>
          <a:p>
            <a:r>
              <a:rPr lang="en-US" sz="2000" dirty="0" err="1" smtClean="0"/>
              <a:t>Evaluacion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condicion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corte</a:t>
            </a:r>
            <a:endParaRPr lang="en-US" sz="2000" dirty="0" smtClean="0"/>
          </a:p>
          <a:p>
            <a:pPr lvl="1"/>
            <a:r>
              <a:rPr lang="en-US" sz="1600" dirty="0" smtClean="0"/>
              <a:t>Si no se </a:t>
            </a:r>
            <a:r>
              <a:rPr lang="en-US" sz="1600" dirty="0" err="1" smtClean="0"/>
              <a:t>cumple</a:t>
            </a:r>
            <a:r>
              <a:rPr lang="en-US" sz="1600" dirty="0" smtClean="0"/>
              <a:t>,  </a:t>
            </a:r>
            <a:r>
              <a:rPr lang="en-US" sz="1600" dirty="0" err="1" smtClean="0"/>
              <a:t>vuelve</a:t>
            </a:r>
            <a:r>
              <a:rPr lang="en-US" sz="1600" dirty="0" smtClean="0"/>
              <a:t> al </a:t>
            </a:r>
            <a:r>
              <a:rPr lang="en-US" sz="1600" dirty="0" err="1" smtClean="0"/>
              <a:t>paso</a:t>
            </a:r>
            <a:r>
              <a:rPr lang="en-US" sz="1600" dirty="0" smtClean="0"/>
              <a:t> de </a:t>
            </a:r>
            <a:r>
              <a:rPr lang="en-US" sz="1600" dirty="0" err="1" smtClean="0"/>
              <a:t>decodificacion</a:t>
            </a:r>
            <a:endParaRPr lang="en-US" sz="1600" dirty="0" smtClean="0"/>
          </a:p>
          <a:p>
            <a:r>
              <a:rPr lang="en-US" sz="2000" dirty="0" err="1" smtClean="0"/>
              <a:t>Retorno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</a:t>
            </a:r>
            <a:endParaRPr lang="en-US" sz="20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Decodificador</a:t>
            </a:r>
            <a:endParaRPr lang="en-US" sz="2000" dirty="0"/>
          </a:p>
          <a:p>
            <a:pPr lvl="1"/>
            <a:r>
              <a:rPr lang="en-US" sz="1600" dirty="0" err="1" smtClean="0"/>
              <a:t>Orden</a:t>
            </a:r>
            <a:r>
              <a:rPr lang="en-US" sz="1600" dirty="0" smtClean="0"/>
              <a:t> en </a:t>
            </a:r>
            <a:r>
              <a:rPr lang="en-US" sz="1600" dirty="0" err="1" smtClean="0"/>
              <a:t>que</a:t>
            </a:r>
            <a:r>
              <a:rPr lang="en-US" sz="1600" dirty="0" smtClean="0"/>
              <a:t> se </a:t>
            </a:r>
            <a:r>
              <a:rPr lang="en-US" sz="1600" dirty="0" err="1" smtClean="0"/>
              <a:t>seleccionan</a:t>
            </a:r>
            <a:r>
              <a:rPr lang="en-US" sz="1600" dirty="0" smtClean="0"/>
              <a:t> los </a:t>
            </a:r>
            <a:r>
              <a:rPr lang="en-US" sz="1600" dirty="0" err="1" smtClean="0"/>
              <a:t>clientes</a:t>
            </a:r>
            <a:endParaRPr lang="en-US" sz="1600" dirty="0" smtClean="0"/>
          </a:p>
          <a:p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smtClean="0"/>
              <a:t>Simple</a:t>
            </a:r>
          </a:p>
          <a:p>
            <a:pPr lvl="1"/>
            <a:r>
              <a:rPr lang="en-US" sz="1600" dirty="0" smtClean="0"/>
              <a:t>Al </a:t>
            </a:r>
            <a:r>
              <a:rPr lang="en-US" sz="1600" dirty="0" err="1" smtClean="0"/>
              <a:t>encontrar</a:t>
            </a:r>
            <a:r>
              <a:rPr lang="en-US" sz="1600" dirty="0" smtClean="0"/>
              <a:t> un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no </a:t>
            </a:r>
            <a:r>
              <a:rPr lang="en-US" sz="1600" dirty="0" err="1" smtClean="0"/>
              <a:t>puede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asignado</a:t>
            </a:r>
            <a:r>
              <a:rPr lang="en-US" sz="1600" dirty="0" smtClean="0"/>
              <a:t>, </a:t>
            </a:r>
            <a:r>
              <a:rPr lang="en-US" sz="1600" dirty="0" err="1" smtClean="0"/>
              <a:t>cambiamos</a:t>
            </a:r>
            <a:r>
              <a:rPr lang="en-US" sz="1600" dirty="0" smtClean="0"/>
              <a:t> de </a:t>
            </a:r>
            <a:r>
              <a:rPr lang="en-US" sz="1600" dirty="0" err="1" smtClean="0"/>
              <a:t>vehículo</a:t>
            </a:r>
            <a:endParaRPr lang="en-US" sz="1600" dirty="0" smtClean="0"/>
          </a:p>
          <a:p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/>
            <a:r>
              <a:rPr lang="en-US" sz="1600" dirty="0" smtClean="0"/>
              <a:t>Se </a:t>
            </a:r>
            <a:r>
              <a:rPr lang="en-US" sz="1600" dirty="0" err="1" smtClean="0"/>
              <a:t>prueban</a:t>
            </a:r>
            <a:r>
              <a:rPr lang="en-US" sz="1600" dirty="0" smtClean="0"/>
              <a:t> </a:t>
            </a:r>
            <a:r>
              <a:rPr lang="en-US" sz="1600" dirty="0" err="1" smtClean="0"/>
              <a:t>todos</a:t>
            </a:r>
            <a:r>
              <a:rPr lang="en-US" sz="1600" dirty="0" smtClean="0"/>
              <a:t> los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</a:t>
            </a:r>
            <a:r>
              <a:rPr lang="en-US" sz="1600" dirty="0" err="1" smtClean="0"/>
              <a:t>disponibleas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vehículo</a:t>
            </a:r>
            <a:r>
              <a:rPr lang="en-US" sz="1600" dirty="0" smtClean="0"/>
              <a:t> </a:t>
            </a:r>
            <a:r>
              <a:rPr lang="en-US" sz="1600" dirty="0" err="1" smtClean="0"/>
              <a:t>respetando</a:t>
            </a:r>
            <a:r>
              <a:rPr lang="en-US" sz="1600" dirty="0" smtClean="0"/>
              <a:t> </a:t>
            </a:r>
            <a:r>
              <a:rPr lang="en-US" sz="1600" dirty="0" err="1" smtClean="0"/>
              <a:t>orden</a:t>
            </a:r>
            <a:endParaRPr lang="en-US" sz="1600" dirty="0" smtClean="0"/>
          </a:p>
          <a:p>
            <a:r>
              <a:rPr lang="en-US" sz="2000" dirty="0" smtClean="0"/>
              <a:t>TODO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con </a:t>
            </a:r>
            <a:r>
              <a:rPr lang="en-US" sz="2000" dirty="0" err="1" smtClean="0"/>
              <a:t>asignacion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segun</a:t>
            </a:r>
            <a:r>
              <a:rPr lang="en-US" sz="2000" dirty="0" smtClean="0"/>
              <a:t> </a:t>
            </a:r>
            <a:r>
              <a:rPr lang="en-US" sz="2000" dirty="0" err="1" smtClean="0"/>
              <a:t>alguno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decos</a:t>
            </a:r>
            <a:endParaRPr lang="en-US" sz="20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39143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Centro de </a:t>
            </a:r>
            <a:r>
              <a:rPr lang="en-US" sz="2000" dirty="0" err="1" smtClean="0"/>
              <a:t>Gravedad</a:t>
            </a:r>
            <a:endParaRPr lang="en-US" sz="2000" dirty="0" smtClean="0"/>
          </a:p>
          <a:p>
            <a:pPr lvl="1"/>
            <a:r>
              <a:rPr lang="en-US" sz="1600" dirty="0" err="1" smtClean="0"/>
              <a:t>Orden</a:t>
            </a:r>
            <a:r>
              <a:rPr lang="en-US" sz="1600" dirty="0" smtClean="0"/>
              <a:t> en </a:t>
            </a:r>
            <a:r>
              <a:rPr lang="en-US" sz="1600" dirty="0" err="1" smtClean="0"/>
              <a:t>que</a:t>
            </a:r>
            <a:r>
              <a:rPr lang="en-US" sz="1600" dirty="0" smtClean="0"/>
              <a:t> se  </a:t>
            </a:r>
            <a:r>
              <a:rPr lang="en-US" sz="1600" dirty="0" err="1" smtClean="0"/>
              <a:t>seleccionan</a:t>
            </a:r>
            <a:r>
              <a:rPr lang="en-US" sz="1600" dirty="0" smtClean="0"/>
              <a:t> los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no </a:t>
            </a:r>
            <a:r>
              <a:rPr lang="en-US" sz="1600" dirty="0" err="1" smtClean="0"/>
              <a:t>visitados</a:t>
            </a:r>
            <a:endParaRPr lang="en-US" sz="1600" dirty="0" smtClean="0"/>
          </a:p>
          <a:p>
            <a:r>
              <a:rPr lang="en-US" sz="2000" dirty="0" err="1" smtClean="0"/>
              <a:t>Busquedas</a:t>
            </a:r>
            <a:r>
              <a:rPr lang="en-US" sz="2000" dirty="0" smtClean="0"/>
              <a:t> Locales</a:t>
            </a:r>
          </a:p>
          <a:p>
            <a:pPr lvl="1"/>
            <a:r>
              <a:rPr lang="en-US" sz="1600" dirty="0" err="1" smtClean="0"/>
              <a:t>Aplica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secuencia</a:t>
            </a:r>
            <a:r>
              <a:rPr lang="en-US" sz="1600" dirty="0" smtClean="0"/>
              <a:t> de BL a </a:t>
            </a:r>
            <a:r>
              <a:rPr lang="en-US" sz="1600" dirty="0" err="1" smtClean="0"/>
              <a:t>las</a:t>
            </a:r>
            <a:r>
              <a:rPr lang="en-US" sz="1600" dirty="0" smtClean="0"/>
              <a:t> </a:t>
            </a:r>
            <a:r>
              <a:rPr lang="en-US" sz="1600" dirty="0" err="1" smtClean="0"/>
              <a:t>mejores</a:t>
            </a:r>
            <a:r>
              <a:rPr lang="en-US" sz="1600" dirty="0" smtClean="0"/>
              <a:t> N </a:t>
            </a:r>
            <a:r>
              <a:rPr lang="en-US" sz="1600" dirty="0" err="1" smtClean="0"/>
              <a:t>soluciones</a:t>
            </a:r>
            <a:r>
              <a:rPr lang="en-US" sz="1600" dirty="0" smtClean="0"/>
              <a:t> en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generacion</a:t>
            </a:r>
            <a:endParaRPr lang="en-US" sz="1600" dirty="0" smtClean="0"/>
          </a:p>
          <a:p>
            <a:pPr lvl="1"/>
            <a:r>
              <a:rPr lang="en-US" sz="1600" dirty="0" smtClean="0"/>
              <a:t>Swap: </a:t>
            </a:r>
            <a:r>
              <a:rPr lang="en-US" sz="1600" dirty="0" err="1" smtClean="0"/>
              <a:t>Intercambio</a:t>
            </a:r>
            <a:r>
              <a:rPr lang="en-US" sz="1600" dirty="0" smtClean="0"/>
              <a:t> de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entre </a:t>
            </a:r>
            <a:r>
              <a:rPr lang="en-US" sz="1600" dirty="0" err="1" smtClean="0"/>
              <a:t>distintos</a:t>
            </a:r>
            <a:r>
              <a:rPr lang="en-US" sz="1600" dirty="0" smtClean="0"/>
              <a:t> </a:t>
            </a:r>
            <a:r>
              <a:rPr lang="en-US" sz="1600" dirty="0" err="1" smtClean="0"/>
              <a:t>vehículos</a:t>
            </a:r>
            <a:endParaRPr lang="en-US" sz="1600" dirty="0" smtClean="0"/>
          </a:p>
          <a:p>
            <a:pPr lvl="1"/>
            <a:r>
              <a:rPr lang="en-US" sz="1600" dirty="0" smtClean="0"/>
              <a:t>2-Opt: </a:t>
            </a:r>
            <a:r>
              <a:rPr lang="en-US" sz="1600" dirty="0" err="1" smtClean="0"/>
              <a:t>Reordenamiento</a:t>
            </a:r>
            <a:r>
              <a:rPr lang="en-US" sz="1600" dirty="0" smtClean="0"/>
              <a:t> de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a </a:t>
            </a:r>
            <a:r>
              <a:rPr lang="en-US" sz="1600" dirty="0" err="1" smtClean="0"/>
              <a:t>visitar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un </a:t>
            </a:r>
            <a:r>
              <a:rPr lang="en-US" sz="1600" dirty="0" err="1" smtClean="0"/>
              <a:t>vehículo</a:t>
            </a:r>
            <a:endParaRPr lang="en-US" sz="1600" dirty="0" smtClean="0"/>
          </a:p>
          <a:p>
            <a:pPr lvl="1"/>
            <a:r>
              <a:rPr lang="en-US" sz="1600" dirty="0" smtClean="0"/>
              <a:t>Insert: </a:t>
            </a:r>
            <a:r>
              <a:rPr lang="en-US" sz="1600" dirty="0" err="1" smtClean="0"/>
              <a:t>Insertar</a:t>
            </a:r>
            <a:r>
              <a:rPr lang="en-US" sz="1600" dirty="0" smtClean="0"/>
              <a:t>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no </a:t>
            </a:r>
            <a:r>
              <a:rPr lang="en-US" sz="1600" dirty="0" err="1" smtClean="0"/>
              <a:t>visitado</a:t>
            </a:r>
            <a:r>
              <a:rPr lang="en-US" sz="1600" dirty="0" smtClean="0"/>
              <a:t> en </a:t>
            </a:r>
            <a:r>
              <a:rPr lang="en-US" sz="1600" dirty="0" err="1" smtClean="0"/>
              <a:t>alguna</a:t>
            </a:r>
            <a:r>
              <a:rPr lang="en-US" sz="1600" dirty="0" smtClean="0"/>
              <a:t> </a:t>
            </a:r>
            <a:r>
              <a:rPr lang="en-US" sz="1600" dirty="0" err="1" smtClean="0"/>
              <a:t>ruta</a:t>
            </a:r>
            <a:endParaRPr lang="en-US" sz="1600" dirty="0" smtClean="0"/>
          </a:p>
          <a:p>
            <a:pPr lvl="1"/>
            <a:r>
              <a:rPr lang="en-US" sz="1600" dirty="0" smtClean="0"/>
              <a:t>Replace Simple: </a:t>
            </a:r>
            <a:r>
              <a:rPr lang="en-US" sz="1600" dirty="0" err="1" smtClean="0"/>
              <a:t>Insertar</a:t>
            </a:r>
            <a:r>
              <a:rPr lang="en-US" sz="1600" dirty="0" smtClean="0"/>
              <a:t> un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no </a:t>
            </a:r>
            <a:r>
              <a:rPr lang="en-US" sz="1600" dirty="0" err="1" smtClean="0"/>
              <a:t>visitado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uno</a:t>
            </a:r>
            <a:r>
              <a:rPr lang="en-US" sz="1600" dirty="0" smtClean="0"/>
              <a:t> </a:t>
            </a:r>
            <a:r>
              <a:rPr lang="en-US" sz="1600" dirty="0" err="1" smtClean="0"/>
              <a:t>visitado</a:t>
            </a:r>
            <a:r>
              <a:rPr lang="en-US" sz="1600" dirty="0" smtClean="0"/>
              <a:t> en </a:t>
            </a:r>
            <a:r>
              <a:rPr lang="en-US" sz="1600" dirty="0" err="1" smtClean="0"/>
              <a:t>alguna</a:t>
            </a:r>
            <a:r>
              <a:rPr lang="en-US" sz="1600" dirty="0" smtClean="0"/>
              <a:t> </a:t>
            </a:r>
            <a:r>
              <a:rPr lang="en-US" sz="1600" dirty="0" err="1" smtClean="0"/>
              <a:t>ruta</a:t>
            </a:r>
            <a:endParaRPr lang="en-US" sz="1600" dirty="0" smtClean="0"/>
          </a:p>
          <a:p>
            <a:pPr lvl="1"/>
            <a:r>
              <a:rPr lang="en-US" sz="1600" dirty="0" smtClean="0"/>
              <a:t>Replace Multiple: </a:t>
            </a:r>
            <a:r>
              <a:rPr lang="en-US" sz="1600" dirty="0" err="1" smtClean="0"/>
              <a:t>Insertar</a:t>
            </a:r>
            <a:r>
              <a:rPr lang="en-US" sz="1600" dirty="0" smtClean="0"/>
              <a:t> un </a:t>
            </a:r>
            <a:r>
              <a:rPr lang="en-US" sz="1600" dirty="0" err="1" smtClean="0"/>
              <a:t>cliente</a:t>
            </a:r>
            <a:r>
              <a:rPr lang="en-US" sz="1600" dirty="0" smtClean="0"/>
              <a:t> no </a:t>
            </a:r>
            <a:r>
              <a:rPr lang="en-US" sz="1600" dirty="0" err="1" smtClean="0"/>
              <a:t>visitado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uno</a:t>
            </a:r>
            <a:r>
              <a:rPr lang="en-US" sz="1600" dirty="0" smtClean="0"/>
              <a:t> a </a:t>
            </a:r>
            <a:r>
              <a:rPr lang="en-US" sz="1600" dirty="0" err="1" smtClean="0"/>
              <a:t>varios</a:t>
            </a:r>
            <a:r>
              <a:rPr lang="en-US" sz="1600" dirty="0" smtClean="0"/>
              <a:t> en </a:t>
            </a:r>
            <a:r>
              <a:rPr lang="en-US" sz="1600" dirty="0" err="1" smtClean="0"/>
              <a:t>alguna</a:t>
            </a:r>
            <a:r>
              <a:rPr lang="en-US" sz="1600" dirty="0" smtClean="0"/>
              <a:t> </a:t>
            </a:r>
            <a:r>
              <a:rPr lang="en-US" sz="1600" dirty="0" err="1" smtClean="0"/>
              <a:t>ruta</a:t>
            </a:r>
            <a:endParaRPr lang="en-US" sz="1600" dirty="0" smtClean="0"/>
          </a:p>
          <a:p>
            <a:r>
              <a:rPr lang="es-ES" sz="2000" dirty="0" smtClean="0"/>
              <a:t>TODO: Imagen centro de gravedad?</a:t>
            </a:r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536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Codificador</a:t>
            </a:r>
            <a:endParaRPr lang="en-US" sz="2000" dirty="0" smtClean="0"/>
          </a:p>
          <a:p>
            <a:pPr lvl="1"/>
            <a:r>
              <a:rPr lang="en-US" sz="1600" dirty="0" err="1" smtClean="0"/>
              <a:t>Actualizacion</a:t>
            </a:r>
            <a:r>
              <a:rPr lang="en-US" sz="1600" dirty="0" smtClean="0"/>
              <a:t> del </a:t>
            </a:r>
            <a:r>
              <a:rPr lang="en-US" sz="1600" dirty="0" err="1" smtClean="0"/>
              <a:t>codigo</a:t>
            </a:r>
            <a:r>
              <a:rPr lang="en-US" sz="1600" dirty="0" smtClean="0"/>
              <a:t> </a:t>
            </a:r>
            <a:r>
              <a:rPr lang="en-US" sz="1600" dirty="0" err="1" smtClean="0"/>
              <a:t>genetico</a:t>
            </a:r>
            <a:r>
              <a:rPr lang="en-US" sz="1600" dirty="0" smtClean="0"/>
              <a:t> post </a:t>
            </a:r>
            <a:r>
              <a:rPr lang="en-US" sz="1600" dirty="0" err="1" smtClean="0"/>
              <a:t>busqueda</a:t>
            </a:r>
            <a:r>
              <a:rPr lang="en-US" sz="1600" dirty="0" smtClean="0"/>
              <a:t> local</a:t>
            </a:r>
          </a:p>
          <a:p>
            <a:r>
              <a:rPr lang="en-US" sz="2000" dirty="0" err="1" smtClean="0"/>
              <a:t>Condicion</a:t>
            </a:r>
            <a:r>
              <a:rPr lang="en-US" sz="2000" dirty="0" smtClean="0"/>
              <a:t> de Corte</a:t>
            </a:r>
          </a:p>
          <a:p>
            <a:pPr lvl="1"/>
            <a:r>
              <a:rPr lang="en-US" sz="1600" dirty="0" err="1" smtClean="0"/>
              <a:t>Geneaciones</a:t>
            </a:r>
            <a:r>
              <a:rPr lang="en-US" sz="1600" dirty="0" smtClean="0"/>
              <a:t> </a:t>
            </a:r>
            <a:r>
              <a:rPr lang="en-US" sz="1600" dirty="0" err="1" smtClean="0"/>
              <a:t>Minimas</a:t>
            </a:r>
            <a:endParaRPr lang="en-US" sz="1600" dirty="0" smtClean="0"/>
          </a:p>
          <a:p>
            <a:pPr lvl="1"/>
            <a:r>
              <a:rPr lang="en-US" sz="1600" dirty="0" err="1" smtClean="0"/>
              <a:t>Generaciones</a:t>
            </a:r>
            <a:r>
              <a:rPr lang="en-US" sz="1600" dirty="0" smtClean="0"/>
              <a:t> sin </a:t>
            </a:r>
            <a:r>
              <a:rPr lang="en-US" sz="1600" dirty="0" err="1" smtClean="0"/>
              <a:t>mejoras</a:t>
            </a:r>
            <a:endParaRPr lang="en-US" sz="1600" dirty="0" smtClean="0"/>
          </a:p>
          <a:p>
            <a:r>
              <a:rPr lang="es-ES" sz="2000" dirty="0" smtClean="0"/>
              <a:t>TODO: Imagen Codificador?</a:t>
            </a:r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109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Trabajos previos</a:t>
            </a:r>
          </a:p>
          <a:p>
            <a:pPr lvl="1"/>
            <a:r>
              <a:rPr lang="es-ES" sz="1600" dirty="0" smtClean="0"/>
              <a:t>Optimización multinivel de Chao </a:t>
            </a:r>
            <a:r>
              <a:rPr lang="es-ES" sz="1600" dirty="0"/>
              <a:t>et al</a:t>
            </a:r>
            <a:r>
              <a:rPr lang="es-ES" sz="1600" dirty="0" smtClean="0"/>
              <a:t>.  (CGW)</a:t>
            </a:r>
            <a:endParaRPr lang="es-ES" sz="1600" dirty="0" smtClean="0"/>
          </a:p>
          <a:p>
            <a:pPr lvl="1"/>
            <a:r>
              <a:rPr lang="es-AR" sz="1600" dirty="0" err="1"/>
              <a:t>Tabu</a:t>
            </a:r>
            <a:r>
              <a:rPr lang="es-AR" sz="1600" dirty="0"/>
              <a:t> </a:t>
            </a:r>
            <a:r>
              <a:rPr lang="es-AR" sz="1600" dirty="0" err="1"/>
              <a:t>Search</a:t>
            </a:r>
            <a:r>
              <a:rPr lang="es-AR" sz="1600" dirty="0"/>
              <a:t> de </a:t>
            </a:r>
            <a:r>
              <a:rPr lang="es-AR" sz="1600" dirty="0" err="1"/>
              <a:t>Tang</a:t>
            </a:r>
            <a:r>
              <a:rPr lang="es-AR" sz="1600" dirty="0"/>
              <a:t> y </a:t>
            </a:r>
            <a:r>
              <a:rPr lang="es-AR" sz="1600" dirty="0" smtClean="0"/>
              <a:t>Miller-</a:t>
            </a:r>
            <a:r>
              <a:rPr lang="es-AR" sz="1600" dirty="0" err="1" smtClean="0"/>
              <a:t>Hooks</a:t>
            </a:r>
            <a:r>
              <a:rPr lang="es-AR" sz="1600" dirty="0" smtClean="0"/>
              <a:t> (TMH)</a:t>
            </a:r>
            <a:endParaRPr lang="es-ES" sz="1600" dirty="0" smtClean="0"/>
          </a:p>
          <a:p>
            <a:pPr lvl="1"/>
            <a:r>
              <a:rPr lang="fr-FR" sz="1600" dirty="0" err="1"/>
              <a:t>Memetic</a:t>
            </a:r>
            <a:r>
              <a:rPr lang="fr-FR" sz="1600" dirty="0"/>
              <a:t> </a:t>
            </a:r>
            <a:r>
              <a:rPr lang="fr-FR" sz="1600" dirty="0" err="1"/>
              <a:t>Algorithm</a:t>
            </a:r>
            <a:r>
              <a:rPr lang="fr-FR" sz="1600" dirty="0"/>
              <a:t> (MA) de </a:t>
            </a:r>
            <a:r>
              <a:rPr lang="fr-FR" sz="1600" dirty="0" err="1"/>
              <a:t>Bouly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fr-FR" sz="1600" dirty="0" err="1"/>
              <a:t>Ant</a:t>
            </a:r>
            <a:r>
              <a:rPr lang="fr-FR" sz="1600" dirty="0"/>
              <a:t> </a:t>
            </a:r>
            <a:r>
              <a:rPr lang="fr-FR" sz="1600" dirty="0" err="1"/>
              <a:t>Colony</a:t>
            </a:r>
            <a:r>
              <a:rPr lang="fr-FR" sz="1600" dirty="0"/>
              <a:t> </a:t>
            </a:r>
            <a:r>
              <a:rPr lang="fr-FR" sz="1600" dirty="0" err="1"/>
              <a:t>Optimization</a:t>
            </a:r>
            <a:r>
              <a:rPr lang="fr-FR" sz="1600" dirty="0"/>
              <a:t> (</a:t>
            </a:r>
            <a:r>
              <a:rPr lang="fr-FR" sz="1600" dirty="0" err="1"/>
              <a:t>ACOseq</a:t>
            </a:r>
            <a:r>
              <a:rPr lang="fr-FR" sz="1600" dirty="0"/>
              <a:t>) de </a:t>
            </a:r>
            <a:r>
              <a:rPr lang="fr-FR" sz="1600" dirty="0" err="1"/>
              <a:t>Ke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en-US" sz="1600" dirty="0"/>
              <a:t>Variable Neighborhood Search (</a:t>
            </a:r>
            <a:r>
              <a:rPr lang="en-US" sz="1600" dirty="0" err="1"/>
              <a:t>VNSslow</a:t>
            </a:r>
            <a:r>
              <a:rPr lang="en-US" sz="1600" dirty="0"/>
              <a:t>) de </a:t>
            </a:r>
            <a:r>
              <a:rPr lang="en-US" sz="1600" dirty="0" err="1"/>
              <a:t>Archetti</a:t>
            </a:r>
            <a:r>
              <a:rPr lang="en-US" sz="1600" dirty="0"/>
              <a:t> et al</a:t>
            </a:r>
            <a:r>
              <a:rPr lang="en-US" sz="1600" dirty="0" smtClean="0"/>
              <a:t>.</a:t>
            </a:r>
            <a:endParaRPr lang="es-ES" sz="1600" dirty="0" smtClean="0"/>
          </a:p>
          <a:p>
            <a:r>
              <a:rPr lang="es-ES" sz="2000" dirty="0" smtClean="0"/>
              <a:t>Por instancia</a:t>
            </a:r>
          </a:p>
          <a:p>
            <a:pPr lvl="1"/>
            <a:r>
              <a:rPr lang="es-ES" sz="1600" dirty="0" smtClean="0"/>
              <a:t>TODO imagen de los resultados para 6 instancias en sol final</a:t>
            </a:r>
            <a:endParaRPr lang="es-ES" sz="1600" dirty="0" smtClean="0"/>
          </a:p>
          <a:p>
            <a:r>
              <a:rPr lang="es-ES" sz="2000" dirty="0" smtClean="0"/>
              <a:t>Global</a:t>
            </a:r>
          </a:p>
          <a:p>
            <a:pPr lvl="1"/>
            <a:r>
              <a:rPr lang="es-ES" sz="1600" dirty="0" smtClean="0"/>
              <a:t>TODO explicar columnas</a:t>
            </a:r>
          </a:p>
          <a:p>
            <a:pPr lvl="1"/>
            <a:endParaRPr lang="es-ES" sz="1600" dirty="0" smtClean="0"/>
          </a:p>
          <a:p>
            <a:pPr lvl="1"/>
            <a:r>
              <a:rPr lang="es-ES" sz="1600" dirty="0" smtClean="0"/>
              <a:t>TODO imagen de la diferencias de sumas</a:t>
            </a:r>
          </a:p>
          <a:p>
            <a:endParaRPr lang="es-E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32794"/>
              </p:ext>
            </p:extLst>
          </p:nvPr>
        </p:nvGraphicFramePr>
        <p:xfrm>
          <a:off x="4139952" y="3717032"/>
          <a:ext cx="29603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409400" imgH="342720" progId="Equation.3">
                  <p:embed/>
                </p:oleObj>
              </mc:Choice>
              <mc:Fallback>
                <p:oleObj name="Equation" r:id="rId3" imgW="14094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3717032"/>
                        <a:ext cx="29603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7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Los resultados fueron muy buenos, </a:t>
            </a:r>
            <a:r>
              <a:rPr lang="es-AR" sz="2000" dirty="0" smtClean="0"/>
              <a:t>u</a:t>
            </a:r>
            <a:r>
              <a:rPr lang="es-AR" sz="2000" dirty="0" smtClean="0"/>
              <a:t>n </a:t>
            </a:r>
            <a:r>
              <a:rPr lang="es-AR" sz="2000" dirty="0"/>
              <a:t>70% de los resultados llegaron a la mejor solución conocida de la instancia </a:t>
            </a:r>
            <a:r>
              <a:rPr lang="es-AR" sz="2000" dirty="0" smtClean="0"/>
              <a:t>testeada.</a:t>
            </a:r>
          </a:p>
          <a:p>
            <a:r>
              <a:rPr lang="en-US" sz="2000" dirty="0" smtClean="0"/>
              <a:t>El restante 30% </a:t>
            </a:r>
            <a:r>
              <a:rPr lang="en-US" sz="2000" dirty="0" err="1" smtClean="0"/>
              <a:t>obtuvo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competitivos</a:t>
            </a:r>
            <a:r>
              <a:rPr lang="en-US" sz="2000" dirty="0" smtClean="0"/>
              <a:t> con los </a:t>
            </a:r>
            <a:r>
              <a:rPr lang="en-US" sz="2000" dirty="0" err="1" smtClean="0"/>
              <a:t>mejores</a:t>
            </a:r>
            <a:r>
              <a:rPr lang="en-US" sz="2000" dirty="0" smtClean="0"/>
              <a:t> </a:t>
            </a: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El BRKGA </a:t>
            </a:r>
            <a:r>
              <a:rPr lang="en-US" sz="2000" dirty="0" err="1" smtClean="0"/>
              <a:t>puro</a:t>
            </a:r>
            <a:r>
              <a:rPr lang="en-US" sz="2000" dirty="0" smtClean="0"/>
              <a:t> no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bueno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instancias</a:t>
            </a:r>
            <a:r>
              <a:rPr lang="en-US" sz="2000" dirty="0" smtClean="0"/>
              <a:t> </a:t>
            </a:r>
            <a:r>
              <a:rPr lang="en-US" sz="2000" dirty="0" err="1" smtClean="0"/>
              <a:t>grandes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.</a:t>
            </a:r>
          </a:p>
          <a:p>
            <a:r>
              <a:rPr lang="es-ES" sz="2000" dirty="0" smtClean="0"/>
              <a:t>Seria útil una herramienta para visualizar los caminos generados.</a:t>
            </a:r>
          </a:p>
          <a:p>
            <a:r>
              <a:rPr lang="es-ES" sz="2000" dirty="0" smtClean="0"/>
              <a:t>Investigar otras variantes de decodificadores</a:t>
            </a:r>
          </a:p>
          <a:p>
            <a:pPr lvl="1"/>
            <a:r>
              <a:rPr lang="es-ES" sz="1600" dirty="0" err="1" smtClean="0"/>
              <a:t>Particionar</a:t>
            </a:r>
            <a:r>
              <a:rPr lang="es-ES" sz="1600" dirty="0" smtClean="0"/>
              <a:t> los clientes según su centro de gravedad, asigna vehículo a cada centro y asignar desde ahí</a:t>
            </a:r>
            <a:endParaRPr lang="es-ES" sz="1600" dirty="0" smtClean="0"/>
          </a:p>
          <a:p>
            <a:r>
              <a:rPr lang="es-ES" sz="2000" dirty="0" smtClean="0"/>
              <a:t>Investigar otros métodos de crossover</a:t>
            </a:r>
          </a:p>
          <a:p>
            <a:pPr lvl="1"/>
            <a:r>
              <a:rPr lang="es-ES" sz="1600" dirty="0" smtClean="0"/>
              <a:t>Que cada alelo represente un vehículo con su ruta en vez de un cliente</a:t>
            </a:r>
          </a:p>
          <a:p>
            <a:pPr lvl="1"/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96263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r>
              <a:rPr lang="es-ES" sz="4000" dirty="0" smtClean="0"/>
              <a:t>Gracias!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96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Orientación, un </a:t>
            </a:r>
            <a:r>
              <a:rPr lang="es-AR" sz="2800" dirty="0"/>
              <a:t>deporte originario de </a:t>
            </a:r>
            <a:r>
              <a:rPr lang="es-AR" sz="2800" dirty="0" smtClean="0"/>
              <a:t>Escandinavia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jugador</a:t>
            </a:r>
            <a:r>
              <a:rPr lang="en-US" sz="2000" dirty="0" smtClean="0"/>
              <a:t>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en un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y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como</a:t>
            </a:r>
            <a:r>
              <a:rPr lang="en-US" sz="2000" dirty="0" smtClean="0"/>
              <a:t> le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preespecificado</a:t>
            </a:r>
            <a:r>
              <a:rPr lang="en-US" sz="2000" dirty="0" smtClean="0"/>
              <a:t>.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. El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maximizar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 total.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Este problema se conoce como </a:t>
            </a:r>
            <a:r>
              <a:rPr lang="es-AR" sz="2000" dirty="0" err="1" smtClean="0"/>
              <a:t>Orienteering</a:t>
            </a:r>
            <a:r>
              <a:rPr lang="es-AR" sz="2000" dirty="0" smtClean="0"/>
              <a:t> </a:t>
            </a:r>
            <a:r>
              <a:rPr lang="es-AR" sz="2000" dirty="0" err="1" smtClean="0"/>
              <a:t>Problem</a:t>
            </a:r>
            <a:r>
              <a:rPr lang="es-AR" sz="2000" dirty="0" smtClean="0"/>
              <a:t> (OP). El </a:t>
            </a:r>
            <a:r>
              <a:rPr lang="es-AR" sz="2000" dirty="0"/>
              <a:t>OP es NP-Completo como demostraron Golden, </a:t>
            </a:r>
            <a:r>
              <a:rPr lang="es-AR" sz="2000" dirty="0" smtClean="0"/>
              <a:t>Levy </a:t>
            </a:r>
            <a:r>
              <a:rPr lang="es-AR" sz="2000" dirty="0"/>
              <a:t>y </a:t>
            </a:r>
            <a:r>
              <a:rPr lang="es-AR" sz="2000" dirty="0" err="1" smtClean="0"/>
              <a:t>Vohra</a:t>
            </a:r>
            <a:r>
              <a:rPr lang="es-AR" sz="2000" dirty="0" smtClean="0"/>
              <a:t>.</a:t>
            </a:r>
            <a:endParaRPr lang="en-US" sz="2000" dirty="0" smtClean="0"/>
          </a:p>
          <a:p>
            <a:r>
              <a:rPr lang="en-US" sz="2800" dirty="0" smtClean="0"/>
              <a:t>Team Orienteering Problem (TOP)</a:t>
            </a:r>
          </a:p>
          <a:p>
            <a:pPr lvl="1"/>
            <a:r>
              <a:rPr lang="en-US" sz="2000" dirty="0" err="1" smtClean="0"/>
              <a:t>Extiende</a:t>
            </a:r>
            <a:r>
              <a:rPr lang="en-US" sz="2000" dirty="0" smtClean="0"/>
              <a:t> a OP, </a:t>
            </a:r>
            <a:r>
              <a:rPr lang="en-US" sz="2000" dirty="0" err="1" smtClean="0"/>
              <a:t>como</a:t>
            </a:r>
            <a:r>
              <a:rPr lang="en-US" sz="2000" dirty="0" smtClean="0"/>
              <a:t> lo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tan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. Hay multiples </a:t>
            </a:r>
            <a:r>
              <a:rPr lang="en-US" sz="2000" dirty="0" err="1" smtClean="0"/>
              <a:t>vehiculos</a:t>
            </a:r>
            <a:r>
              <a:rPr lang="en-US" sz="2000" dirty="0" smtClean="0"/>
              <a:t> y no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</a:t>
            </a:r>
            <a:r>
              <a:rPr lang="en-US" sz="2000" dirty="0" err="1" smtClean="0"/>
              <a:t>vez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Definición</a:t>
            </a:r>
            <a:r>
              <a:rPr lang="en-US" sz="2800" dirty="0"/>
              <a:t> informal: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N </a:t>
            </a:r>
            <a:r>
              <a:rPr lang="en-US" sz="2000" dirty="0" err="1"/>
              <a:t>vehículos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salen</a:t>
            </a:r>
            <a:r>
              <a:rPr lang="en-US" sz="2000" dirty="0"/>
              <a:t> de un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llegar</a:t>
            </a:r>
            <a:r>
              <a:rPr lang="en-US" sz="2000" dirty="0"/>
              <a:t> al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habiendo</a:t>
            </a:r>
            <a:r>
              <a:rPr lang="en-US" sz="2000" dirty="0"/>
              <a:t>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a </a:t>
            </a:r>
            <a:r>
              <a:rPr lang="en-US" sz="2000" dirty="0" err="1"/>
              <a:t>dmax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M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bi y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coordena</a:t>
            </a:r>
            <a:r>
              <a:rPr lang="en-US" sz="2000" dirty="0"/>
              <a:t> en el </a:t>
            </a:r>
            <a:r>
              <a:rPr lang="en-US" sz="2000" dirty="0" err="1"/>
              <a:t>plano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Los </a:t>
            </a:r>
            <a:r>
              <a:rPr lang="en-US" sz="2000" dirty="0" err="1"/>
              <a:t>puntos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de cero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El </a:t>
            </a:r>
            <a:r>
              <a:rPr lang="en-US" sz="2000" dirty="0" err="1"/>
              <a:t>beneficio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recolectado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 </a:t>
            </a:r>
            <a:r>
              <a:rPr lang="en-US" sz="2000" dirty="0" err="1"/>
              <a:t>utiliza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 smtClean="0"/>
              <a:t>euclidiana</a:t>
            </a:r>
            <a:endParaRPr lang="en-US" sz="2000" dirty="0" smtClean="0"/>
          </a:p>
          <a:p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Maximizar</a:t>
            </a:r>
            <a:r>
              <a:rPr lang="en-US" sz="2000" dirty="0" smtClean="0"/>
              <a:t> la </a:t>
            </a:r>
            <a:r>
              <a:rPr lang="en-US" sz="2000" dirty="0" err="1" smtClean="0"/>
              <a:t>sumatoria</a:t>
            </a:r>
            <a:r>
              <a:rPr lang="en-US" sz="2000" dirty="0" smtClean="0"/>
              <a:t> </a:t>
            </a:r>
            <a:r>
              <a:rPr lang="en-US" sz="2000" dirty="0" smtClean="0"/>
              <a:t>de los </a:t>
            </a:r>
            <a:r>
              <a:rPr lang="en-US" sz="2000" dirty="0" err="1" smtClean="0"/>
              <a:t>beneficios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recolectados</a:t>
            </a:r>
            <a:r>
              <a:rPr lang="en-US" sz="2000" dirty="0" smtClean="0"/>
              <a:t> 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vehículos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5472608" cy="4806174"/>
          </a:xfrm>
        </p:spPr>
      </p:pic>
      <p:sp>
        <p:nvSpPr>
          <p:cNvPr id="5" name="TextBox 4"/>
          <p:cNvSpPr txBox="1"/>
          <p:nvPr/>
        </p:nvSpPr>
        <p:spPr>
          <a:xfrm>
            <a:off x="1115616" y="83671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Instancia</a:t>
            </a:r>
            <a:r>
              <a:rPr lang="en-US" sz="2000" dirty="0"/>
              <a:t> </a:t>
            </a:r>
            <a:r>
              <a:rPr lang="en-US" sz="2000" dirty="0" smtClean="0"/>
              <a:t>p2.2.k del benchmark, author </a:t>
            </a:r>
            <a:r>
              <a:rPr lang="en-US" sz="2000" dirty="0" err="1" smtClean="0"/>
              <a:t>Tsiligirides</a:t>
            </a:r>
            <a:r>
              <a:rPr lang="en-US" sz="2000" dirty="0" smtClean="0"/>
              <a:t>. </a:t>
            </a:r>
            <a:r>
              <a:rPr lang="en-US" sz="2000" dirty="0" err="1" smtClean="0"/>
              <a:t>Tiene</a:t>
            </a:r>
            <a:r>
              <a:rPr lang="en-US" sz="2000" dirty="0" smtClean="0"/>
              <a:t> dos </a:t>
            </a:r>
            <a:r>
              <a:rPr lang="en-US" sz="2000" dirty="0" err="1" smtClean="0"/>
              <a:t>vehículos</a:t>
            </a:r>
            <a:r>
              <a:rPr lang="en-US" sz="2000" dirty="0" smtClean="0"/>
              <a:t> con un </a:t>
            </a:r>
            <a:r>
              <a:rPr lang="en-US" sz="2000" dirty="0" err="1" smtClean="0"/>
              <a:t>dmax</a:t>
            </a:r>
            <a:r>
              <a:rPr lang="en-US" sz="2000" dirty="0"/>
              <a:t> = </a:t>
            </a:r>
            <a:r>
              <a:rPr lang="en-US" sz="2000" dirty="0" smtClean="0"/>
              <a:t>22,50.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optima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 (GA)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Motivados en el concepto de supervivencia del más apto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Los algoritmos genéticos manejan un conjunto de individuos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individuo es un cromosoma que codifica una solución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En cada generación se crea una nueva población con individuos provenientes de tres fuentes distintas: crossover, elites y mutantes.</a:t>
            </a:r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/>
              <a:t>Random</a:t>
            </a:r>
            <a:r>
              <a:rPr lang="es-AR" sz="2800" dirty="0"/>
              <a:t> Key </a:t>
            </a:r>
            <a:r>
              <a:rPr lang="es-AR" sz="2800" dirty="0" err="1"/>
              <a:t>Genetic</a:t>
            </a:r>
            <a:r>
              <a:rPr lang="es-AR" sz="2800" dirty="0"/>
              <a:t> </a:t>
            </a:r>
            <a:r>
              <a:rPr lang="es-AR" sz="2800" dirty="0" err="1"/>
              <a:t>Algorithm</a:t>
            </a:r>
            <a:r>
              <a:rPr lang="es-AR" sz="2800" dirty="0"/>
              <a:t> (RKGA)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Los individuos son representados por un vector de números reales en el intervalo [0, 1]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poblacion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generada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endParaRPr lang="es-AR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El decodificador es el responsable de convertir un cromosoma en una solución válida del problema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se </a:t>
            </a:r>
            <a:r>
              <a:rPr lang="en-US" sz="2000" dirty="0" err="1"/>
              <a:t>toman</a:t>
            </a:r>
            <a:r>
              <a:rPr lang="en-US" sz="2000" dirty="0"/>
              <a:t> los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generación</a:t>
            </a:r>
            <a:r>
              <a:rPr lang="en-US" sz="2000" dirty="0"/>
              <a:t> (elites)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mayoria</a:t>
            </a:r>
            <a:r>
              <a:rPr lang="en-US" sz="2000" dirty="0"/>
              <a:t> de los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generacion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</a:t>
            </a:r>
            <a:r>
              <a:rPr lang="en-US" sz="2000" dirty="0" err="1"/>
              <a:t>crusando</a:t>
            </a:r>
            <a:r>
              <a:rPr lang="en-US" sz="2000" dirty="0"/>
              <a:t> dos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generacion</a:t>
            </a:r>
            <a:r>
              <a:rPr lang="en-US" sz="2000" dirty="0"/>
              <a:t> actual (crossover)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un </a:t>
            </a:r>
            <a:r>
              <a:rPr lang="en-US" sz="2000" dirty="0" err="1"/>
              <a:t>porcentaje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son </a:t>
            </a:r>
            <a:r>
              <a:rPr lang="en-US" sz="2000" dirty="0" err="1"/>
              <a:t>generados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escapar</a:t>
            </a:r>
            <a:r>
              <a:rPr lang="en-US" sz="2000" dirty="0"/>
              <a:t> de </a:t>
            </a:r>
            <a:r>
              <a:rPr lang="en-US" sz="2000" dirty="0" err="1"/>
              <a:t>mínimos</a:t>
            </a:r>
            <a:r>
              <a:rPr lang="en-US" sz="2000" dirty="0"/>
              <a:t> locales (</a:t>
            </a:r>
            <a:r>
              <a:rPr lang="en-US" sz="2000" dirty="0" err="1"/>
              <a:t>mutantes</a:t>
            </a:r>
            <a:r>
              <a:rPr lang="en-US" sz="2000" dirty="0"/>
              <a:t>)</a:t>
            </a:r>
            <a:endParaRPr lang="es-AR" sz="20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 smtClean="0"/>
              <a:t>Biased</a:t>
            </a:r>
            <a:r>
              <a:rPr lang="es-AR" sz="2800" dirty="0" smtClean="0"/>
              <a:t> </a:t>
            </a:r>
            <a:r>
              <a:rPr lang="es-AR" sz="2800" dirty="0" err="1" smtClean="0"/>
              <a:t>Random</a:t>
            </a:r>
            <a:r>
              <a:rPr lang="es-AR" sz="2800" dirty="0" smtClean="0"/>
              <a:t> Key </a:t>
            </a:r>
            <a:r>
              <a:rPr lang="es-AR" sz="2800" dirty="0" err="1" smtClean="0"/>
              <a:t>Genetic</a:t>
            </a:r>
            <a:r>
              <a:rPr lang="es-AR" sz="2800" dirty="0" smtClean="0"/>
              <a:t> </a:t>
            </a:r>
            <a:r>
              <a:rPr lang="es-AR" sz="2800" dirty="0" err="1" smtClean="0"/>
              <a:t>Algorithm</a:t>
            </a:r>
            <a:r>
              <a:rPr lang="es-AR" sz="2800" dirty="0" smtClean="0"/>
              <a:t> (BRKGA)</a:t>
            </a:r>
          </a:p>
          <a:p>
            <a:pPr lvl="1"/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individuo</a:t>
            </a:r>
            <a:r>
              <a:rPr lang="en-US" sz="2000" dirty="0"/>
              <a:t> </a:t>
            </a:r>
            <a:r>
              <a:rPr lang="es-AR" sz="2000" dirty="0" smtClean="0"/>
              <a:t>se genera combinando un elemento seleccionado al azar del conjunto de elite y el otro de la conjunto no-elite.</a:t>
            </a:r>
          </a:p>
          <a:p>
            <a:pPr lvl="1"/>
            <a:r>
              <a:rPr lang="es-AR" sz="2000" dirty="0" err="1"/>
              <a:t>P</a:t>
            </a:r>
            <a:r>
              <a:rPr lang="es-AR" sz="2000" dirty="0" err="1" smtClean="0"/>
              <a:t>arameterized</a:t>
            </a:r>
            <a:r>
              <a:rPr lang="es-AR" sz="2000" dirty="0" smtClean="0"/>
              <a:t> </a:t>
            </a:r>
            <a:r>
              <a:rPr lang="es-AR" sz="2000" dirty="0" err="1" smtClean="0"/>
              <a:t>Uniform</a:t>
            </a:r>
            <a:r>
              <a:rPr lang="es-AR" sz="2000" dirty="0" smtClean="0"/>
              <a:t> Crossover. La probabilidad de que se trasmita el alelo del padre de elite es mayor que la del padre de no-</a:t>
            </a:r>
            <a:r>
              <a:rPr lang="es-AR" sz="2000" dirty="0" err="1" smtClean="0"/>
              <a:t>elte</a:t>
            </a:r>
            <a:r>
              <a:rPr lang="es-AR" sz="2000" dirty="0" smtClean="0"/>
              <a:t>.</a:t>
            </a:r>
          </a:p>
          <a:p>
            <a:pPr lvl="1"/>
            <a:r>
              <a:rPr lang="en-US" sz="2000" dirty="0" smtClean="0"/>
              <a:t>TODO: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Bias Crossover de la </a:t>
            </a:r>
            <a:r>
              <a:rPr lang="en-US" sz="2000" dirty="0" err="1" smtClean="0"/>
              <a:t>tesis</a:t>
            </a:r>
            <a:endParaRPr lang="es-AR" sz="20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252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TODO: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</a:t>
            </a:r>
            <a:r>
              <a:rPr lang="en-US" sz="2000" dirty="0" err="1" smtClean="0"/>
              <a:t>cuadrados</a:t>
            </a:r>
            <a:r>
              <a:rPr lang="en-US" sz="2000" dirty="0" smtClean="0"/>
              <a:t> y </a:t>
            </a:r>
            <a:r>
              <a:rPr lang="en-US" sz="2000" dirty="0" err="1" smtClean="0"/>
              <a:t>flujo</a:t>
            </a:r>
            <a:r>
              <a:rPr lang="en-US" sz="2000" dirty="0" smtClean="0"/>
              <a:t> Global</a:t>
            </a:r>
          </a:p>
          <a:p>
            <a:r>
              <a:rPr lang="en-US" sz="2000" dirty="0" smtClean="0"/>
              <a:t>Se </a:t>
            </a:r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Decodificador</a:t>
            </a:r>
            <a:r>
              <a:rPr lang="en-US" sz="2000" dirty="0" smtClean="0"/>
              <a:t>, Crossover, BL, </a:t>
            </a:r>
            <a:r>
              <a:rPr lang="en-US" sz="2000" dirty="0" err="1" smtClean="0"/>
              <a:t>condicion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corte</a:t>
            </a:r>
            <a:r>
              <a:rPr lang="en-US" sz="2000" dirty="0" smtClean="0"/>
              <a:t> y </a:t>
            </a:r>
            <a:r>
              <a:rPr lang="en-US" sz="2000" dirty="0" err="1" smtClean="0"/>
              <a:t>codificador</a:t>
            </a:r>
            <a:r>
              <a:rPr lang="en-US" sz="2000" dirty="0" smtClean="0"/>
              <a:t> (</a:t>
            </a:r>
            <a:r>
              <a:rPr lang="en-US" sz="2000" dirty="0" err="1" smtClean="0"/>
              <a:t>buscar</a:t>
            </a:r>
            <a:r>
              <a:rPr lang="en-US" sz="2000" dirty="0" smtClean="0"/>
              <a:t> la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sabes</a:t>
            </a:r>
            <a:r>
              <a:rPr lang="en-US" sz="2000" dirty="0" smtClean="0"/>
              <a:t> y </a:t>
            </a:r>
            <a:r>
              <a:rPr lang="en-US" sz="2000" dirty="0" err="1" smtClean="0"/>
              <a:t>acomodarla</a:t>
            </a:r>
            <a:r>
              <a:rPr lang="en-US" sz="2000" dirty="0" smtClean="0"/>
              <a:t> a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implementacion</a:t>
            </a:r>
            <a:r>
              <a:rPr lang="en-US" sz="2000" dirty="0" smtClean="0"/>
              <a:t>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9827</TotalTime>
  <Words>1011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Team Orienteering Problem</vt:lpstr>
      <vt:lpstr>Biased Random Key Genetic Algorithm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  <vt:lpstr>Algoritmo Propuesto</vt:lpstr>
      <vt:lpstr>Algoritmo Propuesto</vt:lpstr>
      <vt:lpstr>Resultados</vt:lpstr>
      <vt:lpstr>Conclusiones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60</cp:revision>
  <dcterms:created xsi:type="dcterms:W3CDTF">2018-04-15T18:31:53Z</dcterms:created>
  <dcterms:modified xsi:type="dcterms:W3CDTF">2018-04-25T03:06:57Z</dcterms:modified>
</cp:coreProperties>
</file>