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 id="257" r:id="rId3"/>
    <p:sldId id="258" r:id="rId4"/>
    <p:sldId id="259" r:id="rId5"/>
    <p:sldId id="271" r:id="rId6"/>
    <p:sldId id="260" r:id="rId7"/>
    <p:sldId id="261" r:id="rId8"/>
    <p:sldId id="272" r:id="rId9"/>
    <p:sldId id="262" r:id="rId10"/>
    <p:sldId id="273" r:id="rId11"/>
    <p:sldId id="263" r:id="rId12"/>
    <p:sldId id="265" r:id="rId13"/>
    <p:sldId id="278" r:id="rId14"/>
    <p:sldId id="283" r:id="rId15"/>
    <p:sldId id="274" r:id="rId16"/>
    <p:sldId id="275" r:id="rId17"/>
    <p:sldId id="276" r:id="rId18"/>
    <p:sldId id="277" r:id="rId19"/>
    <p:sldId id="280" r:id="rId20"/>
    <p:sldId id="268" r:id="rId21"/>
    <p:sldId id="282" r:id="rId22"/>
    <p:sldId id="281" r:id="rId23"/>
    <p:sldId id="269" r:id="rId24"/>
    <p:sldId id="284" r:id="rId25"/>
    <p:sldId id="279" r:id="rId26"/>
    <p:sldId id="270" r:id="rId27"/>
  </p:sldIdLst>
  <p:sldSz cx="9144000" cy="6858000" type="screen4x3"/>
  <p:notesSz cx="6858000" cy="9144000"/>
  <p:defaultTextStyle>
    <a:defPPr>
      <a:defRPr lang="es-A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6" d="100"/>
          <a:sy n="76" d="100"/>
        </p:scale>
        <p:origin x="-462" y="-84"/>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s-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s-AR"/>
          </a:p>
        </p:txBody>
      </p:sp>
      <p:sp>
        <p:nvSpPr>
          <p:cNvPr id="4" name="Date Placeholder 3"/>
          <p:cNvSpPr>
            <a:spLocks noGrp="1"/>
          </p:cNvSpPr>
          <p:nvPr>
            <p:ph type="dt" sz="half" idx="10"/>
          </p:nvPr>
        </p:nvSpPr>
        <p:spPr/>
        <p:txBody>
          <a:bodyPr/>
          <a:lstStyle>
            <a:lvl1pPr>
              <a:defRPr/>
            </a:lvl1pPr>
          </a:lstStyle>
          <a:p>
            <a:pPr>
              <a:defRPr/>
            </a:pPr>
            <a:fld id="{10D2B2AE-A485-432A-83D8-F1AB842D2F67}" type="datetimeFigureOut">
              <a:rPr lang="es-AR"/>
              <a:pPr>
                <a:defRPr/>
              </a:pPr>
              <a:t>24/05/2018</a:t>
            </a:fld>
            <a:endParaRPr lang="es-AR"/>
          </a:p>
        </p:txBody>
      </p:sp>
      <p:sp>
        <p:nvSpPr>
          <p:cNvPr id="5" name="Footer Placeholder 4"/>
          <p:cNvSpPr>
            <a:spLocks noGrp="1"/>
          </p:cNvSpPr>
          <p:nvPr>
            <p:ph type="ftr" sz="quarter" idx="11"/>
          </p:nvPr>
        </p:nvSpPr>
        <p:spPr/>
        <p:txBody>
          <a:bodyPr/>
          <a:lstStyle>
            <a:lvl1pPr>
              <a:defRPr/>
            </a:lvl1pPr>
          </a:lstStyle>
          <a:p>
            <a:pPr>
              <a:defRPr/>
            </a:pPr>
            <a:endParaRPr lang="es-AR"/>
          </a:p>
        </p:txBody>
      </p:sp>
      <p:sp>
        <p:nvSpPr>
          <p:cNvPr id="6" name="Slide Number Placeholder 5"/>
          <p:cNvSpPr>
            <a:spLocks noGrp="1"/>
          </p:cNvSpPr>
          <p:nvPr>
            <p:ph type="sldNum" sz="quarter" idx="12"/>
          </p:nvPr>
        </p:nvSpPr>
        <p:spPr/>
        <p:txBody>
          <a:bodyPr/>
          <a:lstStyle>
            <a:lvl1pPr>
              <a:defRPr/>
            </a:lvl1pPr>
          </a:lstStyle>
          <a:p>
            <a:pPr>
              <a:defRPr/>
            </a:pPr>
            <a:fld id="{EF0DD2F2-0334-49CA-812C-B446964AEC47}" type="slidenum">
              <a:rPr lang="es-AR"/>
              <a:pPr>
                <a:defRPr/>
              </a:pPr>
              <a:t>‹#›</a:t>
            </a:fld>
            <a:endParaRPr lang="es-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A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Date Placeholder 3"/>
          <p:cNvSpPr>
            <a:spLocks noGrp="1"/>
          </p:cNvSpPr>
          <p:nvPr>
            <p:ph type="dt" sz="half" idx="10"/>
          </p:nvPr>
        </p:nvSpPr>
        <p:spPr/>
        <p:txBody>
          <a:bodyPr/>
          <a:lstStyle>
            <a:lvl1pPr>
              <a:defRPr/>
            </a:lvl1pPr>
          </a:lstStyle>
          <a:p>
            <a:pPr>
              <a:defRPr/>
            </a:pPr>
            <a:fld id="{7A78698F-3B3D-4392-BC33-4BC449D3D683}" type="datetimeFigureOut">
              <a:rPr lang="es-AR"/>
              <a:pPr>
                <a:defRPr/>
              </a:pPr>
              <a:t>24/05/2018</a:t>
            </a:fld>
            <a:endParaRPr lang="es-AR"/>
          </a:p>
        </p:txBody>
      </p:sp>
      <p:sp>
        <p:nvSpPr>
          <p:cNvPr id="5" name="Footer Placeholder 4"/>
          <p:cNvSpPr>
            <a:spLocks noGrp="1"/>
          </p:cNvSpPr>
          <p:nvPr>
            <p:ph type="ftr" sz="quarter" idx="11"/>
          </p:nvPr>
        </p:nvSpPr>
        <p:spPr/>
        <p:txBody>
          <a:bodyPr/>
          <a:lstStyle>
            <a:lvl1pPr>
              <a:defRPr/>
            </a:lvl1pPr>
          </a:lstStyle>
          <a:p>
            <a:pPr>
              <a:defRPr/>
            </a:pPr>
            <a:endParaRPr lang="es-AR"/>
          </a:p>
        </p:txBody>
      </p:sp>
      <p:sp>
        <p:nvSpPr>
          <p:cNvPr id="6" name="Slide Number Placeholder 5"/>
          <p:cNvSpPr>
            <a:spLocks noGrp="1"/>
          </p:cNvSpPr>
          <p:nvPr>
            <p:ph type="sldNum" sz="quarter" idx="12"/>
          </p:nvPr>
        </p:nvSpPr>
        <p:spPr/>
        <p:txBody>
          <a:bodyPr/>
          <a:lstStyle>
            <a:lvl1pPr>
              <a:defRPr/>
            </a:lvl1pPr>
          </a:lstStyle>
          <a:p>
            <a:pPr>
              <a:defRPr/>
            </a:pPr>
            <a:fld id="{BA5FE033-F51E-4C18-89BC-80A9C15E1C6D}" type="slidenum">
              <a:rPr lang="es-AR"/>
              <a:pPr>
                <a:defRPr/>
              </a:pPr>
              <a:t>‹#›</a:t>
            </a:fld>
            <a:endParaRPr lang="es-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s-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Date Placeholder 3"/>
          <p:cNvSpPr>
            <a:spLocks noGrp="1"/>
          </p:cNvSpPr>
          <p:nvPr>
            <p:ph type="dt" sz="half" idx="10"/>
          </p:nvPr>
        </p:nvSpPr>
        <p:spPr/>
        <p:txBody>
          <a:bodyPr/>
          <a:lstStyle>
            <a:lvl1pPr>
              <a:defRPr/>
            </a:lvl1pPr>
          </a:lstStyle>
          <a:p>
            <a:pPr>
              <a:defRPr/>
            </a:pPr>
            <a:fld id="{37722C9A-ED2D-4E60-AE4C-01E3151452F2}" type="datetimeFigureOut">
              <a:rPr lang="es-AR"/>
              <a:pPr>
                <a:defRPr/>
              </a:pPr>
              <a:t>24/05/2018</a:t>
            </a:fld>
            <a:endParaRPr lang="es-AR"/>
          </a:p>
        </p:txBody>
      </p:sp>
      <p:sp>
        <p:nvSpPr>
          <p:cNvPr id="5" name="Footer Placeholder 4"/>
          <p:cNvSpPr>
            <a:spLocks noGrp="1"/>
          </p:cNvSpPr>
          <p:nvPr>
            <p:ph type="ftr" sz="quarter" idx="11"/>
          </p:nvPr>
        </p:nvSpPr>
        <p:spPr/>
        <p:txBody>
          <a:bodyPr/>
          <a:lstStyle>
            <a:lvl1pPr>
              <a:defRPr/>
            </a:lvl1pPr>
          </a:lstStyle>
          <a:p>
            <a:pPr>
              <a:defRPr/>
            </a:pPr>
            <a:endParaRPr lang="es-AR"/>
          </a:p>
        </p:txBody>
      </p:sp>
      <p:sp>
        <p:nvSpPr>
          <p:cNvPr id="6" name="Slide Number Placeholder 5"/>
          <p:cNvSpPr>
            <a:spLocks noGrp="1"/>
          </p:cNvSpPr>
          <p:nvPr>
            <p:ph type="sldNum" sz="quarter" idx="12"/>
          </p:nvPr>
        </p:nvSpPr>
        <p:spPr/>
        <p:txBody>
          <a:bodyPr/>
          <a:lstStyle>
            <a:lvl1pPr>
              <a:defRPr/>
            </a:lvl1pPr>
          </a:lstStyle>
          <a:p>
            <a:pPr>
              <a:defRPr/>
            </a:pPr>
            <a:fld id="{D53D341E-B77D-4703-A069-530201E4D8A6}" type="slidenum">
              <a:rPr lang="es-AR"/>
              <a:pPr>
                <a:defRPr/>
              </a:pPr>
              <a:t>‹#›</a:t>
            </a:fld>
            <a:endParaRPr lang="es-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A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Date Placeholder 3"/>
          <p:cNvSpPr>
            <a:spLocks noGrp="1"/>
          </p:cNvSpPr>
          <p:nvPr>
            <p:ph type="dt" sz="half" idx="10"/>
          </p:nvPr>
        </p:nvSpPr>
        <p:spPr/>
        <p:txBody>
          <a:bodyPr/>
          <a:lstStyle>
            <a:lvl1pPr>
              <a:defRPr/>
            </a:lvl1pPr>
          </a:lstStyle>
          <a:p>
            <a:pPr>
              <a:defRPr/>
            </a:pPr>
            <a:fld id="{4617D865-7901-4710-A5DF-A482D493458A}" type="datetimeFigureOut">
              <a:rPr lang="es-AR"/>
              <a:pPr>
                <a:defRPr/>
              </a:pPr>
              <a:t>24/05/2018</a:t>
            </a:fld>
            <a:endParaRPr lang="es-AR"/>
          </a:p>
        </p:txBody>
      </p:sp>
      <p:sp>
        <p:nvSpPr>
          <p:cNvPr id="5" name="Footer Placeholder 4"/>
          <p:cNvSpPr>
            <a:spLocks noGrp="1"/>
          </p:cNvSpPr>
          <p:nvPr>
            <p:ph type="ftr" sz="quarter" idx="11"/>
          </p:nvPr>
        </p:nvSpPr>
        <p:spPr/>
        <p:txBody>
          <a:bodyPr/>
          <a:lstStyle>
            <a:lvl1pPr>
              <a:defRPr/>
            </a:lvl1pPr>
          </a:lstStyle>
          <a:p>
            <a:pPr>
              <a:defRPr/>
            </a:pPr>
            <a:endParaRPr lang="es-AR"/>
          </a:p>
        </p:txBody>
      </p:sp>
      <p:sp>
        <p:nvSpPr>
          <p:cNvPr id="6" name="Slide Number Placeholder 5"/>
          <p:cNvSpPr>
            <a:spLocks noGrp="1"/>
          </p:cNvSpPr>
          <p:nvPr>
            <p:ph type="sldNum" sz="quarter" idx="12"/>
          </p:nvPr>
        </p:nvSpPr>
        <p:spPr/>
        <p:txBody>
          <a:bodyPr/>
          <a:lstStyle>
            <a:lvl1pPr>
              <a:defRPr/>
            </a:lvl1pPr>
          </a:lstStyle>
          <a:p>
            <a:pPr>
              <a:defRPr/>
            </a:pPr>
            <a:fld id="{C2C6C2CA-22DD-41B9-A096-AD0A5385C2C8}" type="slidenum">
              <a:rPr lang="es-AR"/>
              <a:pPr>
                <a:defRPr/>
              </a:pPr>
              <a:t>‹#›</a:t>
            </a:fld>
            <a:endParaRPr lang="es-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s-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0291DBD3-DCF7-475C-A27F-8D6A479FE035}" type="datetimeFigureOut">
              <a:rPr lang="es-AR"/>
              <a:pPr>
                <a:defRPr/>
              </a:pPr>
              <a:t>24/05/2018</a:t>
            </a:fld>
            <a:endParaRPr lang="es-AR"/>
          </a:p>
        </p:txBody>
      </p:sp>
      <p:sp>
        <p:nvSpPr>
          <p:cNvPr id="5" name="Footer Placeholder 4"/>
          <p:cNvSpPr>
            <a:spLocks noGrp="1"/>
          </p:cNvSpPr>
          <p:nvPr>
            <p:ph type="ftr" sz="quarter" idx="11"/>
          </p:nvPr>
        </p:nvSpPr>
        <p:spPr/>
        <p:txBody>
          <a:bodyPr/>
          <a:lstStyle>
            <a:lvl1pPr>
              <a:defRPr/>
            </a:lvl1pPr>
          </a:lstStyle>
          <a:p>
            <a:pPr>
              <a:defRPr/>
            </a:pPr>
            <a:endParaRPr lang="es-AR"/>
          </a:p>
        </p:txBody>
      </p:sp>
      <p:sp>
        <p:nvSpPr>
          <p:cNvPr id="6" name="Slide Number Placeholder 5"/>
          <p:cNvSpPr>
            <a:spLocks noGrp="1"/>
          </p:cNvSpPr>
          <p:nvPr>
            <p:ph type="sldNum" sz="quarter" idx="12"/>
          </p:nvPr>
        </p:nvSpPr>
        <p:spPr/>
        <p:txBody>
          <a:bodyPr/>
          <a:lstStyle>
            <a:lvl1pPr>
              <a:defRPr/>
            </a:lvl1pPr>
          </a:lstStyle>
          <a:p>
            <a:pPr>
              <a:defRPr/>
            </a:pPr>
            <a:fld id="{49ADE240-8BDA-467E-9635-7F5D9F6067ED}" type="slidenum">
              <a:rPr lang="es-AR"/>
              <a:pPr>
                <a:defRPr/>
              </a:pPr>
              <a:t>‹#›</a:t>
            </a:fld>
            <a:endParaRPr lang="es-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5" name="Date Placeholder 3"/>
          <p:cNvSpPr>
            <a:spLocks noGrp="1"/>
          </p:cNvSpPr>
          <p:nvPr>
            <p:ph type="dt" sz="half" idx="10"/>
          </p:nvPr>
        </p:nvSpPr>
        <p:spPr/>
        <p:txBody>
          <a:bodyPr/>
          <a:lstStyle>
            <a:lvl1pPr>
              <a:defRPr/>
            </a:lvl1pPr>
          </a:lstStyle>
          <a:p>
            <a:pPr>
              <a:defRPr/>
            </a:pPr>
            <a:fld id="{ABF85F38-967B-49C3-97AE-FC54764715E4}" type="datetimeFigureOut">
              <a:rPr lang="es-AR"/>
              <a:pPr>
                <a:defRPr/>
              </a:pPr>
              <a:t>24/05/2018</a:t>
            </a:fld>
            <a:endParaRPr lang="es-AR"/>
          </a:p>
        </p:txBody>
      </p:sp>
      <p:sp>
        <p:nvSpPr>
          <p:cNvPr id="6" name="Footer Placeholder 4"/>
          <p:cNvSpPr>
            <a:spLocks noGrp="1"/>
          </p:cNvSpPr>
          <p:nvPr>
            <p:ph type="ftr" sz="quarter" idx="11"/>
          </p:nvPr>
        </p:nvSpPr>
        <p:spPr/>
        <p:txBody>
          <a:bodyPr/>
          <a:lstStyle>
            <a:lvl1pPr>
              <a:defRPr/>
            </a:lvl1pPr>
          </a:lstStyle>
          <a:p>
            <a:pPr>
              <a:defRPr/>
            </a:pPr>
            <a:endParaRPr lang="es-AR"/>
          </a:p>
        </p:txBody>
      </p:sp>
      <p:sp>
        <p:nvSpPr>
          <p:cNvPr id="7" name="Slide Number Placeholder 5"/>
          <p:cNvSpPr>
            <a:spLocks noGrp="1"/>
          </p:cNvSpPr>
          <p:nvPr>
            <p:ph type="sldNum" sz="quarter" idx="12"/>
          </p:nvPr>
        </p:nvSpPr>
        <p:spPr/>
        <p:txBody>
          <a:bodyPr/>
          <a:lstStyle>
            <a:lvl1pPr>
              <a:defRPr/>
            </a:lvl1pPr>
          </a:lstStyle>
          <a:p>
            <a:pPr>
              <a:defRPr/>
            </a:pPr>
            <a:fld id="{C1274112-C5A4-42EA-B817-60EB1DB42231}" type="slidenum">
              <a:rPr lang="es-AR"/>
              <a:pPr>
                <a:defRPr/>
              </a:pPr>
              <a:t>‹#›</a:t>
            </a:fld>
            <a:endParaRPr lang="es-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s-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7" name="Date Placeholder 3"/>
          <p:cNvSpPr>
            <a:spLocks noGrp="1"/>
          </p:cNvSpPr>
          <p:nvPr>
            <p:ph type="dt" sz="half" idx="10"/>
          </p:nvPr>
        </p:nvSpPr>
        <p:spPr/>
        <p:txBody>
          <a:bodyPr/>
          <a:lstStyle>
            <a:lvl1pPr>
              <a:defRPr/>
            </a:lvl1pPr>
          </a:lstStyle>
          <a:p>
            <a:pPr>
              <a:defRPr/>
            </a:pPr>
            <a:fld id="{A9F64308-9254-4E2B-B3AA-1532907BC3AC}" type="datetimeFigureOut">
              <a:rPr lang="es-AR"/>
              <a:pPr>
                <a:defRPr/>
              </a:pPr>
              <a:t>24/05/2018</a:t>
            </a:fld>
            <a:endParaRPr lang="es-AR"/>
          </a:p>
        </p:txBody>
      </p:sp>
      <p:sp>
        <p:nvSpPr>
          <p:cNvPr id="8" name="Footer Placeholder 4"/>
          <p:cNvSpPr>
            <a:spLocks noGrp="1"/>
          </p:cNvSpPr>
          <p:nvPr>
            <p:ph type="ftr" sz="quarter" idx="11"/>
          </p:nvPr>
        </p:nvSpPr>
        <p:spPr/>
        <p:txBody>
          <a:bodyPr/>
          <a:lstStyle>
            <a:lvl1pPr>
              <a:defRPr/>
            </a:lvl1pPr>
          </a:lstStyle>
          <a:p>
            <a:pPr>
              <a:defRPr/>
            </a:pPr>
            <a:endParaRPr lang="es-AR"/>
          </a:p>
        </p:txBody>
      </p:sp>
      <p:sp>
        <p:nvSpPr>
          <p:cNvPr id="9" name="Slide Number Placeholder 5"/>
          <p:cNvSpPr>
            <a:spLocks noGrp="1"/>
          </p:cNvSpPr>
          <p:nvPr>
            <p:ph type="sldNum" sz="quarter" idx="12"/>
          </p:nvPr>
        </p:nvSpPr>
        <p:spPr/>
        <p:txBody>
          <a:bodyPr/>
          <a:lstStyle>
            <a:lvl1pPr>
              <a:defRPr/>
            </a:lvl1pPr>
          </a:lstStyle>
          <a:p>
            <a:pPr>
              <a:defRPr/>
            </a:pPr>
            <a:fld id="{99685570-B356-4A4E-A5FD-AE790C146AB0}" type="slidenum">
              <a:rPr lang="es-AR"/>
              <a:pPr>
                <a:defRPr/>
              </a:pPr>
              <a:t>‹#›</a:t>
            </a:fld>
            <a:endParaRPr lang="es-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AR"/>
          </a:p>
        </p:txBody>
      </p:sp>
      <p:sp>
        <p:nvSpPr>
          <p:cNvPr id="3" name="Date Placeholder 3"/>
          <p:cNvSpPr>
            <a:spLocks noGrp="1"/>
          </p:cNvSpPr>
          <p:nvPr>
            <p:ph type="dt" sz="half" idx="10"/>
          </p:nvPr>
        </p:nvSpPr>
        <p:spPr/>
        <p:txBody>
          <a:bodyPr/>
          <a:lstStyle>
            <a:lvl1pPr>
              <a:defRPr/>
            </a:lvl1pPr>
          </a:lstStyle>
          <a:p>
            <a:pPr>
              <a:defRPr/>
            </a:pPr>
            <a:fld id="{85D9B35D-E7F0-4EB3-A048-7795C260635F}" type="datetimeFigureOut">
              <a:rPr lang="es-AR"/>
              <a:pPr>
                <a:defRPr/>
              </a:pPr>
              <a:t>24/05/2018</a:t>
            </a:fld>
            <a:endParaRPr lang="es-AR"/>
          </a:p>
        </p:txBody>
      </p:sp>
      <p:sp>
        <p:nvSpPr>
          <p:cNvPr id="4" name="Footer Placeholder 4"/>
          <p:cNvSpPr>
            <a:spLocks noGrp="1"/>
          </p:cNvSpPr>
          <p:nvPr>
            <p:ph type="ftr" sz="quarter" idx="11"/>
          </p:nvPr>
        </p:nvSpPr>
        <p:spPr/>
        <p:txBody>
          <a:bodyPr/>
          <a:lstStyle>
            <a:lvl1pPr>
              <a:defRPr/>
            </a:lvl1pPr>
          </a:lstStyle>
          <a:p>
            <a:pPr>
              <a:defRPr/>
            </a:pPr>
            <a:endParaRPr lang="es-AR"/>
          </a:p>
        </p:txBody>
      </p:sp>
      <p:sp>
        <p:nvSpPr>
          <p:cNvPr id="5" name="Slide Number Placeholder 5"/>
          <p:cNvSpPr>
            <a:spLocks noGrp="1"/>
          </p:cNvSpPr>
          <p:nvPr>
            <p:ph type="sldNum" sz="quarter" idx="12"/>
          </p:nvPr>
        </p:nvSpPr>
        <p:spPr/>
        <p:txBody>
          <a:bodyPr/>
          <a:lstStyle>
            <a:lvl1pPr>
              <a:defRPr/>
            </a:lvl1pPr>
          </a:lstStyle>
          <a:p>
            <a:pPr>
              <a:defRPr/>
            </a:pPr>
            <a:fld id="{431F9C64-37EA-4DBD-8DFC-9B4DAF449FAF}" type="slidenum">
              <a:rPr lang="es-AR"/>
              <a:pPr>
                <a:defRPr/>
              </a:pPr>
              <a:t>‹#›</a:t>
            </a:fld>
            <a:endParaRPr lang="es-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7C998BFF-A1B7-4FC4-8DCB-ADC627BEDC74}" type="datetimeFigureOut">
              <a:rPr lang="es-AR"/>
              <a:pPr>
                <a:defRPr/>
              </a:pPr>
              <a:t>24/05/2018</a:t>
            </a:fld>
            <a:endParaRPr lang="es-AR"/>
          </a:p>
        </p:txBody>
      </p:sp>
      <p:sp>
        <p:nvSpPr>
          <p:cNvPr id="3" name="Footer Placeholder 4"/>
          <p:cNvSpPr>
            <a:spLocks noGrp="1"/>
          </p:cNvSpPr>
          <p:nvPr>
            <p:ph type="ftr" sz="quarter" idx="11"/>
          </p:nvPr>
        </p:nvSpPr>
        <p:spPr/>
        <p:txBody>
          <a:bodyPr/>
          <a:lstStyle>
            <a:lvl1pPr>
              <a:defRPr/>
            </a:lvl1pPr>
          </a:lstStyle>
          <a:p>
            <a:pPr>
              <a:defRPr/>
            </a:pPr>
            <a:endParaRPr lang="es-AR"/>
          </a:p>
        </p:txBody>
      </p:sp>
      <p:sp>
        <p:nvSpPr>
          <p:cNvPr id="4" name="Slide Number Placeholder 5"/>
          <p:cNvSpPr>
            <a:spLocks noGrp="1"/>
          </p:cNvSpPr>
          <p:nvPr>
            <p:ph type="sldNum" sz="quarter" idx="12"/>
          </p:nvPr>
        </p:nvSpPr>
        <p:spPr/>
        <p:txBody>
          <a:bodyPr/>
          <a:lstStyle>
            <a:lvl1pPr>
              <a:defRPr/>
            </a:lvl1pPr>
          </a:lstStyle>
          <a:p>
            <a:pPr>
              <a:defRPr/>
            </a:pPr>
            <a:fld id="{E66F0E71-920A-444D-BECC-99FEED382150}" type="slidenum">
              <a:rPr lang="es-AR"/>
              <a:pPr>
                <a:defRPr/>
              </a:pPr>
              <a:t>‹#›</a:t>
            </a:fld>
            <a:endParaRPr lang="es-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s-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A28072DE-5860-44D7-966D-C68918ED69ED}" type="datetimeFigureOut">
              <a:rPr lang="es-AR"/>
              <a:pPr>
                <a:defRPr/>
              </a:pPr>
              <a:t>24/05/2018</a:t>
            </a:fld>
            <a:endParaRPr lang="es-AR"/>
          </a:p>
        </p:txBody>
      </p:sp>
      <p:sp>
        <p:nvSpPr>
          <p:cNvPr id="6" name="Footer Placeholder 4"/>
          <p:cNvSpPr>
            <a:spLocks noGrp="1"/>
          </p:cNvSpPr>
          <p:nvPr>
            <p:ph type="ftr" sz="quarter" idx="11"/>
          </p:nvPr>
        </p:nvSpPr>
        <p:spPr/>
        <p:txBody>
          <a:bodyPr/>
          <a:lstStyle>
            <a:lvl1pPr>
              <a:defRPr/>
            </a:lvl1pPr>
          </a:lstStyle>
          <a:p>
            <a:pPr>
              <a:defRPr/>
            </a:pPr>
            <a:endParaRPr lang="es-AR"/>
          </a:p>
        </p:txBody>
      </p:sp>
      <p:sp>
        <p:nvSpPr>
          <p:cNvPr id="7" name="Slide Number Placeholder 5"/>
          <p:cNvSpPr>
            <a:spLocks noGrp="1"/>
          </p:cNvSpPr>
          <p:nvPr>
            <p:ph type="sldNum" sz="quarter" idx="12"/>
          </p:nvPr>
        </p:nvSpPr>
        <p:spPr/>
        <p:txBody>
          <a:bodyPr/>
          <a:lstStyle>
            <a:lvl1pPr>
              <a:defRPr/>
            </a:lvl1pPr>
          </a:lstStyle>
          <a:p>
            <a:pPr>
              <a:defRPr/>
            </a:pPr>
            <a:fld id="{AFD3D3E3-1966-46F5-89EE-D6CB29620B43}" type="slidenum">
              <a:rPr lang="es-AR"/>
              <a:pPr>
                <a:defRPr/>
              </a:pPr>
              <a:t>‹#›</a:t>
            </a:fld>
            <a:endParaRPr lang="es-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s-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AR"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A558899F-9504-402A-AC17-B223039E7FD4}" type="datetimeFigureOut">
              <a:rPr lang="es-AR"/>
              <a:pPr>
                <a:defRPr/>
              </a:pPr>
              <a:t>24/05/2018</a:t>
            </a:fld>
            <a:endParaRPr lang="es-AR"/>
          </a:p>
        </p:txBody>
      </p:sp>
      <p:sp>
        <p:nvSpPr>
          <p:cNvPr id="6" name="Footer Placeholder 4"/>
          <p:cNvSpPr>
            <a:spLocks noGrp="1"/>
          </p:cNvSpPr>
          <p:nvPr>
            <p:ph type="ftr" sz="quarter" idx="11"/>
          </p:nvPr>
        </p:nvSpPr>
        <p:spPr/>
        <p:txBody>
          <a:bodyPr/>
          <a:lstStyle>
            <a:lvl1pPr>
              <a:defRPr/>
            </a:lvl1pPr>
          </a:lstStyle>
          <a:p>
            <a:pPr>
              <a:defRPr/>
            </a:pPr>
            <a:endParaRPr lang="es-AR"/>
          </a:p>
        </p:txBody>
      </p:sp>
      <p:sp>
        <p:nvSpPr>
          <p:cNvPr id="7" name="Slide Number Placeholder 5"/>
          <p:cNvSpPr>
            <a:spLocks noGrp="1"/>
          </p:cNvSpPr>
          <p:nvPr>
            <p:ph type="sldNum" sz="quarter" idx="12"/>
          </p:nvPr>
        </p:nvSpPr>
        <p:spPr/>
        <p:txBody>
          <a:bodyPr/>
          <a:lstStyle>
            <a:lvl1pPr>
              <a:defRPr/>
            </a:lvl1pPr>
          </a:lstStyle>
          <a:p>
            <a:pPr>
              <a:defRPr/>
            </a:pPr>
            <a:fld id="{0241DAC7-C1B4-4BE8-9855-3E32A22C618B}" type="slidenum">
              <a:rPr lang="es-AR"/>
              <a:pPr>
                <a:defRPr/>
              </a:pPr>
              <a:t>‹#›</a:t>
            </a:fld>
            <a:endParaRPr lang="es-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s-AR" smtClean="0"/>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pPr>
              <a:defRPr/>
            </a:pPr>
            <a:fld id="{E36472A9-E4FA-4D34-8CA5-6338F19183A2}" type="datetimeFigureOut">
              <a:rPr lang="es-AR"/>
              <a:pPr>
                <a:defRPr/>
              </a:pPr>
              <a:t>24/05/2018</a:t>
            </a:fld>
            <a:endParaRPr lang="es-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s-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pPr>
              <a:defRPr/>
            </a:pPr>
            <a:fld id="{E5974CD9-F80A-4523-803B-10770D88507B}" type="slidenum">
              <a:rPr lang="es-AR"/>
              <a:pPr>
                <a:defRPr/>
              </a:pPr>
              <a:t>‹#›</a:t>
            </a:fld>
            <a:endParaRPr lang="es-AR"/>
          </a:p>
        </p:txBody>
      </p:sp>
    </p:spTree>
  </p:cSld>
  <p:clrMap bg1="lt1" tx1="dk1" bg2="lt2" tx2="dk2" accent1="accent1" accent2="accent2" accent3="accent3" accent4="accent4" accent5="accent5" accent6="accent6" hlink="hlink" folHlink="folHlink"/>
  <p:sldLayoutIdLst>
    <p:sldLayoutId id="2147483803" r:id="rId1"/>
    <p:sldLayoutId id="2147483802" r:id="rId2"/>
    <p:sldLayoutId id="2147483801" r:id="rId3"/>
    <p:sldLayoutId id="2147483800" r:id="rId4"/>
    <p:sldLayoutId id="2147483799" r:id="rId5"/>
    <p:sldLayoutId id="2147483798" r:id="rId6"/>
    <p:sldLayoutId id="2147483797" r:id="rId7"/>
    <p:sldLayoutId id="2147483796" r:id="rId8"/>
    <p:sldLayoutId id="2147483795" r:id="rId9"/>
    <p:sldLayoutId id="2147483794" r:id="rId10"/>
    <p:sldLayoutId id="2147483793"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6.png"/><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ctrTitle"/>
          </p:nvPr>
        </p:nvSpPr>
        <p:spPr>
          <a:xfrm>
            <a:off x="755650" y="1196975"/>
            <a:ext cx="7772400" cy="1470025"/>
          </a:xfrm>
        </p:spPr>
        <p:txBody>
          <a:bodyPr/>
          <a:lstStyle/>
          <a:p>
            <a:r>
              <a:rPr lang="en-US" sz="3600" smtClean="0"/>
              <a:t>Biased Random Key Genetic Algorithm</a:t>
            </a:r>
            <a:br>
              <a:rPr lang="en-US" sz="3600" smtClean="0"/>
            </a:br>
            <a:r>
              <a:rPr lang="es-AR" sz="3600" smtClean="0"/>
              <a:t>con Búsqueda Local para el Team</a:t>
            </a:r>
            <a:br>
              <a:rPr lang="es-AR" sz="3600" smtClean="0"/>
            </a:br>
            <a:r>
              <a:rPr lang="es-AR" sz="3600" smtClean="0"/>
              <a:t>Orienteering Problem</a:t>
            </a:r>
          </a:p>
        </p:txBody>
      </p:sp>
      <p:sp>
        <p:nvSpPr>
          <p:cNvPr id="3" name="Subtitle 2"/>
          <p:cNvSpPr>
            <a:spLocks noGrp="1"/>
          </p:cNvSpPr>
          <p:nvPr>
            <p:ph type="subTitle" idx="1"/>
          </p:nvPr>
        </p:nvSpPr>
        <p:spPr/>
        <p:txBody>
          <a:bodyPr rtlCol="0">
            <a:normAutofit/>
          </a:bodyPr>
          <a:lstStyle/>
          <a:p>
            <a:pPr fontAlgn="auto">
              <a:spcAft>
                <a:spcPts val="0"/>
              </a:spcAft>
              <a:buFont typeface="Arial" pitchFamily="34" charset="0"/>
              <a:buNone/>
              <a:defRPr/>
            </a:pPr>
            <a:r>
              <a:rPr lang="en-US" dirty="0" smtClean="0"/>
              <a:t>Alejandro Lix Klett</a:t>
            </a:r>
            <a:br>
              <a:rPr lang="en-US" dirty="0" smtClean="0"/>
            </a:br>
            <a:r>
              <a:rPr lang="en-US" dirty="0" err="1" smtClean="0"/>
              <a:t>Directora</a:t>
            </a:r>
            <a:r>
              <a:rPr lang="en-US" dirty="0" smtClean="0"/>
              <a:t>: Irene </a:t>
            </a:r>
            <a:r>
              <a:rPr lang="en-US" dirty="0" err="1" smtClean="0"/>
              <a:t>Loiseau</a:t>
            </a:r>
            <a:endParaRPr lang="es-A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7512"/>
          </a:xfrm>
        </p:spPr>
        <p:txBody>
          <a:bodyPr rtlCol="0">
            <a:normAutofit fontScale="90000"/>
          </a:bodyPr>
          <a:lstStyle/>
          <a:p>
            <a:pPr algn="r" fontAlgn="auto">
              <a:spcAft>
                <a:spcPts val="0"/>
              </a:spcAft>
              <a:defRPr/>
            </a:pPr>
            <a:r>
              <a:rPr lang="en-US" sz="2400" dirty="0" err="1" smtClean="0"/>
              <a:t>Algoritmo</a:t>
            </a:r>
            <a:r>
              <a:rPr lang="en-US" sz="2400" dirty="0" smtClean="0"/>
              <a:t> </a:t>
            </a:r>
            <a:r>
              <a:rPr lang="en-US" sz="2400" dirty="0" err="1" smtClean="0"/>
              <a:t>Propuesto</a:t>
            </a:r>
            <a:endParaRPr lang="en-US" sz="2400" dirty="0" smtClean="0"/>
          </a:p>
        </p:txBody>
      </p:sp>
      <p:pic>
        <p:nvPicPr>
          <p:cNvPr id="22530" name="Content Placeholder 7"/>
          <p:cNvPicPr>
            <a:picLocks noGrp="1" noChangeAspect="1"/>
          </p:cNvPicPr>
          <p:nvPr>
            <p:ph idx="1"/>
          </p:nvPr>
        </p:nvPicPr>
        <p:blipFill>
          <a:blip r:embed="rId2"/>
          <a:srcRect/>
          <a:stretch>
            <a:fillRect/>
          </a:stretch>
        </p:blipFill>
        <p:spPr>
          <a:xfrm>
            <a:off x="1331913" y="765175"/>
            <a:ext cx="6662737" cy="5953125"/>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7512"/>
          </a:xfrm>
        </p:spPr>
        <p:txBody>
          <a:bodyPr rtlCol="0">
            <a:normAutofit fontScale="90000"/>
          </a:bodyPr>
          <a:lstStyle/>
          <a:p>
            <a:pPr algn="r" fontAlgn="auto">
              <a:spcAft>
                <a:spcPts val="0"/>
              </a:spcAft>
              <a:defRPr/>
            </a:pPr>
            <a:r>
              <a:rPr lang="en-US" sz="2400" dirty="0" err="1" smtClean="0"/>
              <a:t>Algoritmo</a:t>
            </a:r>
            <a:r>
              <a:rPr lang="en-US" sz="2400" dirty="0" smtClean="0"/>
              <a:t> </a:t>
            </a:r>
            <a:r>
              <a:rPr lang="en-US" sz="2400" dirty="0" err="1" smtClean="0"/>
              <a:t>Propuesto</a:t>
            </a:r>
            <a:endParaRPr lang="en-US" sz="2400" dirty="0" smtClean="0"/>
          </a:p>
        </p:txBody>
      </p:sp>
      <p:sp>
        <p:nvSpPr>
          <p:cNvPr id="23554" name="Content Placeholder 2"/>
          <p:cNvSpPr>
            <a:spLocks noGrp="1"/>
          </p:cNvSpPr>
          <p:nvPr>
            <p:ph idx="1"/>
          </p:nvPr>
        </p:nvSpPr>
        <p:spPr>
          <a:xfrm>
            <a:off x="457200" y="908050"/>
            <a:ext cx="8229600" cy="5218113"/>
          </a:xfrm>
        </p:spPr>
        <p:txBody>
          <a:bodyPr/>
          <a:lstStyle/>
          <a:p>
            <a:r>
              <a:rPr lang="en-US" sz="2800" smtClean="0"/>
              <a:t>Generación de la población inicial</a:t>
            </a:r>
          </a:p>
          <a:p>
            <a:pPr lvl="1">
              <a:buFont typeface="Wingdings" pitchFamily="2" charset="2"/>
              <a:buChar char="§"/>
            </a:pPr>
            <a:r>
              <a:rPr lang="en-US" sz="2000" smtClean="0"/>
              <a:t>Se crea una cantidad de vectores de enteros aleatorios igual a la cantidad de  soluciones por generación que se desea</a:t>
            </a:r>
            <a:endParaRPr lang="en-US" sz="2400" smtClean="0"/>
          </a:p>
          <a:p>
            <a:r>
              <a:rPr lang="en-US" sz="2800" smtClean="0"/>
              <a:t>Decodificación de la población</a:t>
            </a:r>
          </a:p>
          <a:p>
            <a:pPr lvl="1">
              <a:buFont typeface="Wingdings" pitchFamily="2" charset="2"/>
              <a:buChar char="§"/>
            </a:pPr>
            <a:r>
              <a:rPr lang="en-US" sz="2000" smtClean="0"/>
              <a:t>Orden en que se seleccionan los clientes</a:t>
            </a:r>
          </a:p>
          <a:p>
            <a:pPr lvl="1">
              <a:buFont typeface="Wingdings" pitchFamily="2" charset="2"/>
              <a:buChar char="§"/>
            </a:pPr>
            <a:r>
              <a:rPr lang="en-US" sz="2000" smtClean="0"/>
              <a:t>Decodificador Simple</a:t>
            </a:r>
          </a:p>
          <a:p>
            <a:pPr lvl="1">
              <a:buFont typeface="Wingdings" pitchFamily="2" charset="2"/>
              <a:buChar char="§"/>
            </a:pPr>
            <a:r>
              <a:rPr lang="en-US" sz="2000" smtClean="0"/>
              <a:t>Decodificador Goloso</a:t>
            </a:r>
          </a:p>
          <a:p>
            <a:pPr lvl="1">
              <a:buFont typeface="Wingdings" pitchFamily="2" charset="2"/>
              <a:buChar char="§"/>
            </a:pPr>
            <a:r>
              <a:rPr lang="en-US" sz="2000" smtClean="0"/>
              <a:t>Cada vector de enteros se decodifica en una solución válida del problema</a:t>
            </a:r>
            <a:endParaRPr lang="es-AR" sz="2000" smtClean="0"/>
          </a:p>
        </p:txBody>
      </p:sp>
      <p:pic>
        <p:nvPicPr>
          <p:cNvPr id="23555" name="Picture 3"/>
          <p:cNvPicPr>
            <a:picLocks noChangeAspect="1"/>
          </p:cNvPicPr>
          <p:nvPr/>
        </p:nvPicPr>
        <p:blipFill>
          <a:blip r:embed="rId2"/>
          <a:srcRect/>
          <a:stretch>
            <a:fillRect/>
          </a:stretch>
        </p:blipFill>
        <p:spPr bwMode="auto">
          <a:xfrm>
            <a:off x="0" y="4292600"/>
            <a:ext cx="9144000" cy="23114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7512"/>
          </a:xfrm>
        </p:spPr>
        <p:txBody>
          <a:bodyPr rtlCol="0">
            <a:normAutofit fontScale="90000"/>
          </a:bodyPr>
          <a:lstStyle/>
          <a:p>
            <a:pPr algn="r" fontAlgn="auto">
              <a:spcAft>
                <a:spcPts val="0"/>
              </a:spcAft>
              <a:defRPr/>
            </a:pPr>
            <a:r>
              <a:rPr lang="en-US" sz="2400" dirty="0" err="1" smtClean="0"/>
              <a:t>Algoritmo</a:t>
            </a:r>
            <a:r>
              <a:rPr lang="en-US" sz="2400" dirty="0" smtClean="0"/>
              <a:t> </a:t>
            </a:r>
            <a:r>
              <a:rPr lang="en-US" sz="2400" dirty="0" err="1" smtClean="0"/>
              <a:t>Propuesto</a:t>
            </a:r>
            <a:endParaRPr lang="en-US" sz="2400" dirty="0" smtClean="0"/>
          </a:p>
        </p:txBody>
      </p:sp>
      <p:sp>
        <p:nvSpPr>
          <p:cNvPr id="3" name="Content Placeholder 2"/>
          <p:cNvSpPr>
            <a:spLocks noGrp="1"/>
          </p:cNvSpPr>
          <p:nvPr>
            <p:ph idx="1"/>
          </p:nvPr>
        </p:nvSpPr>
        <p:spPr>
          <a:xfrm>
            <a:off x="457200" y="908050"/>
            <a:ext cx="8229600" cy="5218113"/>
          </a:xfrm>
        </p:spPr>
        <p:txBody>
          <a:bodyPr>
            <a:normAutofit/>
          </a:bodyPr>
          <a:lstStyle/>
          <a:p>
            <a:pPr>
              <a:lnSpc>
                <a:spcPct val="90000"/>
              </a:lnSpc>
            </a:pPr>
            <a:endParaRPr lang="en-US" sz="2800" smtClean="0"/>
          </a:p>
          <a:p>
            <a:pPr>
              <a:lnSpc>
                <a:spcPct val="90000"/>
              </a:lnSpc>
            </a:pPr>
            <a:endParaRPr lang="en-US" sz="2800" smtClean="0"/>
          </a:p>
          <a:p>
            <a:pPr>
              <a:lnSpc>
                <a:spcPct val="90000"/>
              </a:lnSpc>
            </a:pPr>
            <a:endParaRPr lang="en-US" sz="2800" smtClean="0"/>
          </a:p>
          <a:p>
            <a:pPr>
              <a:lnSpc>
                <a:spcPct val="90000"/>
              </a:lnSpc>
            </a:pPr>
            <a:endParaRPr lang="en-US" sz="2800" smtClean="0"/>
          </a:p>
          <a:p>
            <a:pPr>
              <a:lnSpc>
                <a:spcPct val="90000"/>
              </a:lnSpc>
            </a:pPr>
            <a:r>
              <a:rPr lang="en-US" sz="2800" smtClean="0"/>
              <a:t>Evolución de la población</a:t>
            </a:r>
          </a:p>
          <a:p>
            <a:pPr lvl="1">
              <a:lnSpc>
                <a:spcPct val="90000"/>
              </a:lnSpc>
              <a:buFont typeface="Wingdings" pitchFamily="2" charset="2"/>
              <a:buChar char="§"/>
            </a:pPr>
            <a:r>
              <a:rPr lang="en-US" sz="2000" smtClean="0"/>
              <a:t>Ordenamiento de las soluciones por aptitud física</a:t>
            </a:r>
          </a:p>
          <a:p>
            <a:pPr lvl="1">
              <a:lnSpc>
                <a:spcPct val="90000"/>
              </a:lnSpc>
              <a:buFont typeface="Wingdings" pitchFamily="2" charset="2"/>
              <a:buChar char="§"/>
            </a:pPr>
            <a:r>
              <a:rPr lang="es-AR" sz="2000" smtClean="0"/>
              <a:t>Clasificación de las soluciones en elite o no-elite</a:t>
            </a:r>
            <a:endParaRPr lang="en-US" sz="2000" smtClean="0"/>
          </a:p>
          <a:p>
            <a:pPr lvl="1">
              <a:lnSpc>
                <a:spcPct val="90000"/>
              </a:lnSpc>
              <a:buFont typeface="Wingdings" pitchFamily="2" charset="2"/>
              <a:buChar char="§"/>
            </a:pPr>
            <a:r>
              <a:rPr lang="es-AR" sz="2000" smtClean="0"/>
              <a:t>Las soluciones  elite pasan directamente a la siguiente generación</a:t>
            </a:r>
            <a:endParaRPr lang="en-US" sz="2000" smtClean="0"/>
          </a:p>
          <a:p>
            <a:pPr lvl="1">
              <a:lnSpc>
                <a:spcPct val="90000"/>
              </a:lnSpc>
              <a:buFont typeface="Wingdings" pitchFamily="2" charset="2"/>
              <a:buChar char="§"/>
            </a:pPr>
            <a:r>
              <a:rPr lang="es-AR" sz="2000" smtClean="0"/>
              <a:t>Generación de soluciones hijos utilizando el método de </a:t>
            </a:r>
            <a:r>
              <a:rPr lang="es-AR" sz="2000" i="1" smtClean="0"/>
              <a:t>crossover</a:t>
            </a:r>
          </a:p>
          <a:p>
            <a:pPr lvl="1">
              <a:lnSpc>
                <a:spcPct val="90000"/>
              </a:lnSpc>
              <a:buFont typeface="Wingdings" pitchFamily="2" charset="2"/>
              <a:buChar char="§"/>
            </a:pPr>
            <a:r>
              <a:rPr lang="en-US" sz="2000" smtClean="0"/>
              <a:t>No se permiten soluciones repetidas, se utiliza el hash para determinar si dos soluciones son iguales</a:t>
            </a:r>
            <a:endParaRPr lang="es-AR" sz="2000" smtClean="0"/>
          </a:p>
          <a:p>
            <a:pPr lvl="1">
              <a:lnSpc>
                <a:spcPct val="90000"/>
              </a:lnSpc>
              <a:buFont typeface="Wingdings" pitchFamily="2" charset="2"/>
              <a:buChar char="§"/>
            </a:pPr>
            <a:r>
              <a:rPr lang="es-AR" sz="2000" smtClean="0"/>
              <a:t>Se completa la nueva generación con soluciones mutantes, soluciones aleatorias para escapar de los mínimos locales</a:t>
            </a:r>
          </a:p>
        </p:txBody>
      </p:sp>
      <p:pic>
        <p:nvPicPr>
          <p:cNvPr id="24579" name="Picture 4"/>
          <p:cNvPicPr>
            <a:picLocks noChangeAspect="1"/>
          </p:cNvPicPr>
          <p:nvPr/>
        </p:nvPicPr>
        <p:blipFill>
          <a:blip r:embed="rId2"/>
          <a:srcRect/>
          <a:stretch>
            <a:fillRect/>
          </a:stretch>
        </p:blipFill>
        <p:spPr bwMode="auto">
          <a:xfrm>
            <a:off x="0" y="549275"/>
            <a:ext cx="9144000" cy="2309813"/>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7512"/>
          </a:xfrm>
        </p:spPr>
        <p:txBody>
          <a:bodyPr rtlCol="0">
            <a:normAutofit fontScale="90000"/>
          </a:bodyPr>
          <a:lstStyle/>
          <a:p>
            <a:pPr algn="r" fontAlgn="auto">
              <a:spcAft>
                <a:spcPts val="0"/>
              </a:spcAft>
              <a:defRPr/>
            </a:pPr>
            <a:r>
              <a:rPr lang="en-US" sz="2400" dirty="0" err="1" smtClean="0"/>
              <a:t>Algoritmo</a:t>
            </a:r>
            <a:r>
              <a:rPr lang="en-US" sz="2400" dirty="0" smtClean="0"/>
              <a:t> </a:t>
            </a:r>
            <a:r>
              <a:rPr lang="en-US" sz="2400" dirty="0" err="1" smtClean="0"/>
              <a:t>Propuesto</a:t>
            </a:r>
            <a:endParaRPr lang="en-US" sz="2400" dirty="0" smtClean="0"/>
          </a:p>
        </p:txBody>
      </p:sp>
      <p:sp>
        <p:nvSpPr>
          <p:cNvPr id="25602" name="Content Placeholder 2"/>
          <p:cNvSpPr>
            <a:spLocks noGrp="1"/>
          </p:cNvSpPr>
          <p:nvPr>
            <p:ph idx="1"/>
          </p:nvPr>
        </p:nvSpPr>
        <p:spPr>
          <a:xfrm>
            <a:off x="457200" y="908050"/>
            <a:ext cx="8229600" cy="5218113"/>
          </a:xfrm>
        </p:spPr>
        <p:txBody>
          <a:bodyPr/>
          <a:lstStyle/>
          <a:p>
            <a:pPr>
              <a:buFont typeface="Arial" charset="0"/>
              <a:buNone/>
            </a:pPr>
            <a:r>
              <a:rPr lang="es-ES_tradnl" sz="2800" smtClean="0"/>
              <a:t>C</a:t>
            </a:r>
            <a:r>
              <a:rPr lang="en-US" sz="2800" smtClean="0"/>
              <a:t>ondiciones de parada</a:t>
            </a:r>
          </a:p>
          <a:p>
            <a:endParaRPr lang="en-US" sz="2800" smtClean="0"/>
          </a:p>
          <a:p>
            <a:pPr lvl="1">
              <a:buFont typeface="Wingdings" pitchFamily="2" charset="2"/>
              <a:buChar char="§"/>
            </a:pPr>
            <a:r>
              <a:rPr lang="en-US" sz="2000" smtClean="0"/>
              <a:t>Cantidad de generaciones</a:t>
            </a:r>
          </a:p>
          <a:p>
            <a:pPr lvl="1">
              <a:buFont typeface="Wingdings" pitchFamily="2" charset="2"/>
              <a:buChar char="§"/>
            </a:pPr>
            <a:r>
              <a:rPr lang="en-US" sz="2000" smtClean="0"/>
              <a:t>Ultimas X generaciónes sin que haya mejorado el beneficio de la mejor solución</a:t>
            </a:r>
          </a:p>
          <a:p>
            <a:pPr lvl="1">
              <a:buFont typeface="Wingdings" pitchFamily="2" charset="2"/>
              <a:buChar char="§"/>
            </a:pPr>
            <a:r>
              <a:rPr lang="en-US" sz="2000" smtClean="0"/>
              <a:t>Si no se cumplen las condiciones, comienza un nuevo ciclo evolucionando la población</a:t>
            </a:r>
          </a:p>
          <a:p>
            <a:pPr lvl="1">
              <a:buFont typeface="Wingdings" pitchFamily="2" charset="2"/>
              <a:buChar char="§"/>
            </a:pPr>
            <a:r>
              <a:rPr lang="en-US" sz="2000" smtClean="0"/>
              <a:t>Si se cumplen, retorna la mejor solución</a:t>
            </a:r>
            <a:endParaRPr lang="es-AR" sz="200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7512"/>
          </a:xfrm>
        </p:spPr>
        <p:txBody>
          <a:bodyPr rtlCol="0">
            <a:normAutofit fontScale="90000"/>
          </a:bodyPr>
          <a:lstStyle/>
          <a:p>
            <a:pPr algn="r" fontAlgn="auto">
              <a:spcAft>
                <a:spcPts val="0"/>
              </a:spcAft>
              <a:defRPr/>
            </a:pPr>
            <a:r>
              <a:rPr lang="en-US" sz="2400" dirty="0" err="1" smtClean="0"/>
              <a:t>Algoritmo</a:t>
            </a:r>
            <a:r>
              <a:rPr lang="en-US" sz="2400" dirty="0" smtClean="0"/>
              <a:t> </a:t>
            </a:r>
            <a:r>
              <a:rPr lang="en-US" sz="2400" dirty="0" err="1" smtClean="0"/>
              <a:t>Propuesto</a:t>
            </a:r>
            <a:endParaRPr lang="en-US" sz="2400" dirty="0" smtClean="0"/>
          </a:p>
        </p:txBody>
      </p:sp>
      <p:sp>
        <p:nvSpPr>
          <p:cNvPr id="26626" name="Content Placeholder 2"/>
          <p:cNvSpPr>
            <a:spLocks noGrp="1"/>
          </p:cNvSpPr>
          <p:nvPr>
            <p:ph idx="1"/>
          </p:nvPr>
        </p:nvSpPr>
        <p:spPr>
          <a:xfrm>
            <a:off x="457200" y="908050"/>
            <a:ext cx="8229600" cy="5218113"/>
          </a:xfrm>
        </p:spPr>
        <p:txBody>
          <a:bodyPr/>
          <a:lstStyle/>
          <a:p>
            <a:pPr>
              <a:buFont typeface="Arial" charset="0"/>
              <a:buNone/>
            </a:pPr>
            <a:r>
              <a:rPr lang="en-US" sz="2800" smtClean="0"/>
              <a:t>Hash de un individuo</a:t>
            </a:r>
          </a:p>
          <a:p>
            <a:endParaRPr lang="en-US" sz="2800" smtClean="0"/>
          </a:p>
          <a:p>
            <a:pPr lvl="1">
              <a:buFont typeface="Wingdings" pitchFamily="2" charset="2"/>
              <a:buChar char="§"/>
            </a:pPr>
            <a:r>
              <a:rPr lang="en-US" sz="2000" smtClean="0"/>
              <a:t>Se evaluaron dos opciones</a:t>
            </a:r>
          </a:p>
          <a:p>
            <a:pPr lvl="1">
              <a:buFont typeface="Wingdings" pitchFamily="2" charset="2"/>
              <a:buChar char="§"/>
            </a:pPr>
            <a:r>
              <a:rPr lang="en-US" sz="2000" smtClean="0"/>
              <a:t>Opción 1: 6@2@5@1@4@8@3@7</a:t>
            </a:r>
          </a:p>
          <a:p>
            <a:pPr lvl="1">
              <a:buFont typeface="Wingdings" pitchFamily="2" charset="2"/>
              <a:buChar char="§"/>
            </a:pPr>
            <a:r>
              <a:rPr lang="en-US" sz="2000" smtClean="0"/>
              <a:t>Opción 2: 5@1@3#6@2@8@</a:t>
            </a:r>
            <a:endParaRPr lang="es-AR" sz="2000" smtClean="0"/>
          </a:p>
        </p:txBody>
      </p:sp>
      <p:pic>
        <p:nvPicPr>
          <p:cNvPr id="26627" name="Picture 3"/>
          <p:cNvPicPr>
            <a:picLocks noChangeAspect="1"/>
          </p:cNvPicPr>
          <p:nvPr/>
        </p:nvPicPr>
        <p:blipFill>
          <a:blip r:embed="rId2"/>
          <a:srcRect/>
          <a:stretch>
            <a:fillRect/>
          </a:stretch>
        </p:blipFill>
        <p:spPr bwMode="auto">
          <a:xfrm>
            <a:off x="0" y="3213100"/>
            <a:ext cx="9144000" cy="23114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7512"/>
          </a:xfrm>
        </p:spPr>
        <p:txBody>
          <a:bodyPr rtlCol="0">
            <a:normAutofit fontScale="90000"/>
          </a:bodyPr>
          <a:lstStyle/>
          <a:p>
            <a:pPr algn="r" fontAlgn="auto">
              <a:spcAft>
                <a:spcPts val="0"/>
              </a:spcAft>
              <a:defRPr/>
            </a:pPr>
            <a:r>
              <a:rPr lang="en-US" sz="2400" dirty="0" err="1" smtClean="0"/>
              <a:t>Algoritmo</a:t>
            </a:r>
            <a:r>
              <a:rPr lang="en-US" sz="2400" dirty="0" smtClean="0"/>
              <a:t> </a:t>
            </a:r>
            <a:r>
              <a:rPr lang="en-US" sz="2400" dirty="0" err="1" smtClean="0"/>
              <a:t>Propuesto</a:t>
            </a:r>
            <a:endParaRPr lang="en-US" sz="2400" dirty="0" smtClean="0"/>
          </a:p>
        </p:txBody>
      </p:sp>
      <p:sp>
        <p:nvSpPr>
          <p:cNvPr id="27650" name="Content Placeholder 2"/>
          <p:cNvSpPr>
            <a:spLocks noGrp="1"/>
          </p:cNvSpPr>
          <p:nvPr>
            <p:ph idx="1"/>
          </p:nvPr>
        </p:nvSpPr>
        <p:spPr>
          <a:xfrm>
            <a:off x="457200" y="908050"/>
            <a:ext cx="8229600" cy="5218113"/>
          </a:xfrm>
        </p:spPr>
        <p:txBody>
          <a:bodyPr/>
          <a:lstStyle/>
          <a:p>
            <a:r>
              <a:rPr lang="en-US" sz="2800" smtClean="0"/>
              <a:t>Búsqueda local a las mejores N soluciones</a:t>
            </a:r>
          </a:p>
          <a:p>
            <a:endParaRPr lang="en-US" sz="2800" smtClean="0"/>
          </a:p>
          <a:p>
            <a:pPr lvl="1">
              <a:buFont typeface="Wingdings" pitchFamily="2" charset="2"/>
              <a:buChar char="§"/>
            </a:pPr>
            <a:r>
              <a:rPr lang="en-US" sz="2200" smtClean="0"/>
              <a:t>Se aplica una secuencia de BL a las mejores N soluciones en cada generacion</a:t>
            </a:r>
          </a:p>
          <a:p>
            <a:pPr lvl="1">
              <a:buFont typeface="Wingdings" pitchFamily="2" charset="2"/>
              <a:buChar char="§"/>
            </a:pPr>
            <a:r>
              <a:rPr lang="en-US" sz="2200" b="1" smtClean="0"/>
              <a:t>Swap</a:t>
            </a:r>
            <a:r>
              <a:rPr lang="en-US" sz="2200" smtClean="0"/>
              <a:t>: Intercambio de clientes entre distintos vehículos</a:t>
            </a:r>
          </a:p>
          <a:p>
            <a:pPr lvl="1">
              <a:buFont typeface="Wingdings" pitchFamily="2" charset="2"/>
              <a:buChar char="§"/>
            </a:pPr>
            <a:r>
              <a:rPr lang="en-US" sz="2200" b="1" smtClean="0"/>
              <a:t>2-Opt</a:t>
            </a:r>
            <a:r>
              <a:rPr lang="en-US" sz="2200" smtClean="0"/>
              <a:t>: Reordenamiento de clientes a visitar para un vehículo</a:t>
            </a:r>
          </a:p>
          <a:p>
            <a:pPr lvl="1">
              <a:buFont typeface="Wingdings" pitchFamily="2" charset="2"/>
              <a:buChar char="§"/>
            </a:pPr>
            <a:r>
              <a:rPr lang="en-US" sz="2200" b="1" smtClean="0"/>
              <a:t>Insert</a:t>
            </a:r>
            <a:r>
              <a:rPr lang="en-US" sz="2200" smtClean="0"/>
              <a:t>: Insertar cliente no visitado en alguna ruta</a:t>
            </a:r>
          </a:p>
          <a:p>
            <a:pPr lvl="1">
              <a:buFont typeface="Wingdings" pitchFamily="2" charset="2"/>
              <a:buChar char="§"/>
            </a:pPr>
            <a:r>
              <a:rPr lang="en-US" sz="2200" b="1" smtClean="0"/>
              <a:t>Replace Simple</a:t>
            </a:r>
            <a:r>
              <a:rPr lang="en-US" sz="2200" smtClean="0"/>
              <a:t>: Insertar un cliente no visitado por uno visitado en alguna ruta</a:t>
            </a:r>
          </a:p>
          <a:p>
            <a:pPr lvl="1">
              <a:buFont typeface="Wingdings" pitchFamily="2" charset="2"/>
              <a:buChar char="§"/>
            </a:pPr>
            <a:r>
              <a:rPr lang="en-US" sz="2200" b="1" smtClean="0"/>
              <a:t>Replace Multiple</a:t>
            </a:r>
            <a:r>
              <a:rPr lang="en-US" sz="2200" smtClean="0"/>
              <a:t>: Insertar un cliente no visitado por uno a varios en alguna ruta</a:t>
            </a:r>
          </a:p>
          <a:p>
            <a:pPr lvl="1">
              <a:buFont typeface="Wingdings" pitchFamily="2" charset="2"/>
              <a:buChar char="§"/>
            </a:pPr>
            <a:r>
              <a:rPr lang="en-US" sz="2200" smtClean="0"/>
              <a:t>Se activa el cálculo del COG para Insert y Replace. A cada cambio en la ruta del vehículo el COG se actualiza</a:t>
            </a:r>
            <a:endParaRPr lang="es-AR" sz="160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7512"/>
          </a:xfrm>
        </p:spPr>
        <p:txBody>
          <a:bodyPr rtlCol="0">
            <a:normAutofit fontScale="90000"/>
          </a:bodyPr>
          <a:lstStyle/>
          <a:p>
            <a:pPr algn="r" fontAlgn="auto">
              <a:spcAft>
                <a:spcPts val="0"/>
              </a:spcAft>
              <a:defRPr/>
            </a:pPr>
            <a:r>
              <a:rPr lang="en-US" sz="2400" dirty="0" err="1" smtClean="0"/>
              <a:t>Algoritmo</a:t>
            </a:r>
            <a:r>
              <a:rPr lang="en-US" sz="2400" dirty="0" smtClean="0"/>
              <a:t> </a:t>
            </a:r>
            <a:r>
              <a:rPr lang="en-US" sz="2400" dirty="0" err="1" smtClean="0"/>
              <a:t>Propuesto</a:t>
            </a:r>
            <a:endParaRPr lang="en-US" sz="2400" dirty="0" smtClean="0"/>
          </a:p>
        </p:txBody>
      </p:sp>
      <p:sp>
        <p:nvSpPr>
          <p:cNvPr id="28674" name="Content Placeholder 2"/>
          <p:cNvSpPr>
            <a:spLocks noGrp="1"/>
          </p:cNvSpPr>
          <p:nvPr>
            <p:ph idx="1"/>
          </p:nvPr>
        </p:nvSpPr>
        <p:spPr>
          <a:xfrm>
            <a:off x="457200" y="908050"/>
            <a:ext cx="8229600" cy="5218113"/>
          </a:xfrm>
        </p:spPr>
        <p:txBody>
          <a:bodyPr/>
          <a:lstStyle/>
          <a:p>
            <a:r>
              <a:rPr lang="en-US" sz="2800" smtClean="0"/>
              <a:t>Centro de Gravedad (COG)</a:t>
            </a:r>
          </a:p>
          <a:p>
            <a:pPr lvl="1">
              <a:buFont typeface="Wingdings" pitchFamily="2" charset="2"/>
              <a:buChar char="§"/>
            </a:pPr>
            <a:r>
              <a:rPr lang="en-US" sz="2000" smtClean="0"/>
              <a:t>Orden respecto del COG: C7, C5, C8 y C6</a:t>
            </a:r>
            <a:endParaRPr lang="es-AR" sz="2000" smtClean="0"/>
          </a:p>
        </p:txBody>
      </p:sp>
      <p:pic>
        <p:nvPicPr>
          <p:cNvPr id="28675" name="Picture 3"/>
          <p:cNvPicPr>
            <a:picLocks noChangeAspect="1"/>
          </p:cNvPicPr>
          <p:nvPr/>
        </p:nvPicPr>
        <p:blipFill>
          <a:blip r:embed="rId2"/>
          <a:srcRect/>
          <a:stretch>
            <a:fillRect/>
          </a:stretch>
        </p:blipFill>
        <p:spPr bwMode="auto">
          <a:xfrm>
            <a:off x="954088" y="1844675"/>
            <a:ext cx="6985000" cy="4741863"/>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7512"/>
          </a:xfrm>
        </p:spPr>
        <p:txBody>
          <a:bodyPr rtlCol="0">
            <a:normAutofit fontScale="90000"/>
          </a:bodyPr>
          <a:lstStyle/>
          <a:p>
            <a:pPr algn="r" fontAlgn="auto">
              <a:spcAft>
                <a:spcPts val="0"/>
              </a:spcAft>
              <a:defRPr/>
            </a:pPr>
            <a:r>
              <a:rPr lang="en-US" sz="2400" dirty="0" err="1" smtClean="0"/>
              <a:t>Algoritmo</a:t>
            </a:r>
            <a:r>
              <a:rPr lang="en-US" sz="2400" dirty="0" smtClean="0"/>
              <a:t> </a:t>
            </a:r>
            <a:r>
              <a:rPr lang="en-US" sz="2400" dirty="0" err="1" smtClean="0"/>
              <a:t>Propuesto</a:t>
            </a:r>
            <a:endParaRPr lang="en-US" sz="2400" dirty="0" smtClean="0"/>
          </a:p>
        </p:txBody>
      </p:sp>
      <p:sp>
        <p:nvSpPr>
          <p:cNvPr id="29698" name="Content Placeholder 2"/>
          <p:cNvSpPr>
            <a:spLocks noGrp="1"/>
          </p:cNvSpPr>
          <p:nvPr>
            <p:ph idx="1"/>
          </p:nvPr>
        </p:nvSpPr>
        <p:spPr>
          <a:xfrm>
            <a:off x="457200" y="908050"/>
            <a:ext cx="8229600" cy="5218113"/>
          </a:xfrm>
        </p:spPr>
        <p:txBody>
          <a:bodyPr/>
          <a:lstStyle/>
          <a:p>
            <a:pPr>
              <a:buFont typeface="Arial" charset="0"/>
              <a:buNone/>
            </a:pPr>
            <a:r>
              <a:rPr lang="en-US" sz="2800" smtClean="0"/>
              <a:t>Codificación de las soluciones mejoradas</a:t>
            </a:r>
          </a:p>
          <a:p>
            <a:pPr lvl="1">
              <a:buFont typeface="Wingdings" pitchFamily="2" charset="2"/>
              <a:buChar char="§"/>
            </a:pPr>
            <a:r>
              <a:rPr lang="en-US" sz="2000" smtClean="0"/>
              <a:t>Actualización del código genético post búsqueda local</a:t>
            </a:r>
            <a:endParaRPr lang="es-AR" sz="1600" smtClean="0"/>
          </a:p>
        </p:txBody>
      </p:sp>
      <p:pic>
        <p:nvPicPr>
          <p:cNvPr id="29699" name="Picture 4"/>
          <p:cNvPicPr>
            <a:picLocks noChangeAspect="1"/>
          </p:cNvPicPr>
          <p:nvPr/>
        </p:nvPicPr>
        <p:blipFill>
          <a:blip r:embed="rId2"/>
          <a:srcRect/>
          <a:stretch>
            <a:fillRect/>
          </a:stretch>
        </p:blipFill>
        <p:spPr bwMode="auto">
          <a:xfrm>
            <a:off x="234950" y="1771650"/>
            <a:ext cx="8658225" cy="4906963"/>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7512"/>
          </a:xfrm>
        </p:spPr>
        <p:txBody>
          <a:bodyPr rtlCol="0">
            <a:normAutofit fontScale="90000"/>
          </a:bodyPr>
          <a:lstStyle/>
          <a:p>
            <a:pPr algn="r" fontAlgn="auto">
              <a:spcAft>
                <a:spcPts val="0"/>
              </a:spcAft>
              <a:defRPr/>
            </a:pPr>
            <a:r>
              <a:rPr lang="en-US" sz="2400" dirty="0" err="1" smtClean="0"/>
              <a:t>Algoritmo</a:t>
            </a:r>
            <a:r>
              <a:rPr lang="en-US" sz="2400" dirty="0" smtClean="0"/>
              <a:t> </a:t>
            </a:r>
            <a:r>
              <a:rPr lang="en-US" sz="2400" dirty="0" err="1" smtClean="0"/>
              <a:t>Propuesto</a:t>
            </a:r>
            <a:endParaRPr lang="en-US" sz="2400" dirty="0" smtClean="0"/>
          </a:p>
        </p:txBody>
      </p:sp>
      <p:pic>
        <p:nvPicPr>
          <p:cNvPr id="30722" name="Content Placeholder 4"/>
          <p:cNvPicPr>
            <a:picLocks noGrp="1" noChangeAspect="1"/>
          </p:cNvPicPr>
          <p:nvPr>
            <p:ph idx="1"/>
          </p:nvPr>
        </p:nvPicPr>
        <p:blipFill>
          <a:blip r:embed="rId2"/>
          <a:srcRect/>
          <a:stretch>
            <a:fillRect/>
          </a:stretch>
        </p:blipFill>
        <p:spPr>
          <a:xfrm>
            <a:off x="539750" y="1125538"/>
            <a:ext cx="8347075" cy="5040312"/>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7512"/>
          </a:xfrm>
        </p:spPr>
        <p:txBody>
          <a:bodyPr rtlCol="0">
            <a:normAutofit fontScale="90000"/>
          </a:bodyPr>
          <a:lstStyle/>
          <a:p>
            <a:pPr algn="r" fontAlgn="auto">
              <a:spcAft>
                <a:spcPts val="0"/>
              </a:spcAft>
              <a:defRPr/>
            </a:pPr>
            <a:r>
              <a:rPr lang="en-US" sz="2400" dirty="0" err="1" smtClean="0"/>
              <a:t>Resultados</a:t>
            </a:r>
            <a:endParaRPr lang="en-US" sz="2400" dirty="0" smtClean="0"/>
          </a:p>
        </p:txBody>
      </p:sp>
      <p:sp>
        <p:nvSpPr>
          <p:cNvPr id="31746" name="Content Placeholder 2"/>
          <p:cNvSpPr>
            <a:spLocks noGrp="1"/>
          </p:cNvSpPr>
          <p:nvPr>
            <p:ph idx="1"/>
          </p:nvPr>
        </p:nvSpPr>
        <p:spPr>
          <a:xfrm>
            <a:off x="457200" y="908050"/>
            <a:ext cx="8229600" cy="5218113"/>
          </a:xfrm>
        </p:spPr>
        <p:txBody>
          <a:bodyPr/>
          <a:lstStyle/>
          <a:p>
            <a:pPr>
              <a:buFont typeface="Arial" charset="0"/>
              <a:buNone/>
            </a:pPr>
            <a:r>
              <a:rPr lang="es-ES" sz="2800" smtClean="0"/>
              <a:t>Se compararon los resultados con los de los siguientes trabajos:</a:t>
            </a:r>
          </a:p>
          <a:p>
            <a:endParaRPr lang="es-ES" sz="2800" smtClean="0"/>
          </a:p>
          <a:p>
            <a:pPr lvl="1">
              <a:buFont typeface="Wingdings" pitchFamily="2" charset="2"/>
              <a:buChar char="§"/>
            </a:pPr>
            <a:r>
              <a:rPr lang="es-ES" sz="2000" smtClean="0"/>
              <a:t>Optimización multinivel de Chao et al.  (CGW)</a:t>
            </a:r>
          </a:p>
          <a:p>
            <a:pPr lvl="1">
              <a:buFont typeface="Wingdings" pitchFamily="2" charset="2"/>
              <a:buChar char="§"/>
            </a:pPr>
            <a:r>
              <a:rPr lang="es-AR" sz="2000" smtClean="0"/>
              <a:t>Tabu Search de Tang y Miller-Hooks (TMH)</a:t>
            </a:r>
            <a:endParaRPr lang="es-ES" sz="2000" smtClean="0"/>
          </a:p>
          <a:p>
            <a:pPr lvl="1">
              <a:buFont typeface="Wingdings" pitchFamily="2" charset="2"/>
              <a:buChar char="§"/>
            </a:pPr>
            <a:r>
              <a:rPr lang="fr-FR" sz="2000" smtClean="0"/>
              <a:t>Memetic Algorithm (MA) de Bouly et al.</a:t>
            </a:r>
          </a:p>
          <a:p>
            <a:pPr lvl="1">
              <a:buFont typeface="Wingdings" pitchFamily="2" charset="2"/>
              <a:buChar char="§"/>
            </a:pPr>
            <a:r>
              <a:rPr lang="fr-FR" sz="2000" smtClean="0"/>
              <a:t>Ant Colony Optimization (ACOseq) de Ke et al.</a:t>
            </a:r>
          </a:p>
          <a:p>
            <a:pPr lvl="1">
              <a:buFont typeface="Wingdings" pitchFamily="2" charset="2"/>
              <a:buChar char="§"/>
            </a:pPr>
            <a:r>
              <a:rPr lang="en-US" sz="2000" smtClean="0"/>
              <a:t>Variable Neighborhood Search (VNSslow) de Archetti et al.</a:t>
            </a:r>
          </a:p>
          <a:p>
            <a:pPr lvl="1">
              <a:buFont typeface="Wingdings" pitchFamily="2" charset="2"/>
              <a:buChar char="§"/>
            </a:pPr>
            <a:endParaRPr lang="en-US" sz="2000" smtClean="0"/>
          </a:p>
          <a:p>
            <a:pPr lvl="1">
              <a:buFont typeface="Wingdings" pitchFamily="2" charset="2"/>
              <a:buNone/>
            </a:pPr>
            <a:r>
              <a:rPr lang="es-ES_tradnl" sz="2000" smtClean="0"/>
              <a:t>Instancias ??</a:t>
            </a:r>
          </a:p>
          <a:p>
            <a:pPr lvl="1">
              <a:buFont typeface="Wingdings" pitchFamily="2" charset="2"/>
              <a:buNone/>
            </a:pPr>
            <a:r>
              <a:rPr lang="es-ES_tradnl" sz="2000" smtClean="0"/>
              <a:t>Explicar columnas</a:t>
            </a:r>
            <a:endParaRPr lang="es-ES" sz="200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p:txBody>
          <a:bodyPr/>
          <a:lstStyle/>
          <a:p>
            <a:r>
              <a:rPr lang="en-US" smtClean="0"/>
              <a:t>Contenido</a:t>
            </a:r>
            <a:endParaRPr lang="es-AR" smtClean="0"/>
          </a:p>
        </p:txBody>
      </p:sp>
      <p:sp>
        <p:nvSpPr>
          <p:cNvPr id="3" name="Content Placeholder 2"/>
          <p:cNvSpPr>
            <a:spLocks noGrp="1"/>
          </p:cNvSpPr>
          <p:nvPr>
            <p:ph idx="1"/>
          </p:nvPr>
        </p:nvSpPr>
        <p:spPr>
          <a:xfrm>
            <a:off x="457200" y="1600200"/>
            <a:ext cx="8363272" cy="4525963"/>
          </a:xfrm>
        </p:spPr>
        <p:txBody>
          <a:bodyPr numCol="2" rtlCol="0">
            <a:normAutofit lnSpcReduction="10000"/>
          </a:bodyPr>
          <a:lstStyle/>
          <a:p>
            <a:pPr fontAlgn="auto">
              <a:spcAft>
                <a:spcPts val="0"/>
              </a:spcAft>
              <a:buFont typeface="Arial" pitchFamily="34" charset="0"/>
              <a:buChar char="•"/>
              <a:defRPr/>
            </a:pPr>
            <a:r>
              <a:rPr lang="es-AR" sz="2400" dirty="0" err="1" smtClean="0"/>
              <a:t>Team</a:t>
            </a:r>
            <a:r>
              <a:rPr lang="es-AR" sz="2400" dirty="0" smtClean="0"/>
              <a:t> </a:t>
            </a:r>
            <a:r>
              <a:rPr lang="es-AR" sz="2400" dirty="0" err="1" smtClean="0"/>
              <a:t>Orienteering</a:t>
            </a:r>
            <a:r>
              <a:rPr lang="es-AR" sz="2400" dirty="0" smtClean="0"/>
              <a:t> </a:t>
            </a:r>
            <a:r>
              <a:rPr lang="es-AR" sz="2400" dirty="0" err="1" smtClean="0"/>
              <a:t>Problem</a:t>
            </a:r>
            <a:endParaRPr lang="es-AR" sz="2400" dirty="0" smtClean="0"/>
          </a:p>
          <a:p>
            <a:pPr lvl="1" fontAlgn="auto">
              <a:spcAft>
                <a:spcPts val="0"/>
              </a:spcAft>
              <a:buFont typeface="Wingdings" pitchFamily="2" charset="2"/>
              <a:buChar char="§"/>
              <a:defRPr/>
            </a:pPr>
            <a:r>
              <a:rPr lang="en-US" sz="2000" dirty="0" smtClean="0"/>
              <a:t>Origen</a:t>
            </a:r>
          </a:p>
          <a:p>
            <a:pPr lvl="1" fontAlgn="auto">
              <a:spcAft>
                <a:spcPts val="0"/>
              </a:spcAft>
              <a:buFont typeface="Wingdings" pitchFamily="2" charset="2"/>
              <a:buChar char="§"/>
              <a:defRPr/>
            </a:pPr>
            <a:r>
              <a:rPr lang="en-US" sz="2000" dirty="0" err="1" smtClean="0"/>
              <a:t>Descripción</a:t>
            </a:r>
            <a:endParaRPr lang="en-US" sz="2000" dirty="0" smtClean="0"/>
          </a:p>
          <a:p>
            <a:pPr lvl="1" fontAlgn="auto">
              <a:spcAft>
                <a:spcPts val="0"/>
              </a:spcAft>
              <a:buFont typeface="Wingdings" pitchFamily="2" charset="2"/>
              <a:buChar char="§"/>
              <a:defRPr/>
            </a:pPr>
            <a:r>
              <a:rPr lang="en-US" sz="2000" dirty="0" err="1" smtClean="0"/>
              <a:t>Función</a:t>
            </a:r>
            <a:r>
              <a:rPr lang="en-US" sz="2000" dirty="0" smtClean="0"/>
              <a:t> </a:t>
            </a:r>
            <a:r>
              <a:rPr lang="en-US" sz="2000" dirty="0" err="1" smtClean="0"/>
              <a:t>objetivo</a:t>
            </a:r>
            <a:endParaRPr lang="es-AR" sz="2000" dirty="0" smtClean="0"/>
          </a:p>
          <a:p>
            <a:pPr fontAlgn="auto">
              <a:spcAft>
                <a:spcPts val="0"/>
              </a:spcAft>
              <a:buFont typeface="Arial" pitchFamily="34" charset="0"/>
              <a:buChar char="•"/>
              <a:defRPr/>
            </a:pPr>
            <a:r>
              <a:rPr lang="en-US" sz="2400" dirty="0"/>
              <a:t>Biased Random Key Genetic </a:t>
            </a:r>
            <a:r>
              <a:rPr lang="en-US" sz="2400" dirty="0" smtClean="0"/>
              <a:t>Algorithm</a:t>
            </a:r>
          </a:p>
          <a:p>
            <a:pPr lvl="1" fontAlgn="auto">
              <a:spcAft>
                <a:spcPts val="0"/>
              </a:spcAft>
              <a:buFont typeface="Wingdings" pitchFamily="2" charset="2"/>
              <a:buChar char="§"/>
              <a:defRPr/>
            </a:pPr>
            <a:r>
              <a:rPr lang="en-US" sz="2000" dirty="0" err="1" smtClean="0"/>
              <a:t>Algoritmos</a:t>
            </a:r>
            <a:r>
              <a:rPr lang="en-US" sz="2000" dirty="0" smtClean="0"/>
              <a:t> </a:t>
            </a:r>
            <a:r>
              <a:rPr lang="en-US" sz="2000" dirty="0" err="1" smtClean="0"/>
              <a:t>genéticos</a:t>
            </a:r>
            <a:endParaRPr lang="en-US" sz="2000" dirty="0" smtClean="0"/>
          </a:p>
          <a:p>
            <a:pPr lvl="1" fontAlgn="auto">
              <a:spcAft>
                <a:spcPts val="0"/>
              </a:spcAft>
              <a:buFont typeface="Wingdings" pitchFamily="2" charset="2"/>
              <a:buChar char="§"/>
              <a:defRPr/>
            </a:pPr>
            <a:r>
              <a:rPr lang="en-US" sz="2000" dirty="0" smtClean="0"/>
              <a:t>RKGA</a:t>
            </a:r>
          </a:p>
          <a:p>
            <a:pPr lvl="1" fontAlgn="auto">
              <a:spcAft>
                <a:spcPts val="0"/>
              </a:spcAft>
              <a:buFont typeface="Wingdings" pitchFamily="2" charset="2"/>
              <a:buChar char="§"/>
              <a:defRPr/>
            </a:pPr>
            <a:r>
              <a:rPr lang="en-US" sz="2000" dirty="0" smtClean="0"/>
              <a:t>BRKGA</a:t>
            </a:r>
            <a:endParaRPr lang="en-US" sz="2400" dirty="0"/>
          </a:p>
          <a:p>
            <a:pPr marL="0" indent="0" fontAlgn="auto">
              <a:spcAft>
                <a:spcPts val="0"/>
              </a:spcAft>
              <a:buFont typeface="Arial" pitchFamily="34" charset="0"/>
              <a:buNone/>
              <a:defRPr/>
            </a:pPr>
            <a:endParaRPr lang="en-US" sz="2400" dirty="0" smtClean="0"/>
          </a:p>
          <a:p>
            <a:pPr marL="0" indent="0" fontAlgn="auto">
              <a:spcAft>
                <a:spcPts val="0"/>
              </a:spcAft>
              <a:buFont typeface="Arial" pitchFamily="34" charset="0"/>
              <a:buNone/>
              <a:defRPr/>
            </a:pPr>
            <a:endParaRPr lang="en-US" sz="2400" dirty="0" smtClean="0"/>
          </a:p>
          <a:p>
            <a:pPr marL="0" indent="0" fontAlgn="auto">
              <a:spcAft>
                <a:spcPts val="0"/>
              </a:spcAft>
              <a:buFont typeface="Arial" pitchFamily="34" charset="0"/>
              <a:buNone/>
              <a:defRPr/>
            </a:pPr>
            <a:endParaRPr lang="en-US" sz="2400" dirty="0" smtClean="0"/>
          </a:p>
          <a:p>
            <a:pPr fontAlgn="auto">
              <a:spcAft>
                <a:spcPts val="0"/>
              </a:spcAft>
              <a:buFont typeface="Arial" pitchFamily="34" charset="0"/>
              <a:buChar char="•"/>
              <a:defRPr/>
            </a:pPr>
            <a:r>
              <a:rPr lang="en-US" sz="2400" dirty="0" err="1" smtClean="0"/>
              <a:t>Algoritmo</a:t>
            </a:r>
            <a:r>
              <a:rPr lang="en-US" sz="2400" dirty="0" smtClean="0"/>
              <a:t> </a:t>
            </a:r>
            <a:r>
              <a:rPr lang="en-US" sz="2400" dirty="0" err="1" smtClean="0"/>
              <a:t>Propuesto</a:t>
            </a:r>
            <a:endParaRPr lang="en-US" sz="2400" dirty="0" smtClean="0"/>
          </a:p>
          <a:p>
            <a:pPr lvl="1" fontAlgn="auto">
              <a:spcAft>
                <a:spcPts val="0"/>
              </a:spcAft>
              <a:buFont typeface="Wingdings" pitchFamily="2" charset="2"/>
              <a:buChar char="§"/>
              <a:defRPr/>
            </a:pPr>
            <a:r>
              <a:rPr lang="en-US" sz="2000" dirty="0" smtClean="0"/>
              <a:t>BRKGA</a:t>
            </a:r>
          </a:p>
          <a:p>
            <a:pPr lvl="2" fontAlgn="auto">
              <a:spcAft>
                <a:spcPts val="0"/>
              </a:spcAft>
              <a:buFont typeface="Wingdings" pitchFamily="2" charset="2"/>
              <a:buChar char="§"/>
              <a:defRPr/>
            </a:pPr>
            <a:r>
              <a:rPr lang="en-US" sz="2000" dirty="0" err="1" smtClean="0"/>
              <a:t>Decodificadores</a:t>
            </a:r>
            <a:endParaRPr lang="en-US" sz="2000" dirty="0" smtClean="0"/>
          </a:p>
          <a:p>
            <a:pPr lvl="2" fontAlgn="auto">
              <a:spcAft>
                <a:spcPts val="0"/>
              </a:spcAft>
              <a:buFont typeface="Wingdings" pitchFamily="2" charset="2"/>
              <a:buChar char="§"/>
              <a:defRPr/>
            </a:pPr>
            <a:r>
              <a:rPr lang="en-US" sz="2000" dirty="0" err="1" smtClean="0"/>
              <a:t>Configuración</a:t>
            </a:r>
            <a:r>
              <a:rPr lang="en-US" sz="2000" dirty="0" smtClean="0"/>
              <a:t> general</a:t>
            </a:r>
          </a:p>
          <a:p>
            <a:pPr lvl="1" fontAlgn="auto">
              <a:spcAft>
                <a:spcPts val="0"/>
              </a:spcAft>
              <a:buFont typeface="Wingdings" pitchFamily="2" charset="2"/>
              <a:buChar char="§"/>
              <a:defRPr/>
            </a:pPr>
            <a:r>
              <a:rPr lang="en-US" sz="2000" dirty="0" err="1" smtClean="0"/>
              <a:t>Búsquedas</a:t>
            </a:r>
            <a:r>
              <a:rPr lang="en-US" sz="2000" dirty="0" smtClean="0"/>
              <a:t> Locales</a:t>
            </a:r>
          </a:p>
          <a:p>
            <a:pPr fontAlgn="auto">
              <a:spcAft>
                <a:spcPts val="0"/>
              </a:spcAft>
              <a:buFont typeface="Arial" pitchFamily="34" charset="0"/>
              <a:buChar char="•"/>
              <a:defRPr/>
            </a:pPr>
            <a:r>
              <a:rPr lang="en-US" sz="2400" dirty="0" err="1" smtClean="0"/>
              <a:t>Resultados</a:t>
            </a:r>
            <a:endParaRPr lang="en-US" sz="2400" dirty="0" smtClean="0"/>
          </a:p>
          <a:p>
            <a:pPr lvl="1" fontAlgn="auto">
              <a:spcAft>
                <a:spcPts val="0"/>
              </a:spcAft>
              <a:buFont typeface="Wingdings" pitchFamily="2" charset="2"/>
              <a:buChar char="§"/>
              <a:defRPr/>
            </a:pPr>
            <a:r>
              <a:rPr lang="en-US" sz="2000" dirty="0" err="1" smtClean="0"/>
              <a:t>Benchmarck</a:t>
            </a:r>
            <a:r>
              <a:rPr lang="en-US" sz="2000" dirty="0" smtClean="0"/>
              <a:t> de </a:t>
            </a:r>
            <a:r>
              <a:rPr lang="en-US" sz="2000" dirty="0" err="1" smtClean="0"/>
              <a:t>instancias</a:t>
            </a:r>
            <a:endParaRPr lang="en-US" sz="2000" dirty="0" smtClean="0"/>
          </a:p>
          <a:p>
            <a:pPr lvl="1" fontAlgn="auto">
              <a:spcAft>
                <a:spcPts val="0"/>
              </a:spcAft>
              <a:buFont typeface="Wingdings" pitchFamily="2" charset="2"/>
              <a:buChar char="§"/>
              <a:defRPr/>
            </a:pPr>
            <a:r>
              <a:rPr lang="en-US" sz="2000" dirty="0" err="1" smtClean="0"/>
              <a:t>Trabajos</a:t>
            </a:r>
            <a:r>
              <a:rPr lang="en-US" sz="2000" dirty="0" smtClean="0"/>
              <a:t> </a:t>
            </a:r>
            <a:r>
              <a:rPr lang="en-US" sz="2000" dirty="0" err="1" smtClean="0"/>
              <a:t>Previos</a:t>
            </a:r>
            <a:endParaRPr lang="en-US" sz="2000" dirty="0" smtClean="0"/>
          </a:p>
          <a:p>
            <a:pPr lvl="1" fontAlgn="auto">
              <a:spcAft>
                <a:spcPts val="0"/>
              </a:spcAft>
              <a:buFont typeface="Wingdings" pitchFamily="2" charset="2"/>
              <a:buChar char="§"/>
              <a:defRPr/>
            </a:pPr>
            <a:r>
              <a:rPr lang="en-US" sz="2000" dirty="0" err="1" smtClean="0"/>
              <a:t>Resultados</a:t>
            </a:r>
            <a:r>
              <a:rPr lang="en-US" sz="2000" dirty="0" smtClean="0"/>
              <a:t> </a:t>
            </a:r>
            <a:r>
              <a:rPr lang="en-US" sz="2000" dirty="0" err="1" smtClean="0"/>
              <a:t>Particulares</a:t>
            </a:r>
            <a:endParaRPr lang="en-US" sz="2000" dirty="0" smtClean="0"/>
          </a:p>
          <a:p>
            <a:pPr lvl="1" fontAlgn="auto">
              <a:spcAft>
                <a:spcPts val="0"/>
              </a:spcAft>
              <a:buFont typeface="Wingdings" pitchFamily="2" charset="2"/>
              <a:buChar char="§"/>
              <a:defRPr/>
            </a:pPr>
            <a:r>
              <a:rPr lang="en-US" sz="2000" dirty="0" err="1" smtClean="0"/>
              <a:t>Resultados</a:t>
            </a:r>
            <a:r>
              <a:rPr lang="en-US" sz="2000" dirty="0" smtClean="0"/>
              <a:t> </a:t>
            </a:r>
            <a:r>
              <a:rPr lang="en-US" sz="2000" dirty="0" err="1" smtClean="0"/>
              <a:t>Globales</a:t>
            </a:r>
            <a:endParaRPr lang="en-US" sz="2000" dirty="0" smtClean="0"/>
          </a:p>
          <a:p>
            <a:pPr fontAlgn="auto">
              <a:spcAft>
                <a:spcPts val="0"/>
              </a:spcAft>
              <a:buFont typeface="Arial" pitchFamily="34" charset="0"/>
              <a:buChar char="•"/>
              <a:defRPr/>
            </a:pPr>
            <a:r>
              <a:rPr lang="en-US" sz="2400" dirty="0" err="1" smtClean="0"/>
              <a:t>Concluciones</a:t>
            </a:r>
            <a:endParaRPr lang="en-US" sz="2400" dirty="0" smtClean="0"/>
          </a:p>
          <a:p>
            <a:pPr fontAlgn="auto">
              <a:spcAft>
                <a:spcPts val="0"/>
              </a:spcAft>
              <a:buFont typeface="Arial" pitchFamily="34" charset="0"/>
              <a:buChar char="•"/>
              <a:defRPr/>
            </a:pPr>
            <a:r>
              <a:rPr lang="en-US" sz="2400" dirty="0" err="1" smtClean="0"/>
              <a:t>Trabajos</a:t>
            </a:r>
            <a:r>
              <a:rPr lang="en-US" sz="2400" dirty="0" smtClean="0"/>
              <a:t> </a:t>
            </a:r>
            <a:r>
              <a:rPr lang="en-US" sz="2400" dirty="0" err="1" smtClean="0"/>
              <a:t>Futuros</a:t>
            </a:r>
            <a:endParaRPr lang="es-AR"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7512"/>
          </a:xfrm>
        </p:spPr>
        <p:txBody>
          <a:bodyPr rtlCol="0">
            <a:normAutofit fontScale="90000"/>
          </a:bodyPr>
          <a:lstStyle/>
          <a:p>
            <a:pPr algn="r" fontAlgn="auto">
              <a:spcAft>
                <a:spcPts val="0"/>
              </a:spcAft>
              <a:defRPr/>
            </a:pPr>
            <a:r>
              <a:rPr lang="en-US" sz="2400" dirty="0" err="1" smtClean="0"/>
              <a:t>Resultados</a:t>
            </a:r>
            <a:endParaRPr lang="en-US" sz="2400" dirty="0" smtClean="0"/>
          </a:p>
        </p:txBody>
      </p:sp>
      <p:sp>
        <p:nvSpPr>
          <p:cNvPr id="3" name="Content Placeholder 2"/>
          <p:cNvSpPr>
            <a:spLocks noGrp="1"/>
          </p:cNvSpPr>
          <p:nvPr>
            <p:ph idx="1"/>
          </p:nvPr>
        </p:nvSpPr>
        <p:spPr>
          <a:xfrm>
            <a:off x="457200" y="908050"/>
            <a:ext cx="8229600" cy="5218113"/>
          </a:xfrm>
        </p:spPr>
        <p:txBody>
          <a:bodyPr>
            <a:normAutofit/>
          </a:bodyPr>
          <a:lstStyle/>
          <a:p>
            <a:r>
              <a:rPr lang="es-ES" sz="2800" smtClean="0"/>
              <a:t>Resultados BRKGA puro decodificador simple y goloso:</a:t>
            </a:r>
          </a:p>
          <a:p>
            <a:pPr>
              <a:buFont typeface="Arial" charset="0"/>
              <a:buNone/>
            </a:pPr>
            <a:endParaRPr lang="es-ES" sz="2800" smtClean="0"/>
          </a:p>
          <a:p>
            <a:pPr>
              <a:buFont typeface="Arial" charset="0"/>
              <a:buNone/>
            </a:pPr>
            <a:endParaRPr lang="es-ES" sz="2000" smtClean="0"/>
          </a:p>
          <a:p>
            <a:pPr>
              <a:buFont typeface="Arial" charset="0"/>
              <a:buNone/>
            </a:pPr>
            <a:endParaRPr lang="es-ES" sz="2000" smtClean="0"/>
          </a:p>
        </p:txBody>
      </p:sp>
      <p:pic>
        <p:nvPicPr>
          <p:cNvPr id="32771" name="Picture 9"/>
          <p:cNvPicPr>
            <a:picLocks noChangeAspect="1"/>
          </p:cNvPicPr>
          <p:nvPr/>
        </p:nvPicPr>
        <p:blipFill>
          <a:blip r:embed="rId2"/>
          <a:srcRect/>
          <a:stretch>
            <a:fillRect/>
          </a:stretch>
        </p:blipFill>
        <p:spPr bwMode="auto">
          <a:xfrm>
            <a:off x="107950" y="3716338"/>
            <a:ext cx="8877300" cy="1773237"/>
          </a:xfrm>
          <a:prstGeom prst="rect">
            <a:avLst/>
          </a:prstGeom>
          <a:noFill/>
          <a:ln w="9525">
            <a:noFill/>
            <a:miter lim="800000"/>
            <a:headEnd/>
            <a:tailEnd/>
          </a:ln>
        </p:spPr>
      </p:pic>
      <p:pic>
        <p:nvPicPr>
          <p:cNvPr id="32772" name="Picture 10"/>
          <p:cNvPicPr>
            <a:picLocks noChangeAspect="1"/>
          </p:cNvPicPr>
          <p:nvPr/>
        </p:nvPicPr>
        <p:blipFill>
          <a:blip r:embed="rId3"/>
          <a:srcRect/>
          <a:stretch>
            <a:fillRect/>
          </a:stretch>
        </p:blipFill>
        <p:spPr bwMode="auto">
          <a:xfrm>
            <a:off x="107950" y="1628775"/>
            <a:ext cx="8907463" cy="180975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7512"/>
          </a:xfrm>
        </p:spPr>
        <p:txBody>
          <a:bodyPr rtlCol="0">
            <a:normAutofit fontScale="90000"/>
          </a:bodyPr>
          <a:lstStyle/>
          <a:p>
            <a:pPr algn="r" fontAlgn="auto">
              <a:spcAft>
                <a:spcPts val="0"/>
              </a:spcAft>
              <a:defRPr/>
            </a:pPr>
            <a:r>
              <a:rPr lang="en-US" sz="2400" dirty="0" err="1" smtClean="0"/>
              <a:t>Resultados</a:t>
            </a:r>
            <a:endParaRPr lang="en-US" sz="2400" dirty="0" smtClean="0"/>
          </a:p>
        </p:txBody>
      </p:sp>
      <p:sp>
        <p:nvSpPr>
          <p:cNvPr id="3" name="Content Placeholder 2"/>
          <p:cNvSpPr>
            <a:spLocks noGrp="1"/>
          </p:cNvSpPr>
          <p:nvPr>
            <p:ph idx="1"/>
          </p:nvPr>
        </p:nvSpPr>
        <p:spPr>
          <a:xfrm>
            <a:off x="457200" y="908050"/>
            <a:ext cx="8229600" cy="5218113"/>
          </a:xfrm>
        </p:spPr>
        <p:txBody>
          <a:bodyPr>
            <a:normAutofit/>
          </a:bodyPr>
          <a:lstStyle/>
          <a:p>
            <a:r>
              <a:rPr lang="es-ES" sz="2800" smtClean="0"/>
              <a:t>Resultados BRKGA con las búsquedas locales:</a:t>
            </a:r>
          </a:p>
          <a:p>
            <a:pPr>
              <a:buFont typeface="Arial" charset="0"/>
              <a:buNone/>
            </a:pPr>
            <a:endParaRPr lang="es-ES" sz="2800" smtClean="0"/>
          </a:p>
          <a:p>
            <a:endParaRPr lang="es-ES" sz="2800" smtClean="0"/>
          </a:p>
          <a:p>
            <a:pPr>
              <a:buFont typeface="Arial" charset="0"/>
              <a:buNone/>
            </a:pPr>
            <a:endParaRPr lang="es-ES" sz="2000" smtClean="0"/>
          </a:p>
        </p:txBody>
      </p:sp>
      <p:pic>
        <p:nvPicPr>
          <p:cNvPr id="33795" name="Picture 5"/>
          <p:cNvPicPr>
            <a:picLocks noChangeAspect="1"/>
          </p:cNvPicPr>
          <p:nvPr/>
        </p:nvPicPr>
        <p:blipFill>
          <a:blip r:embed="rId2"/>
          <a:srcRect/>
          <a:stretch>
            <a:fillRect/>
          </a:stretch>
        </p:blipFill>
        <p:spPr bwMode="auto">
          <a:xfrm>
            <a:off x="128588" y="2533650"/>
            <a:ext cx="8886825" cy="179070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7512"/>
          </a:xfrm>
        </p:spPr>
        <p:txBody>
          <a:bodyPr rtlCol="0">
            <a:normAutofit fontScale="90000"/>
          </a:bodyPr>
          <a:lstStyle/>
          <a:p>
            <a:pPr algn="r" fontAlgn="auto">
              <a:spcAft>
                <a:spcPts val="0"/>
              </a:spcAft>
              <a:defRPr/>
            </a:pPr>
            <a:r>
              <a:rPr lang="en-US" sz="2400" dirty="0" err="1" smtClean="0"/>
              <a:t>Resultados</a:t>
            </a:r>
            <a:endParaRPr lang="en-US" sz="2400" dirty="0" smtClean="0"/>
          </a:p>
        </p:txBody>
      </p:sp>
      <p:sp>
        <p:nvSpPr>
          <p:cNvPr id="3" name="Content Placeholder 2"/>
          <p:cNvSpPr>
            <a:spLocks noGrp="1"/>
          </p:cNvSpPr>
          <p:nvPr>
            <p:ph idx="1"/>
          </p:nvPr>
        </p:nvSpPr>
        <p:spPr>
          <a:xfrm>
            <a:off x="457200" y="908050"/>
            <a:ext cx="8229600" cy="5218113"/>
          </a:xfrm>
        </p:spPr>
        <p:txBody>
          <a:bodyPr rtlCol="0">
            <a:normAutofit/>
          </a:bodyPr>
          <a:lstStyle/>
          <a:p>
            <a:pPr fontAlgn="auto">
              <a:spcAft>
                <a:spcPts val="0"/>
              </a:spcAft>
              <a:buFont typeface="Arial" pitchFamily="34" charset="0"/>
              <a:buChar char="•"/>
              <a:defRPr/>
            </a:pPr>
            <a:r>
              <a:rPr lang="es-ES" sz="2800" dirty="0" smtClean="0"/>
              <a:t>Síntesis resultados:</a:t>
            </a:r>
          </a:p>
          <a:p>
            <a:pPr marL="0" indent="0" fontAlgn="auto">
              <a:spcAft>
                <a:spcPts val="0"/>
              </a:spcAft>
              <a:buFont typeface="Arial" pitchFamily="34" charset="0"/>
              <a:buNone/>
              <a:defRPr/>
            </a:pPr>
            <a:endParaRPr lang="es-ES" sz="2000" dirty="0" smtClean="0"/>
          </a:p>
        </p:txBody>
      </p:sp>
      <p:graphicFrame>
        <p:nvGraphicFramePr>
          <p:cNvPr id="2082" name="Object 34"/>
          <p:cNvGraphicFramePr>
            <a:graphicFrameLocks noChangeAspect="1"/>
          </p:cNvGraphicFramePr>
          <p:nvPr/>
        </p:nvGraphicFramePr>
        <p:xfrm>
          <a:off x="4859338" y="1609725"/>
          <a:ext cx="2960687" cy="719138"/>
        </p:xfrm>
        <a:graphic>
          <a:graphicData uri="http://schemas.openxmlformats.org/presentationml/2006/ole">
            <p:oleObj spid="_x0000_s2082" name="Equation" r:id="rId3" imgW="1409400" imgH="342720" progId="Equation.3">
              <p:embed/>
            </p:oleObj>
          </a:graphicData>
        </a:graphic>
      </p:graphicFrame>
      <p:graphicFrame>
        <p:nvGraphicFramePr>
          <p:cNvPr id="2083" name="Object 35"/>
          <p:cNvGraphicFramePr>
            <a:graphicFrameLocks noChangeAspect="1"/>
          </p:cNvGraphicFramePr>
          <p:nvPr/>
        </p:nvGraphicFramePr>
        <p:xfrm>
          <a:off x="4832350" y="2636838"/>
          <a:ext cx="3014663" cy="719137"/>
        </p:xfrm>
        <a:graphic>
          <a:graphicData uri="http://schemas.openxmlformats.org/presentationml/2006/ole">
            <p:oleObj spid="_x0000_s2083" name="Equation" r:id="rId4" imgW="1434960" imgH="342720" progId="Equation.3">
              <p:embed/>
            </p:oleObj>
          </a:graphicData>
        </a:graphic>
      </p:graphicFrame>
      <p:graphicFrame>
        <p:nvGraphicFramePr>
          <p:cNvPr id="2084" name="Object 36"/>
          <p:cNvGraphicFramePr>
            <a:graphicFrameLocks noChangeAspect="1"/>
          </p:cNvGraphicFramePr>
          <p:nvPr/>
        </p:nvGraphicFramePr>
        <p:xfrm>
          <a:off x="5126038" y="3751263"/>
          <a:ext cx="2481262" cy="504825"/>
        </p:xfrm>
        <a:graphic>
          <a:graphicData uri="http://schemas.openxmlformats.org/presentationml/2006/ole">
            <p:oleObj spid="_x0000_s2084" name="Equation" r:id="rId5" imgW="1180800" imgH="241200" progId="Equation.3">
              <p:embed/>
            </p:oleObj>
          </a:graphicData>
        </a:graphic>
      </p:graphicFrame>
      <p:pic>
        <p:nvPicPr>
          <p:cNvPr id="2087" name="Picture 10"/>
          <p:cNvPicPr>
            <a:picLocks noChangeAspect="1"/>
          </p:cNvPicPr>
          <p:nvPr/>
        </p:nvPicPr>
        <p:blipFill>
          <a:blip r:embed="rId6"/>
          <a:srcRect/>
          <a:stretch>
            <a:fillRect/>
          </a:stretch>
        </p:blipFill>
        <p:spPr bwMode="auto">
          <a:xfrm>
            <a:off x="900113" y="1628775"/>
            <a:ext cx="3781425" cy="293370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7512"/>
          </a:xfrm>
        </p:spPr>
        <p:txBody>
          <a:bodyPr rtlCol="0">
            <a:normAutofit fontScale="90000"/>
          </a:bodyPr>
          <a:lstStyle/>
          <a:p>
            <a:pPr algn="r" fontAlgn="auto">
              <a:spcAft>
                <a:spcPts val="0"/>
              </a:spcAft>
              <a:defRPr/>
            </a:pPr>
            <a:r>
              <a:rPr lang="en-US" sz="2400" dirty="0" err="1" smtClean="0"/>
              <a:t>Conclusiones</a:t>
            </a:r>
            <a:endParaRPr lang="en-US" sz="2400" dirty="0" smtClean="0"/>
          </a:p>
        </p:txBody>
      </p:sp>
      <p:sp>
        <p:nvSpPr>
          <p:cNvPr id="36866" name="Content Placeholder 2"/>
          <p:cNvSpPr>
            <a:spLocks noGrp="1"/>
          </p:cNvSpPr>
          <p:nvPr>
            <p:ph idx="1"/>
          </p:nvPr>
        </p:nvSpPr>
        <p:spPr>
          <a:xfrm>
            <a:off x="457200" y="908050"/>
            <a:ext cx="8229600" cy="5218113"/>
          </a:xfrm>
        </p:spPr>
        <p:txBody>
          <a:bodyPr/>
          <a:lstStyle/>
          <a:p>
            <a:endParaRPr lang="en-US" sz="2800" smtClean="0"/>
          </a:p>
          <a:p>
            <a:endParaRPr lang="en-US" sz="2800" smtClean="0"/>
          </a:p>
          <a:p>
            <a:r>
              <a:rPr lang="en-US" sz="2800" smtClean="0"/>
              <a:t>Un </a:t>
            </a:r>
            <a:r>
              <a:rPr lang="es-AR" sz="2800" smtClean="0"/>
              <a:t>70% de los resultados llegaron a la mejor solución conocida de la instancia testeada.</a:t>
            </a:r>
          </a:p>
          <a:p>
            <a:r>
              <a:rPr lang="en-US" sz="2800" smtClean="0"/>
              <a:t>El restante 30% obtuvo valores competitivos con los mejores trabajos previos.</a:t>
            </a:r>
          </a:p>
          <a:p>
            <a:r>
              <a:rPr lang="en-US" sz="2800" smtClean="0"/>
              <a:t>El BRKGA sin búsqueda local no dió buenos resultados para instancias grandes del problema.</a:t>
            </a:r>
            <a:endParaRPr lang="es-ES" sz="2800"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7512"/>
          </a:xfrm>
        </p:spPr>
        <p:txBody>
          <a:bodyPr rtlCol="0">
            <a:normAutofit fontScale="90000"/>
          </a:bodyPr>
          <a:lstStyle/>
          <a:p>
            <a:pPr algn="r" fontAlgn="auto">
              <a:spcAft>
                <a:spcPts val="0"/>
              </a:spcAft>
              <a:defRPr/>
            </a:pPr>
            <a:r>
              <a:rPr lang="en-US" sz="2400" dirty="0" err="1" smtClean="0"/>
              <a:t>Conclusiones</a:t>
            </a:r>
            <a:endParaRPr lang="en-US" sz="2400" dirty="0" smtClean="0"/>
          </a:p>
        </p:txBody>
      </p:sp>
      <p:sp>
        <p:nvSpPr>
          <p:cNvPr id="37890" name="Content Placeholder 2"/>
          <p:cNvSpPr>
            <a:spLocks noGrp="1"/>
          </p:cNvSpPr>
          <p:nvPr>
            <p:ph idx="1"/>
          </p:nvPr>
        </p:nvSpPr>
        <p:spPr>
          <a:xfrm>
            <a:off x="457200" y="908050"/>
            <a:ext cx="8229600" cy="5218113"/>
          </a:xfrm>
        </p:spPr>
        <p:txBody>
          <a:bodyPr/>
          <a:lstStyle/>
          <a:p>
            <a:pPr>
              <a:buFont typeface="Arial" charset="0"/>
              <a:buNone/>
            </a:pPr>
            <a:r>
              <a:rPr lang="en-US" sz="2800" b="1" smtClean="0"/>
              <a:t>Conclusiones</a:t>
            </a:r>
          </a:p>
          <a:p>
            <a:endParaRPr lang="en-US" sz="2800" smtClean="0"/>
          </a:p>
          <a:p>
            <a:pPr lvl="1"/>
            <a:r>
              <a:rPr lang="en-US" sz="2400" smtClean="0"/>
              <a:t>Se implementaron variantes de decodificadores</a:t>
            </a:r>
          </a:p>
          <a:p>
            <a:pPr lvl="1"/>
            <a:r>
              <a:rPr lang="en-US" sz="2400" smtClean="0"/>
              <a:t>Se implementaron dos formas de calcular el hash para resolver el problema de individuos repetidos</a:t>
            </a:r>
          </a:p>
          <a:p>
            <a:pPr lvl="1"/>
            <a:r>
              <a:rPr lang="en-US" sz="2400" smtClean="0"/>
              <a:t>Se implementaron diversas búsquedas locales y un codificador de soluciones para mantener la consistencia entre los individuos y sus genes</a:t>
            </a:r>
          </a:p>
          <a:p>
            <a:pPr lvl="1"/>
            <a:r>
              <a:rPr lang="en-US" sz="2400" smtClean="0">
                <a:solidFill>
                  <a:schemeClr val="folHlink"/>
                </a:solidFill>
              </a:rPr>
              <a:t>Todos los algoritmos fueron implementados teniendo en cuenta los ordenes de complejidad</a:t>
            </a:r>
          </a:p>
          <a:p>
            <a:pPr lvl="1"/>
            <a:r>
              <a:rPr lang="en-US" sz="2400" smtClean="0"/>
              <a:t>Se realizaron multiples pruebas de eficiencia variando las configuraciones generales</a:t>
            </a:r>
            <a:endParaRPr lang="es-ES" sz="2400"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7512"/>
          </a:xfrm>
        </p:spPr>
        <p:txBody>
          <a:bodyPr rtlCol="0">
            <a:normAutofit fontScale="90000"/>
          </a:bodyPr>
          <a:lstStyle/>
          <a:p>
            <a:pPr algn="r" fontAlgn="auto">
              <a:spcAft>
                <a:spcPts val="0"/>
              </a:spcAft>
              <a:defRPr/>
            </a:pPr>
            <a:r>
              <a:rPr lang="en-US" sz="2400" dirty="0" err="1" smtClean="0"/>
              <a:t>Trabajos</a:t>
            </a:r>
            <a:r>
              <a:rPr lang="en-US" sz="2400" dirty="0" smtClean="0"/>
              <a:t> </a:t>
            </a:r>
            <a:r>
              <a:rPr lang="en-US" sz="2400" dirty="0" err="1" smtClean="0"/>
              <a:t>futuros</a:t>
            </a:r>
            <a:endParaRPr lang="en-US" sz="2400" dirty="0" smtClean="0"/>
          </a:p>
        </p:txBody>
      </p:sp>
      <p:sp>
        <p:nvSpPr>
          <p:cNvPr id="38914" name="Content Placeholder 2"/>
          <p:cNvSpPr>
            <a:spLocks noGrp="1"/>
          </p:cNvSpPr>
          <p:nvPr>
            <p:ph idx="1"/>
          </p:nvPr>
        </p:nvSpPr>
        <p:spPr>
          <a:xfrm>
            <a:off x="457200" y="908050"/>
            <a:ext cx="8229600" cy="5218113"/>
          </a:xfrm>
        </p:spPr>
        <p:txBody>
          <a:bodyPr/>
          <a:lstStyle/>
          <a:p>
            <a:r>
              <a:rPr lang="es-ES" sz="2800" smtClean="0"/>
              <a:t>Seria útil una herramienta para visualizar los caminos generados.</a:t>
            </a:r>
          </a:p>
          <a:p>
            <a:r>
              <a:rPr lang="es-ES" sz="2800" smtClean="0"/>
              <a:t>Investigar otras variantes de decodificadores:</a:t>
            </a:r>
          </a:p>
          <a:p>
            <a:pPr lvl="1">
              <a:buFont typeface="Wingdings" pitchFamily="2" charset="2"/>
              <a:buChar char="§"/>
            </a:pPr>
            <a:r>
              <a:rPr lang="es-ES" sz="2000" i="1" smtClean="0"/>
              <a:t>Particionar los clientes según su centro de gravedad, asigna vehículo a cada centro y asignar desde ahí</a:t>
            </a:r>
          </a:p>
          <a:p>
            <a:r>
              <a:rPr lang="es-ES" sz="2800" smtClean="0"/>
              <a:t>Investigar otros métodos de crossover</a:t>
            </a:r>
          </a:p>
          <a:p>
            <a:pPr lvl="1">
              <a:buFont typeface="Wingdings" pitchFamily="2" charset="2"/>
              <a:buChar char="§"/>
            </a:pPr>
            <a:r>
              <a:rPr lang="es-ES" sz="2000" i="1" smtClean="0"/>
              <a:t>Que cada alelo represente un vehículo con su ruta en vez de un cliente</a:t>
            </a:r>
          </a:p>
          <a:p>
            <a:r>
              <a:rPr lang="es-ES" sz="2800" smtClean="0"/>
              <a:t>Analizar si existe alguna otra variante del BRKGA que genere buenos resultados sin depender de las búsquedas locales.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Content Placeholder 2"/>
          <p:cNvSpPr>
            <a:spLocks noGrp="1"/>
          </p:cNvSpPr>
          <p:nvPr>
            <p:ph idx="1"/>
          </p:nvPr>
        </p:nvSpPr>
        <p:spPr>
          <a:xfrm>
            <a:off x="457200" y="908050"/>
            <a:ext cx="8229600" cy="5218113"/>
          </a:xfrm>
        </p:spPr>
        <p:txBody>
          <a:bodyPr/>
          <a:lstStyle/>
          <a:p>
            <a:pPr marL="0" indent="0" algn="ctr">
              <a:buFont typeface="Arial" charset="0"/>
              <a:buNone/>
            </a:pPr>
            <a:endParaRPr lang="es-ES" sz="1600" smtClean="0"/>
          </a:p>
          <a:p>
            <a:pPr marL="0" indent="0" algn="ctr">
              <a:buFont typeface="Arial" charset="0"/>
              <a:buNone/>
            </a:pPr>
            <a:endParaRPr lang="es-ES" sz="1600" smtClean="0"/>
          </a:p>
          <a:p>
            <a:pPr marL="0" indent="0" algn="ctr">
              <a:buFont typeface="Arial" charset="0"/>
              <a:buNone/>
            </a:pPr>
            <a:endParaRPr lang="es-ES" sz="1600" smtClean="0"/>
          </a:p>
          <a:p>
            <a:pPr marL="0" indent="0" algn="ctr">
              <a:buFont typeface="Arial" charset="0"/>
              <a:buNone/>
            </a:pPr>
            <a:endParaRPr lang="es-ES" sz="1600" smtClean="0"/>
          </a:p>
          <a:p>
            <a:pPr marL="0" indent="0" algn="ctr">
              <a:buFont typeface="Arial" charset="0"/>
              <a:buNone/>
            </a:pPr>
            <a:endParaRPr lang="es-ES" sz="1600" smtClean="0"/>
          </a:p>
          <a:p>
            <a:pPr marL="0" indent="0" algn="ctr">
              <a:buFont typeface="Arial" charset="0"/>
              <a:buNone/>
            </a:pPr>
            <a:endParaRPr lang="es-ES" sz="1600" smtClean="0"/>
          </a:p>
          <a:p>
            <a:pPr marL="0" indent="0" algn="ctr">
              <a:buFont typeface="Arial" charset="0"/>
              <a:buNone/>
            </a:pPr>
            <a:endParaRPr lang="es-ES" sz="1600" smtClean="0"/>
          </a:p>
          <a:p>
            <a:pPr marL="0" indent="0" algn="ctr">
              <a:buFont typeface="Arial" charset="0"/>
              <a:buNone/>
            </a:pPr>
            <a:endParaRPr lang="es-ES" sz="1600" smtClean="0"/>
          </a:p>
          <a:p>
            <a:pPr marL="0" indent="0" algn="ctr">
              <a:buFont typeface="Arial" charset="0"/>
              <a:buNone/>
            </a:pPr>
            <a:r>
              <a:rPr lang="es-ES" sz="4000" smtClean="0"/>
              <a:t>Gracias!</a:t>
            </a:r>
            <a:endParaRPr lang="en-US" sz="400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7512"/>
          </a:xfrm>
        </p:spPr>
        <p:txBody>
          <a:bodyPr rtlCol="0">
            <a:normAutofit fontScale="90000"/>
          </a:bodyPr>
          <a:lstStyle/>
          <a:p>
            <a:pPr algn="r" fontAlgn="auto">
              <a:spcAft>
                <a:spcPts val="0"/>
              </a:spcAft>
              <a:defRPr/>
            </a:pPr>
            <a:r>
              <a:rPr lang="es-AR" sz="2400" dirty="0" err="1" smtClean="0"/>
              <a:t>Team</a:t>
            </a:r>
            <a:r>
              <a:rPr lang="es-AR" sz="2400" dirty="0" smtClean="0"/>
              <a:t> </a:t>
            </a:r>
            <a:r>
              <a:rPr lang="es-AR" sz="2400" dirty="0" err="1" smtClean="0"/>
              <a:t>Orienteering</a:t>
            </a:r>
            <a:r>
              <a:rPr lang="es-AR" sz="2400" dirty="0" smtClean="0"/>
              <a:t> </a:t>
            </a:r>
            <a:r>
              <a:rPr lang="es-AR" sz="2400" dirty="0" err="1" smtClean="0"/>
              <a:t>Problem</a:t>
            </a:r>
            <a:endParaRPr lang="es-AR" sz="2400" dirty="0"/>
          </a:p>
        </p:txBody>
      </p:sp>
      <p:sp>
        <p:nvSpPr>
          <p:cNvPr id="15362" name="Content Placeholder 2"/>
          <p:cNvSpPr>
            <a:spLocks noGrp="1"/>
          </p:cNvSpPr>
          <p:nvPr>
            <p:ph idx="1"/>
          </p:nvPr>
        </p:nvSpPr>
        <p:spPr>
          <a:xfrm>
            <a:off x="457200" y="908050"/>
            <a:ext cx="8229600" cy="5218113"/>
          </a:xfrm>
        </p:spPr>
        <p:txBody>
          <a:bodyPr/>
          <a:lstStyle/>
          <a:p>
            <a:r>
              <a:rPr lang="es-AR" sz="2800" smtClean="0"/>
              <a:t>Orientación, un deporte originario de Escandinavia</a:t>
            </a:r>
          </a:p>
          <a:p>
            <a:pPr lvl="1">
              <a:buFont typeface="Wingdings" pitchFamily="2" charset="2"/>
              <a:buChar char="§"/>
            </a:pPr>
            <a:r>
              <a:rPr lang="en-US" sz="2000" smtClean="0"/>
              <a:t>Cada jugador comienza en un punto de control y debe visitar tantos otros puntos de control como le sea posible dentro de un tiempo limite preespecificado. Cada punto de control tiene un puntaje. El objetivo es maximizar el puntaje total.</a:t>
            </a:r>
          </a:p>
          <a:p>
            <a:pPr lvl="1">
              <a:buFont typeface="Wingdings" pitchFamily="2" charset="2"/>
              <a:buChar char="§"/>
            </a:pPr>
            <a:r>
              <a:rPr lang="es-AR" sz="2000" smtClean="0"/>
              <a:t>Este problema se conoce como Orienteering Problem (OP). El OP es NP-Hard como demostraron Golden, Levy y Vohra.</a:t>
            </a:r>
          </a:p>
          <a:p>
            <a:pPr lvl="1">
              <a:buFont typeface="Wingdings" pitchFamily="2" charset="2"/>
              <a:buChar char="§"/>
            </a:pPr>
            <a:endParaRPr lang="en-US" sz="2000" smtClean="0"/>
          </a:p>
          <a:p>
            <a:r>
              <a:rPr lang="en-US" sz="2800" smtClean="0"/>
              <a:t>Team Orienteering Problem (TOP)</a:t>
            </a:r>
          </a:p>
          <a:p>
            <a:pPr lvl="1">
              <a:buFont typeface="Wingdings" pitchFamily="2" charset="2"/>
              <a:buChar char="§"/>
            </a:pPr>
            <a:r>
              <a:rPr lang="en-US" sz="2000" smtClean="0"/>
              <a:t>Extiende a OP, como lo contiene, es al menos tan dificil. Hay multiples vehiculos y no deben visitar los mismos clientes ya que su beneficio solo puede ser recolectado una sola vez.</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7512"/>
          </a:xfrm>
        </p:spPr>
        <p:txBody>
          <a:bodyPr rtlCol="0">
            <a:normAutofit fontScale="90000"/>
          </a:bodyPr>
          <a:lstStyle/>
          <a:p>
            <a:pPr algn="r" fontAlgn="auto">
              <a:spcAft>
                <a:spcPts val="0"/>
              </a:spcAft>
              <a:defRPr/>
            </a:pPr>
            <a:r>
              <a:rPr lang="es-AR" sz="2400" dirty="0" err="1" smtClean="0"/>
              <a:t>Team</a:t>
            </a:r>
            <a:r>
              <a:rPr lang="es-AR" sz="2400" dirty="0" smtClean="0"/>
              <a:t> </a:t>
            </a:r>
            <a:r>
              <a:rPr lang="es-AR" sz="2400" dirty="0" err="1" smtClean="0"/>
              <a:t>Orienteering</a:t>
            </a:r>
            <a:r>
              <a:rPr lang="es-AR" sz="2400" dirty="0" smtClean="0"/>
              <a:t> </a:t>
            </a:r>
            <a:r>
              <a:rPr lang="es-AR" sz="2400" dirty="0" err="1" smtClean="0"/>
              <a:t>Problem</a:t>
            </a:r>
            <a:endParaRPr lang="es-AR" sz="2400" dirty="0"/>
          </a:p>
        </p:txBody>
      </p:sp>
      <p:sp>
        <p:nvSpPr>
          <p:cNvPr id="16386" name="Content Placeholder 2"/>
          <p:cNvSpPr>
            <a:spLocks noGrp="1"/>
          </p:cNvSpPr>
          <p:nvPr>
            <p:ph idx="1"/>
          </p:nvPr>
        </p:nvSpPr>
        <p:spPr>
          <a:xfrm>
            <a:off x="457200" y="908050"/>
            <a:ext cx="8229600" cy="5218113"/>
          </a:xfrm>
        </p:spPr>
        <p:txBody>
          <a:bodyPr/>
          <a:lstStyle/>
          <a:p>
            <a:r>
              <a:rPr lang="en-US" sz="2800" smtClean="0"/>
              <a:t>Definición informal:</a:t>
            </a:r>
          </a:p>
          <a:p>
            <a:pPr lvl="1">
              <a:buFont typeface="Wingdings" pitchFamily="2" charset="2"/>
              <a:buChar char="§"/>
            </a:pPr>
            <a:r>
              <a:rPr lang="en-US" sz="2000" smtClean="0"/>
              <a:t>Hay  N vehículos.</a:t>
            </a:r>
          </a:p>
          <a:p>
            <a:pPr lvl="1">
              <a:buFont typeface="Wingdings" pitchFamily="2" charset="2"/>
              <a:buChar char="§"/>
            </a:pPr>
            <a:r>
              <a:rPr lang="en-US" sz="2000" smtClean="0"/>
              <a:t>Todos los vehículos salen de un mismo punto  y finalizan su recorrido en el mismo punto de llegada habiendo recorrido una distancia menor a dmax.  (distancia euclidiana).</a:t>
            </a:r>
          </a:p>
          <a:p>
            <a:pPr lvl="1">
              <a:buFont typeface="Wingdings" pitchFamily="2" charset="2"/>
              <a:buChar char="§"/>
            </a:pPr>
            <a:r>
              <a:rPr lang="en-US" sz="2000" smtClean="0"/>
              <a:t>Hay M clientes, cada uno tiene un beneficio bi y una coordenada en el plano.</a:t>
            </a:r>
          </a:p>
          <a:p>
            <a:pPr lvl="1">
              <a:buFont typeface="Wingdings" pitchFamily="2" charset="2"/>
              <a:buChar char="§"/>
            </a:pPr>
            <a:r>
              <a:rPr lang="en-US" sz="2000" smtClean="0"/>
              <a:t>Los puntos de salida y llegada tienen beneficio  cero.</a:t>
            </a:r>
          </a:p>
          <a:p>
            <a:pPr lvl="1">
              <a:buFont typeface="Wingdings" pitchFamily="2" charset="2"/>
              <a:buChar char="§"/>
            </a:pPr>
            <a:r>
              <a:rPr lang="en-US" sz="2000" smtClean="0"/>
              <a:t>El beneficio de los clientes solo puede ser recolectado una vez.</a:t>
            </a:r>
          </a:p>
          <a:p>
            <a:pPr lvl="1">
              <a:buFont typeface="Wingdings" pitchFamily="2" charset="2"/>
              <a:buChar char="§"/>
            </a:pPr>
            <a:endParaRPr lang="en-US" sz="2000" smtClean="0"/>
          </a:p>
          <a:p>
            <a:r>
              <a:rPr lang="en-US" sz="2800" smtClean="0"/>
              <a:t>Función Objetivo</a:t>
            </a:r>
          </a:p>
          <a:p>
            <a:pPr lvl="1">
              <a:buFont typeface="Wingdings" pitchFamily="2" charset="2"/>
              <a:buChar char="§"/>
            </a:pPr>
            <a:r>
              <a:rPr lang="en-US" sz="2000" smtClean="0"/>
              <a:t>Maximizar la sumatoria de los beneficios recolectados de todos los vehículos</a:t>
            </a:r>
            <a:endParaRPr lang="es-AR" sz="200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7512"/>
          </a:xfrm>
        </p:spPr>
        <p:txBody>
          <a:bodyPr rtlCol="0">
            <a:normAutofit fontScale="90000"/>
          </a:bodyPr>
          <a:lstStyle/>
          <a:p>
            <a:pPr algn="r" fontAlgn="auto">
              <a:spcAft>
                <a:spcPts val="0"/>
              </a:spcAft>
              <a:defRPr/>
            </a:pPr>
            <a:r>
              <a:rPr lang="es-AR" sz="2400" dirty="0" err="1" smtClean="0"/>
              <a:t>Team</a:t>
            </a:r>
            <a:r>
              <a:rPr lang="es-AR" sz="2400" dirty="0" smtClean="0"/>
              <a:t> </a:t>
            </a:r>
            <a:r>
              <a:rPr lang="es-AR" sz="2400" dirty="0" err="1" smtClean="0"/>
              <a:t>Orienteering</a:t>
            </a:r>
            <a:r>
              <a:rPr lang="es-AR" sz="2400" dirty="0" smtClean="0"/>
              <a:t> </a:t>
            </a:r>
            <a:r>
              <a:rPr lang="es-AR" sz="2400" dirty="0" err="1" smtClean="0"/>
              <a:t>Problem</a:t>
            </a:r>
            <a:endParaRPr lang="es-AR" sz="2400" dirty="0"/>
          </a:p>
        </p:txBody>
      </p:sp>
      <p:pic>
        <p:nvPicPr>
          <p:cNvPr id="17410" name="Content Placeholder 3"/>
          <p:cNvPicPr>
            <a:picLocks noGrp="1" noChangeAspect="1"/>
          </p:cNvPicPr>
          <p:nvPr>
            <p:ph idx="1"/>
          </p:nvPr>
        </p:nvPicPr>
        <p:blipFill>
          <a:blip r:embed="rId2"/>
          <a:srcRect/>
          <a:stretch>
            <a:fillRect/>
          </a:stretch>
        </p:blipFill>
        <p:spPr>
          <a:xfrm>
            <a:off x="2627313" y="1628775"/>
            <a:ext cx="5473700" cy="4806950"/>
          </a:xfrm>
        </p:spPr>
      </p:pic>
      <p:sp>
        <p:nvSpPr>
          <p:cNvPr id="17411" name="TextBox 4"/>
          <p:cNvSpPr txBox="1">
            <a:spLocks noChangeArrowheads="1"/>
          </p:cNvSpPr>
          <p:nvPr/>
        </p:nvSpPr>
        <p:spPr bwMode="auto">
          <a:xfrm>
            <a:off x="1116013" y="836613"/>
            <a:ext cx="7127875" cy="1006475"/>
          </a:xfrm>
          <a:prstGeom prst="rect">
            <a:avLst/>
          </a:prstGeom>
          <a:noFill/>
          <a:ln w="9525">
            <a:noFill/>
            <a:miter lim="800000"/>
            <a:headEnd/>
            <a:tailEnd/>
          </a:ln>
        </p:spPr>
        <p:txBody>
          <a:bodyPr>
            <a:spAutoFit/>
          </a:bodyPr>
          <a:lstStyle/>
          <a:p>
            <a:r>
              <a:rPr lang="en-US" sz="2000">
                <a:latin typeface="Calibri" pitchFamily="34" charset="0"/>
              </a:rPr>
              <a:t>Instancia p2.2.k del benchmark de Tsiligirides. Tiene dos vehículos con un dmax = 22,50. Una posible solución optima para el problema:</a:t>
            </a:r>
            <a:endParaRPr lang="es-AR" sz="2000">
              <a:latin typeface="Calibri"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a:xfrm>
            <a:off x="3995738" y="274638"/>
            <a:ext cx="4691062" cy="417512"/>
          </a:xfrm>
        </p:spPr>
        <p:txBody>
          <a:bodyPr rtlCol="0">
            <a:normAutofit fontScale="90000"/>
          </a:bodyPr>
          <a:lstStyle/>
          <a:p>
            <a:pPr algn="r" fontAlgn="auto">
              <a:spcAft>
                <a:spcPts val="0"/>
              </a:spcAft>
              <a:defRPr/>
            </a:pPr>
            <a:r>
              <a:rPr lang="en-US" sz="2400" dirty="0" smtClean="0"/>
              <a:t>Biased Random Key Genetic Algorithm</a:t>
            </a:r>
          </a:p>
        </p:txBody>
      </p:sp>
      <p:sp>
        <p:nvSpPr>
          <p:cNvPr id="18434" name="Content Placeholder 2"/>
          <p:cNvSpPr>
            <a:spLocks noGrp="1"/>
          </p:cNvSpPr>
          <p:nvPr>
            <p:ph idx="1"/>
          </p:nvPr>
        </p:nvSpPr>
        <p:spPr>
          <a:xfrm>
            <a:off x="457200" y="908050"/>
            <a:ext cx="8229600" cy="5218113"/>
          </a:xfrm>
        </p:spPr>
        <p:txBody>
          <a:bodyPr/>
          <a:lstStyle/>
          <a:p>
            <a:pPr>
              <a:buFont typeface="Arial" charset="0"/>
              <a:buNone/>
            </a:pPr>
            <a:r>
              <a:rPr lang="en-US" sz="2800" smtClean="0"/>
              <a:t>Algoritmos Genéticos (GA)</a:t>
            </a:r>
          </a:p>
          <a:p>
            <a:endParaRPr lang="en-US" sz="2800" smtClean="0"/>
          </a:p>
          <a:p>
            <a:pPr lvl="1">
              <a:buFont typeface="Wingdings" pitchFamily="2" charset="2"/>
              <a:buChar char="§"/>
            </a:pPr>
            <a:r>
              <a:rPr lang="es-AR" sz="2000" smtClean="0"/>
              <a:t>Motivados en el concepto de supervivencia del más apto</a:t>
            </a:r>
          </a:p>
          <a:p>
            <a:pPr lvl="1">
              <a:buFont typeface="Wingdings" pitchFamily="2" charset="2"/>
              <a:buChar char="§"/>
            </a:pPr>
            <a:r>
              <a:rPr lang="es-AR" sz="2000" smtClean="0"/>
              <a:t>Los algoritmos genéticos manejan un conjunto de individuos</a:t>
            </a:r>
          </a:p>
          <a:p>
            <a:pPr lvl="1">
              <a:buFont typeface="Wingdings" pitchFamily="2" charset="2"/>
              <a:buChar char="§"/>
            </a:pPr>
            <a:r>
              <a:rPr lang="es-AR" sz="2000" smtClean="0"/>
              <a:t>Cada individuo es un cromosoma que codifica una solución</a:t>
            </a:r>
          </a:p>
          <a:p>
            <a:pPr lvl="1">
              <a:buFont typeface="Wingdings" pitchFamily="2" charset="2"/>
              <a:buChar char="§"/>
            </a:pPr>
            <a:r>
              <a:rPr lang="es-AR" sz="2000" smtClean="0"/>
              <a:t>Cada cromosoma tienen asociado un nivel de condición física que está correlacionado con el correspondiente valor de la función objetivo de la solución que codifica</a:t>
            </a:r>
          </a:p>
          <a:p>
            <a:pPr lvl="1">
              <a:buFont typeface="Wingdings" pitchFamily="2" charset="2"/>
              <a:buChar char="§"/>
            </a:pPr>
            <a:r>
              <a:rPr lang="es-AR" sz="2000" smtClean="0"/>
              <a:t>En cada generación se crea una nueva población con individuos provenientes de tres fuentes distintas: crossover, elites y mutantes.</a:t>
            </a:r>
          </a:p>
          <a:p>
            <a:pPr lvl="1"/>
            <a:endParaRPr lang="es-AR" sz="160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7512"/>
          </a:xfrm>
        </p:spPr>
        <p:txBody>
          <a:bodyPr rtlCol="0">
            <a:normAutofit fontScale="90000"/>
          </a:bodyPr>
          <a:lstStyle/>
          <a:p>
            <a:pPr algn="r" fontAlgn="auto">
              <a:spcAft>
                <a:spcPts val="0"/>
              </a:spcAft>
              <a:defRPr/>
            </a:pPr>
            <a:r>
              <a:rPr lang="en-US" sz="2400" dirty="0" smtClean="0"/>
              <a:t>Biased Random Key Genetic Algorithm</a:t>
            </a:r>
          </a:p>
        </p:txBody>
      </p:sp>
      <p:sp>
        <p:nvSpPr>
          <p:cNvPr id="19458" name="Content Placeholder 2"/>
          <p:cNvSpPr>
            <a:spLocks noGrp="1"/>
          </p:cNvSpPr>
          <p:nvPr>
            <p:ph idx="1"/>
          </p:nvPr>
        </p:nvSpPr>
        <p:spPr>
          <a:xfrm>
            <a:off x="457200" y="908050"/>
            <a:ext cx="8229600" cy="5218113"/>
          </a:xfrm>
        </p:spPr>
        <p:txBody>
          <a:bodyPr/>
          <a:lstStyle/>
          <a:p>
            <a:r>
              <a:rPr lang="es-AR" sz="2800" smtClean="0"/>
              <a:t>Random Key Genetic Algorithm (RKGA)</a:t>
            </a:r>
          </a:p>
          <a:p>
            <a:endParaRPr lang="es-AR" sz="2800" smtClean="0"/>
          </a:p>
          <a:p>
            <a:pPr lvl="1">
              <a:buFont typeface="Wingdings" pitchFamily="2" charset="2"/>
              <a:buChar char="§"/>
            </a:pPr>
            <a:r>
              <a:rPr lang="es-AR" sz="2000" smtClean="0"/>
              <a:t>Los individuos son representados por un vector de números reales en el intervalo [0, 1]</a:t>
            </a:r>
          </a:p>
          <a:p>
            <a:pPr lvl="1">
              <a:buFont typeface="Wingdings" pitchFamily="2" charset="2"/>
              <a:buChar char="§"/>
            </a:pPr>
            <a:r>
              <a:rPr lang="en-US" sz="2000" smtClean="0"/>
              <a:t>La población inicial es generada al azar</a:t>
            </a:r>
            <a:endParaRPr lang="es-AR" sz="2000" smtClean="0"/>
          </a:p>
          <a:p>
            <a:pPr lvl="1">
              <a:buFont typeface="Wingdings" pitchFamily="2" charset="2"/>
              <a:buChar char="§"/>
            </a:pPr>
            <a:r>
              <a:rPr lang="es-AR" sz="2000" smtClean="0"/>
              <a:t>El decodificador es el responsable de convertir un cromosoma en una solución válida del problema</a:t>
            </a:r>
          </a:p>
          <a:p>
            <a:pPr lvl="1">
              <a:buFont typeface="Wingdings" pitchFamily="2" charset="2"/>
              <a:buChar char="§"/>
            </a:pPr>
            <a:r>
              <a:rPr lang="en-US" sz="2000" smtClean="0"/>
              <a:t>En cada iteración se toman los mejores individuos y pasan directamente a la siguiente generación (elites)</a:t>
            </a:r>
          </a:p>
          <a:p>
            <a:pPr lvl="1">
              <a:buFont typeface="Wingdings" pitchFamily="2" charset="2"/>
              <a:buChar char="§"/>
            </a:pPr>
            <a:r>
              <a:rPr lang="en-US" sz="2000" smtClean="0"/>
              <a:t>La mayoría de los individuos de la nueva generación se genera cruzando dos individuos de la generación actual (crossover)</a:t>
            </a:r>
          </a:p>
          <a:p>
            <a:pPr lvl="1">
              <a:buFont typeface="Wingdings" pitchFamily="2" charset="2"/>
              <a:buChar char="§"/>
            </a:pPr>
            <a:r>
              <a:rPr lang="en-US" sz="2000" smtClean="0"/>
              <a:t>Un porcentaje muy bajo de los nuevos individuos es generado al azar, para escapar de mínimos locales (mutantes)</a:t>
            </a:r>
            <a:endParaRPr lang="es-AR" sz="2000" smtClean="0"/>
          </a:p>
          <a:p>
            <a:pPr lvl="1"/>
            <a:endParaRPr lang="es-AR" sz="160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7512"/>
          </a:xfrm>
        </p:spPr>
        <p:txBody>
          <a:bodyPr rtlCol="0">
            <a:normAutofit fontScale="90000"/>
          </a:bodyPr>
          <a:lstStyle/>
          <a:p>
            <a:pPr algn="r" fontAlgn="auto">
              <a:spcAft>
                <a:spcPts val="0"/>
              </a:spcAft>
              <a:defRPr/>
            </a:pPr>
            <a:r>
              <a:rPr lang="en-US" sz="2400" dirty="0" smtClean="0"/>
              <a:t>Biased Random Key Genetic Algorithm</a:t>
            </a:r>
          </a:p>
        </p:txBody>
      </p:sp>
      <p:sp>
        <p:nvSpPr>
          <p:cNvPr id="20482" name="Content Placeholder 2"/>
          <p:cNvSpPr>
            <a:spLocks noGrp="1"/>
          </p:cNvSpPr>
          <p:nvPr>
            <p:ph idx="1"/>
          </p:nvPr>
        </p:nvSpPr>
        <p:spPr>
          <a:xfrm>
            <a:off x="457200" y="908050"/>
            <a:ext cx="8229600" cy="5218113"/>
          </a:xfrm>
        </p:spPr>
        <p:txBody>
          <a:bodyPr/>
          <a:lstStyle/>
          <a:p>
            <a:r>
              <a:rPr lang="es-AR" sz="2800" smtClean="0"/>
              <a:t>Biased Random Key Genetic Algorithm (BRKGA)</a:t>
            </a:r>
          </a:p>
          <a:p>
            <a:pPr lvl="1"/>
            <a:r>
              <a:rPr lang="en-US" sz="2000" smtClean="0"/>
              <a:t>Cada individuo </a:t>
            </a:r>
            <a:r>
              <a:rPr lang="es-AR" sz="2000" smtClean="0"/>
              <a:t>se genera combinando un elemento seleccionado al azar del conjunto de elite y el otro de la conjunto no-elite.</a:t>
            </a:r>
          </a:p>
          <a:p>
            <a:pPr lvl="1"/>
            <a:r>
              <a:rPr lang="es-AR" sz="2000" smtClean="0"/>
              <a:t>Parameterized Uniform Crossover. La probabilidad de que se trasmita el alelo del padre de elite es mayor que la del padre de no-elte.</a:t>
            </a:r>
          </a:p>
          <a:p>
            <a:pPr lvl="1"/>
            <a:endParaRPr lang="es-AR" sz="1600" smtClean="0"/>
          </a:p>
        </p:txBody>
      </p:sp>
      <p:pic>
        <p:nvPicPr>
          <p:cNvPr id="20483" name="Picture 3"/>
          <p:cNvPicPr>
            <a:picLocks noChangeAspect="1"/>
          </p:cNvPicPr>
          <p:nvPr/>
        </p:nvPicPr>
        <p:blipFill>
          <a:blip r:embed="rId2"/>
          <a:srcRect/>
          <a:stretch>
            <a:fillRect/>
          </a:stretch>
        </p:blipFill>
        <p:spPr bwMode="auto">
          <a:xfrm>
            <a:off x="1476375" y="2617788"/>
            <a:ext cx="6089650" cy="4264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7512"/>
          </a:xfrm>
        </p:spPr>
        <p:txBody>
          <a:bodyPr rtlCol="0">
            <a:normAutofit fontScale="90000"/>
          </a:bodyPr>
          <a:lstStyle/>
          <a:p>
            <a:pPr algn="r" fontAlgn="auto">
              <a:spcAft>
                <a:spcPts val="0"/>
              </a:spcAft>
              <a:defRPr/>
            </a:pPr>
            <a:r>
              <a:rPr lang="en-US" sz="2400" dirty="0"/>
              <a:t>Biased Random Key Genetic Algorithm</a:t>
            </a:r>
            <a:endParaRPr lang="es-AR" sz="2400" dirty="0"/>
          </a:p>
        </p:txBody>
      </p:sp>
      <p:pic>
        <p:nvPicPr>
          <p:cNvPr id="21506" name="Content Placeholder 6"/>
          <p:cNvPicPr>
            <a:picLocks noGrp="1" noChangeAspect="1"/>
          </p:cNvPicPr>
          <p:nvPr>
            <p:ph idx="1"/>
          </p:nvPr>
        </p:nvPicPr>
        <p:blipFill>
          <a:blip r:embed="rId2"/>
          <a:srcRect/>
          <a:stretch>
            <a:fillRect/>
          </a:stretch>
        </p:blipFill>
        <p:spPr>
          <a:xfrm>
            <a:off x="395288" y="765175"/>
            <a:ext cx="8443912" cy="5759450"/>
          </a:xfr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11238</TotalTime>
  <Words>1024</Words>
  <Application>Microsoft Office PowerPoint</Application>
  <PresentationFormat>On-screen Show (4:3)</PresentationFormat>
  <Paragraphs>144</Paragraphs>
  <Slides>26</Slides>
  <Notes>0</Notes>
  <HiddenSlides>0</HiddenSlides>
  <MMClips>0</MMClips>
  <ScaleCrop>false</ScaleCrop>
  <HeadingPairs>
    <vt:vector size="8" baseType="variant">
      <vt:variant>
        <vt:lpstr>Fuentes usadas</vt:lpstr>
      </vt:variant>
      <vt:variant>
        <vt:i4>3</vt:i4>
      </vt:variant>
      <vt:variant>
        <vt:lpstr>Plantilla de diseño</vt:lpstr>
      </vt:variant>
      <vt:variant>
        <vt:i4>1</vt:i4>
      </vt:variant>
      <vt:variant>
        <vt:lpstr>Servidores OLE incrustados</vt:lpstr>
      </vt:variant>
      <vt:variant>
        <vt:i4>1</vt:i4>
      </vt:variant>
      <vt:variant>
        <vt:lpstr>Títulos de diapositiva</vt:lpstr>
      </vt:variant>
      <vt:variant>
        <vt:i4>26</vt:i4>
      </vt:variant>
    </vt:vector>
  </HeadingPairs>
  <TitlesOfParts>
    <vt:vector size="31" baseType="lpstr">
      <vt:lpstr>Calibri</vt:lpstr>
      <vt:lpstr>Arial</vt:lpstr>
      <vt:lpstr>Wingdings</vt:lpstr>
      <vt:lpstr>Office Theme</vt:lpstr>
      <vt:lpstr>Equation</vt:lpstr>
      <vt:lpstr>Biased Random Key Genetic Algorithm con Búsqueda Local para el Team Orienteering Problem</vt:lpstr>
      <vt:lpstr>Contenido</vt:lpstr>
      <vt:lpstr>Team Orienteering Problem</vt:lpstr>
      <vt:lpstr>Team Orienteering Problem</vt:lpstr>
      <vt:lpstr>Team Orienteering Problem</vt:lpstr>
      <vt:lpstr>Biased Random Key Genetic Algorithm</vt:lpstr>
      <vt:lpstr>Biased Random Key Genetic Algorithm</vt:lpstr>
      <vt:lpstr>Biased Random Key Genetic Algorithm</vt:lpstr>
      <vt:lpstr>Biased Random Key Genetic Algorithm</vt:lpstr>
      <vt:lpstr>Algoritmo Propuesto</vt:lpstr>
      <vt:lpstr>Algoritmo Propuesto</vt:lpstr>
      <vt:lpstr>Algoritmo Propuesto</vt:lpstr>
      <vt:lpstr>Algoritmo Propuesto</vt:lpstr>
      <vt:lpstr>Algoritmo Propuesto</vt:lpstr>
      <vt:lpstr>Algoritmo Propuesto</vt:lpstr>
      <vt:lpstr>Algoritmo Propuesto</vt:lpstr>
      <vt:lpstr>Algoritmo Propuesto</vt:lpstr>
      <vt:lpstr>Algoritmo Propuesto</vt:lpstr>
      <vt:lpstr>Resultados</vt:lpstr>
      <vt:lpstr>Resultados</vt:lpstr>
      <vt:lpstr>Resultados</vt:lpstr>
      <vt:lpstr>Resultados</vt:lpstr>
      <vt:lpstr>Conclusiones</vt:lpstr>
      <vt:lpstr>Conclusiones</vt:lpstr>
      <vt:lpstr>Trabajos futuros</vt:lpstr>
      <vt:lpstr>Diapositiva 26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Biased Random Key Genetic Algorithm con Búsqueda Local para el Team Orienteering Problem</dc:title>
  <dc:creator>Alejandro Lix Klett</dc:creator>
  <cp:lastModifiedBy>Administrador</cp:lastModifiedBy>
  <cp:revision>114</cp:revision>
  <dcterms:created xsi:type="dcterms:W3CDTF">2018-04-15T18:31:53Z</dcterms:created>
  <dcterms:modified xsi:type="dcterms:W3CDTF">2018-05-24T19:22:25Z</dcterms:modified>
</cp:coreProperties>
</file>