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6858000" cx="12192000"/>
  <p:notesSz cx="6858000" cy="9144000"/>
  <p:embeddedFontLst>
    <p:embeddedFont>
      <p:font typeface="Libre Franklin SemiBold"/>
      <p:regular r:id="rId75"/>
      <p:bold r:id="rId76"/>
      <p:italic r:id="rId77"/>
      <p:boldItalic r:id="rId78"/>
    </p:embeddedFont>
    <p:embeddedFont>
      <p:font typeface="Libre Franklin"/>
      <p:regular r:id="rId79"/>
      <p:bold r:id="rId80"/>
      <p:italic r:id="rId81"/>
      <p:boldItalic r:id="rId82"/>
    </p:embeddedFont>
    <p:embeddedFont>
      <p:font typeface="Franklin Gothic"/>
      <p:bold r:id="rId83"/>
    </p:embeddedFont>
    <p:embeddedFont>
      <p:font typeface="Libre Franklin Medium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8" roundtripDataSignature="AMtx7mjkUJ2HNQGwHvT6HZZHwwQLySIQ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AE6E22-FBA6-4F8B-A456-7D8D735B8F9B}">
  <a:tblStyle styleId="{C4AE6E22-FBA6-4F8B-A456-7D8D735B8F9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LibreFranklinMedium-regular.fntdata"/><Relationship Id="rId83" Type="http://schemas.openxmlformats.org/officeDocument/2006/relationships/font" Target="fonts/FranklinGothic-bold.fntdata"/><Relationship Id="rId42" Type="http://schemas.openxmlformats.org/officeDocument/2006/relationships/slide" Target="slides/slide37.xml"/><Relationship Id="rId86" Type="http://schemas.openxmlformats.org/officeDocument/2006/relationships/font" Target="fonts/LibreFranklinMedium-italic.fntdata"/><Relationship Id="rId41" Type="http://schemas.openxmlformats.org/officeDocument/2006/relationships/slide" Target="slides/slide36.xml"/><Relationship Id="rId85" Type="http://schemas.openxmlformats.org/officeDocument/2006/relationships/font" Target="fonts/LibreFranklinMedium-bold.fntdata"/><Relationship Id="rId44" Type="http://schemas.openxmlformats.org/officeDocument/2006/relationships/slide" Target="slides/slide39.xml"/><Relationship Id="rId88" Type="http://customschemas.google.com/relationships/presentationmetadata" Target="metadata"/><Relationship Id="rId43" Type="http://schemas.openxmlformats.org/officeDocument/2006/relationships/slide" Target="slides/slide38.xml"/><Relationship Id="rId87" Type="http://schemas.openxmlformats.org/officeDocument/2006/relationships/font" Target="fonts/LibreFranklinMedium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LibreFranklin-bold.fntdata"/><Relationship Id="rId82" Type="http://schemas.openxmlformats.org/officeDocument/2006/relationships/font" Target="fonts/LibreFranklin-boldItalic.fntdata"/><Relationship Id="rId81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LibreFranklinSemiBold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LibreFranklinSemiBold-italic.fntdata"/><Relationship Id="rId32" Type="http://schemas.openxmlformats.org/officeDocument/2006/relationships/slide" Target="slides/slide27.xml"/><Relationship Id="rId76" Type="http://schemas.openxmlformats.org/officeDocument/2006/relationships/font" Target="fonts/LibreFranklinSemiBold-bold.fntdata"/><Relationship Id="rId35" Type="http://schemas.openxmlformats.org/officeDocument/2006/relationships/slide" Target="slides/slide30.xml"/><Relationship Id="rId79" Type="http://schemas.openxmlformats.org/officeDocument/2006/relationships/font" Target="fonts/LibreFranklin-regular.fntdata"/><Relationship Id="rId34" Type="http://schemas.openxmlformats.org/officeDocument/2006/relationships/slide" Target="slides/slide29.xml"/><Relationship Id="rId78" Type="http://schemas.openxmlformats.org/officeDocument/2006/relationships/font" Target="fonts/LibreFranklinSemiBold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fd6901b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dfd6901b3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fd6901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dfd6901b3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fd6901b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dfd6901b3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fc66ce6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dfc66ce65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fc66ce6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dfc66ce65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fc66ce6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dfc66ce650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fca38319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dfca383191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fca3831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dfca38319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ff07c2f2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dff07c2f28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fcc285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dfcc2858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ff07c2f2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dff07c2f28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ff07c2f2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dff07c2f28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fcc2858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dfcc2858ff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fcc2858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dfcc2858f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fcc2858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dfcc2858ff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ff07c2f2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dff07c2f28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ff07c2f2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dff07c2f28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ff07c2f2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dff07c2f28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ff07c2f2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dff07c2f28_0_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ff07c2f2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dff07c2f28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ff07c2f2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dff07c2f28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ff07c2f2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dff07c2f28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ff07c2f2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dff07c2f2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ff07c2f2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dff07c2f28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ff07c2f2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dff07c2f28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dff07c2f2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dff07c2f28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ff07c2f2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dff07c2f28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ff07c2f2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dff07c2f28_0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ff07c2f2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dff07c2f28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ff07c2f2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dff07c2f28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c8accb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dfc8accb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dff07c2f2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dff07c2f28_0_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ff07c2f2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dff07c2f28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dff07c2f2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dff07c2f28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ff07c2f2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dff07c2f28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dff07c2f2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dff07c2f28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dff07c2f2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dff07c2f28_0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dff07c2f2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dff07c2f28_0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dff07c2f2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dff07c2f28_0_3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dff07c2f2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dff07c2f28_0_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dff07c2f2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dff07c2f28_0_3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fc66ce65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dfc66ce650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dff07c2f2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dff07c2f28_0_3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dff07c2f28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dff07c2f28_0_3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dff07c2f2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1dff07c2f28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dff07c2f28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dff07c2f28_0_3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dff07c2f28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1dff07c2f28_0_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dff07c2f28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1dff07c2f28_0_4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dff07c2f28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dff07c2f28_0_4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dff07c2f28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1dff07c2f28_0_4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dff07c2f28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dff07c2f28_0_4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dff07c2f2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dff07c2f28_0_4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fc66ce6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dfc66ce65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dff07c2f2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1dff07c2f28_0_4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dff07c2f2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1dff07c2f28_0_4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e01456c2e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1e01456c2ec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dfc66ce6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1dfc66ce650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dfc8accb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1dfc8accb8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dfc8accb8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1dfc8accb8b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dfc8accb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1dfc8accb8b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dfc66ce6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1dfc66ce65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dfc66ce6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dfc66ce650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fc66ce6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dfc66ce65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fd6901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dfd6901b3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fd6901b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dfd6901b3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43.png"/><Relationship Id="rId5" Type="http://schemas.openxmlformats.org/officeDocument/2006/relationships/image" Target="../media/image28.png"/><Relationship Id="rId6" Type="http://schemas.openxmlformats.org/officeDocument/2006/relationships/image" Target="../media/image54.png"/><Relationship Id="rId7" Type="http://schemas.openxmlformats.org/officeDocument/2006/relationships/image" Target="../media/image30.png"/><Relationship Id="rId8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Relationship Id="rId7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42.png"/><Relationship Id="rId5" Type="http://schemas.openxmlformats.org/officeDocument/2006/relationships/image" Target="../media/image47.png"/><Relationship Id="rId6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38.png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hyperlink" Target="https://kinsta.com/es/blog/mejor-lenguaje-de-programacion-para-aprender/" TargetMode="External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41.png"/><Relationship Id="rId5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71.png"/><Relationship Id="rId5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49.png"/><Relationship Id="rId5" Type="http://schemas.openxmlformats.org/officeDocument/2006/relationships/image" Target="../media/image6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45.png"/><Relationship Id="rId5" Type="http://schemas.openxmlformats.org/officeDocument/2006/relationships/image" Target="../media/image4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image" Target="../media/image6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52.png"/><Relationship Id="rId5" Type="http://schemas.openxmlformats.org/officeDocument/2006/relationships/image" Target="../media/image7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7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Relationship Id="rId4" Type="http://schemas.openxmlformats.org/officeDocument/2006/relationships/image" Target="../media/image5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Relationship Id="rId4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Relationship Id="rId4" Type="http://schemas.openxmlformats.org/officeDocument/2006/relationships/image" Target="../media/image7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Relationship Id="rId4" Type="http://schemas.openxmlformats.org/officeDocument/2006/relationships/image" Target="../media/image61.png"/><Relationship Id="rId5" Type="http://schemas.openxmlformats.org/officeDocument/2006/relationships/image" Target="../media/image5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Relationship Id="rId4" Type="http://schemas.openxmlformats.org/officeDocument/2006/relationships/image" Target="../media/image68.png"/><Relationship Id="rId5" Type="http://schemas.openxmlformats.org/officeDocument/2006/relationships/image" Target="../media/image5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Relationship Id="rId4" Type="http://schemas.openxmlformats.org/officeDocument/2006/relationships/image" Target="../media/image60.png"/><Relationship Id="rId5" Type="http://schemas.openxmlformats.org/officeDocument/2006/relationships/image" Target="../media/image5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Relationship Id="rId4" Type="http://schemas.openxmlformats.org/officeDocument/2006/relationships/image" Target="../media/image58.png"/><Relationship Id="rId5" Type="http://schemas.openxmlformats.org/officeDocument/2006/relationships/image" Target="../media/image6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png"/><Relationship Id="rId4" Type="http://schemas.openxmlformats.org/officeDocument/2006/relationships/image" Target="../media/image102.png"/><Relationship Id="rId5" Type="http://schemas.openxmlformats.org/officeDocument/2006/relationships/image" Target="../media/image6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Relationship Id="rId4" Type="http://schemas.openxmlformats.org/officeDocument/2006/relationships/image" Target="../media/image94.png"/><Relationship Id="rId5" Type="http://schemas.openxmlformats.org/officeDocument/2006/relationships/image" Target="../media/image6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Relationship Id="rId4" Type="http://schemas.openxmlformats.org/officeDocument/2006/relationships/image" Target="../media/image79.png"/><Relationship Id="rId5" Type="http://schemas.openxmlformats.org/officeDocument/2006/relationships/image" Target="../media/image7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Relationship Id="rId4" Type="http://schemas.openxmlformats.org/officeDocument/2006/relationships/image" Target="../media/image81.png"/><Relationship Id="rId5" Type="http://schemas.openxmlformats.org/officeDocument/2006/relationships/image" Target="../media/image6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Relationship Id="rId4" Type="http://schemas.openxmlformats.org/officeDocument/2006/relationships/image" Target="../media/image75.png"/><Relationship Id="rId5" Type="http://schemas.openxmlformats.org/officeDocument/2006/relationships/image" Target="../media/image70.png"/><Relationship Id="rId6" Type="http://schemas.openxmlformats.org/officeDocument/2006/relationships/image" Target="../media/image8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Relationship Id="rId4" Type="http://schemas.openxmlformats.org/officeDocument/2006/relationships/image" Target="../media/image80.png"/><Relationship Id="rId5" Type="http://schemas.openxmlformats.org/officeDocument/2006/relationships/image" Target="../media/image83.png"/><Relationship Id="rId6" Type="http://schemas.openxmlformats.org/officeDocument/2006/relationships/image" Target="../media/image6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Relationship Id="rId4" Type="http://schemas.openxmlformats.org/officeDocument/2006/relationships/image" Target="../media/image9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Relationship Id="rId4" Type="http://schemas.openxmlformats.org/officeDocument/2006/relationships/image" Target="../media/image77.png"/><Relationship Id="rId5" Type="http://schemas.openxmlformats.org/officeDocument/2006/relationships/image" Target="../media/image9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5.png"/><Relationship Id="rId4" Type="http://schemas.openxmlformats.org/officeDocument/2006/relationships/image" Target="../media/image82.png"/><Relationship Id="rId5" Type="http://schemas.openxmlformats.org/officeDocument/2006/relationships/image" Target="../media/image85.png"/><Relationship Id="rId6" Type="http://schemas.openxmlformats.org/officeDocument/2006/relationships/image" Target="../media/image9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Relationship Id="rId4" Type="http://schemas.openxmlformats.org/officeDocument/2006/relationships/image" Target="../media/image100.png"/><Relationship Id="rId5" Type="http://schemas.openxmlformats.org/officeDocument/2006/relationships/image" Target="../media/image1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5.png"/><Relationship Id="rId4" Type="http://schemas.openxmlformats.org/officeDocument/2006/relationships/image" Target="../media/image86.png"/><Relationship Id="rId5" Type="http://schemas.openxmlformats.org/officeDocument/2006/relationships/image" Target="../media/image8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5.png"/><Relationship Id="rId4" Type="http://schemas.openxmlformats.org/officeDocument/2006/relationships/image" Target="../media/image103.png"/><Relationship Id="rId5" Type="http://schemas.openxmlformats.org/officeDocument/2006/relationships/image" Target="../media/image8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5.png"/><Relationship Id="rId4" Type="http://schemas.openxmlformats.org/officeDocument/2006/relationships/image" Target="../media/image104.png"/><Relationship Id="rId5" Type="http://schemas.openxmlformats.org/officeDocument/2006/relationships/image" Target="../media/image8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5.png"/><Relationship Id="rId4" Type="http://schemas.openxmlformats.org/officeDocument/2006/relationships/image" Target="../media/image90.png"/><Relationship Id="rId5" Type="http://schemas.openxmlformats.org/officeDocument/2006/relationships/image" Target="../media/image9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5.png"/><Relationship Id="rId4" Type="http://schemas.openxmlformats.org/officeDocument/2006/relationships/image" Target="../media/image92.png"/><Relationship Id="rId5" Type="http://schemas.openxmlformats.org/officeDocument/2006/relationships/image" Target="../media/image9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5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9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5.png"/><Relationship Id="rId4" Type="http://schemas.openxmlformats.org/officeDocument/2006/relationships/image" Target="../media/image101.png"/><Relationship Id="rId5" Type="http://schemas.openxmlformats.org/officeDocument/2006/relationships/image" Target="../media/image105.png"/><Relationship Id="rId6" Type="http://schemas.openxmlformats.org/officeDocument/2006/relationships/image" Target="../media/image9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5.png"/><Relationship Id="rId4" Type="http://schemas.openxmlformats.org/officeDocument/2006/relationships/image" Target="../media/image10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5.png"/><Relationship Id="rId4" Type="http://schemas.openxmlformats.org/officeDocument/2006/relationships/image" Target="../media/image10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5.png"/><Relationship Id="rId4" Type="http://schemas.openxmlformats.org/officeDocument/2006/relationships/hyperlink" Target="https://www.digitalocean.com/community/tutorials/how-to-install-go-and-set-up-a-local-programming-environment-on-windows-10-es" TargetMode="External"/><Relationship Id="rId5" Type="http://schemas.openxmlformats.org/officeDocument/2006/relationships/hyperlink" Target="https://codingornot.com/" TargetMode="External"/><Relationship Id="rId6" Type="http://schemas.openxmlformats.org/officeDocument/2006/relationships/hyperlink" Target="https://github.com/JJ/aprende-go/blob/master/txt/01.por-que-go.md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fd6901b3d_0_7"/>
          <p:cNvSpPr txBox="1"/>
          <p:nvPr/>
        </p:nvSpPr>
        <p:spPr>
          <a:xfrm>
            <a:off x="900952" y="874059"/>
            <a:ext cx="10381200" cy="50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Pasos para instalar el admin de paquetes “Chocolatey”: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 1: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Ejecutar el siguiente comando: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$script = New-Object Net.WebClient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 2: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 verán las opciones disponibles enlazando el objeto </a:t>
            </a:r>
            <a:r>
              <a:rPr b="1"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$script </a:t>
            </a: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con la clase Get-Member, esto se hace de la siguiente manera: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$script | Get-Member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 3: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Ahora se inspecciona la línea de comandos con el siguiente comando: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$script.DownloadString("https://chocolatey.org/install.ps1")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fd6901b3d_0_27"/>
          <p:cNvSpPr txBox="1"/>
          <p:nvPr/>
        </p:nvSpPr>
        <p:spPr>
          <a:xfrm>
            <a:off x="900952" y="874059"/>
            <a:ext cx="103812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 4: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ya inspeccionada la línea de comandos, se instalará  chocolatey</a:t>
            </a: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iwr https://chocolatey.org/install.ps1 -UseBasicParsing | iex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 5 (No es necesario):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actualizar  el chocolatey, </a:t>
            </a: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choco upgrade chocolatey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 3: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Ahora se inspecciona la línea de comandos con el siguiente comando: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$script.DownloadString("https://chocolatey.org/install.ps1")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fd6901b3d_0_33"/>
          <p:cNvSpPr txBox="1"/>
          <p:nvPr/>
        </p:nvSpPr>
        <p:spPr>
          <a:xfrm>
            <a:off x="900952" y="874059"/>
            <a:ext cx="103812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Pasos para instalar Go: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 1: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 usará Chocolatey para instalar Go, se tendrá que digitar el siguiente comando: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choco install -y golang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 2: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1" lang="es-CO" sz="18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Nota: </a:t>
            </a: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ver los cambios se debe cerrar y volver a abrir el powershell)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verificar que se instaló Go correctamente se verá la versión de este: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version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fc66ce650_0_5"/>
          <p:cNvSpPr txBox="1"/>
          <p:nvPr/>
        </p:nvSpPr>
        <p:spPr>
          <a:xfrm>
            <a:off x="900952" y="874059"/>
            <a:ext cx="10381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Entornos de desarrollo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63" name="Google Shape;163;g1dfc66ce65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400" y="1751254"/>
            <a:ext cx="1677750" cy="16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dfc66ce650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900" y="1642225"/>
            <a:ext cx="1786774" cy="17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dfc66ce650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7424" y="1642213"/>
            <a:ext cx="1786776" cy="178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dfc66ce650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155" y="4022275"/>
            <a:ext cx="1677750" cy="16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dfc66ce650_0_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9675" y="4022275"/>
            <a:ext cx="1677750" cy="16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dfc66ce650_0_5"/>
          <p:cNvSpPr txBox="1"/>
          <p:nvPr/>
        </p:nvSpPr>
        <p:spPr>
          <a:xfrm>
            <a:off x="2484650" y="5700025"/>
            <a:ext cx="57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latin typeface="Calibri"/>
                <a:ea typeface="Calibri"/>
                <a:cs typeface="Calibri"/>
                <a:sym typeface="Calibri"/>
              </a:rPr>
              <a:t>		Vim							     Emac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dfc66ce650_0_5"/>
          <p:cNvSpPr/>
          <p:nvPr/>
        </p:nvSpPr>
        <p:spPr>
          <a:xfrm>
            <a:off x="4238575" y="1510063"/>
            <a:ext cx="2135400" cy="20511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dfc66ce650_0_5"/>
          <p:cNvSpPr txBox="1"/>
          <p:nvPr/>
        </p:nvSpPr>
        <p:spPr>
          <a:xfrm>
            <a:off x="900950" y="3388775"/>
            <a:ext cx="895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latin typeface="Calibri"/>
                <a:ea typeface="Calibri"/>
                <a:cs typeface="Calibri"/>
                <a:sym typeface="Calibri"/>
              </a:rPr>
              <a:t>GoLand					    Visual Studio Code				      Sublime Text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fc66ce650_0_9"/>
          <p:cNvSpPr txBox="1"/>
          <p:nvPr/>
        </p:nvSpPr>
        <p:spPr>
          <a:xfrm>
            <a:off x="900952" y="874059"/>
            <a:ext cx="10381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Hola mundo: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6" name="Google Shape;176;g1dfc66ce650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38" y="2543175"/>
            <a:ext cx="51339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fc66ce650_0_29"/>
          <p:cNvSpPr txBox="1"/>
          <p:nvPr/>
        </p:nvSpPr>
        <p:spPr>
          <a:xfrm>
            <a:off x="900952" y="874059"/>
            <a:ext cx="103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Palabras reservadas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182" name="Google Shape;182;g1dfc66ce650_0_29"/>
          <p:cNvGraphicFramePr/>
          <p:nvPr/>
        </p:nvGraphicFramePr>
        <p:xfrm>
          <a:off x="2091050" y="22288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{C4AE6E22-FBA6-4F8B-A456-7D8D735B8F9B}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break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default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func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interface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select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case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defer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go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map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struct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chan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else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goto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package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switch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const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fallthrough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if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range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type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continue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for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import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return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2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var</a:t>
                      </a:r>
                      <a:endParaRPr sz="2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fca383191_1_13"/>
          <p:cNvSpPr txBox="1"/>
          <p:nvPr/>
        </p:nvSpPr>
        <p:spPr>
          <a:xfrm>
            <a:off x="900952" y="874059"/>
            <a:ext cx="103812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Declaración de variables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latin typeface="Libre Franklin"/>
                <a:ea typeface="Libre Franklin"/>
                <a:cs typeface="Libre Franklin"/>
                <a:sym typeface="Libre Franklin"/>
              </a:rPr>
              <a:t>var </a:t>
            </a:r>
            <a:r>
              <a:rPr b="1" lang="es-CO" sz="2800">
                <a:solidFill>
                  <a:srgbClr val="274E1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 </a:t>
            </a:r>
            <a:r>
              <a:rPr b="1" lang="es-CO" sz="2800">
                <a:solidFill>
                  <a:srgbClr val="7F6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Tipo </a:t>
            </a:r>
            <a:r>
              <a:rPr b="1" lang="es-CO" sz="2800">
                <a:solidFill>
                  <a:srgbClr val="0B539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b="1" lang="es-CO" sz="2800">
                <a:solidFill>
                  <a:srgbClr val="99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valor</a:t>
            </a:r>
            <a:endParaRPr b="1" sz="2800">
              <a:solidFill>
                <a:srgbClr val="99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2800">
                <a:solidFill>
                  <a:srgbClr val="274E1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 </a:t>
            </a:r>
            <a:r>
              <a:rPr b="1" lang="es-CO" sz="2800">
                <a:solidFill>
                  <a:srgbClr val="0B539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:= </a:t>
            </a:r>
            <a:r>
              <a:rPr b="1" lang="es-CO" sz="2800">
                <a:solidFill>
                  <a:srgbClr val="99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valor</a:t>
            </a:r>
            <a:endParaRPr b="1" sz="2800">
              <a:solidFill>
                <a:srgbClr val="99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C11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88" name="Google Shape;188;g1dfca383191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225" y="2405063"/>
            <a:ext cx="43053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ca383191_1_0"/>
          <p:cNvSpPr txBox="1"/>
          <p:nvPr/>
        </p:nvSpPr>
        <p:spPr>
          <a:xfrm>
            <a:off x="905402" y="912159"/>
            <a:ext cx="103812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Mal uso de variables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Trata de asignar de otro tipo			No usar la variable en el programa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Dividir entre 0</a:t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4" name="Google Shape;194;g1dfca38319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475" y="2914734"/>
            <a:ext cx="3638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dfca383191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0" y="2933784"/>
            <a:ext cx="29241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dfca383191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5400" y="4650384"/>
            <a:ext cx="62103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ff07c2f28_0_106"/>
          <p:cNvSpPr txBox="1"/>
          <p:nvPr/>
        </p:nvSpPr>
        <p:spPr>
          <a:xfrm>
            <a:off x="900952" y="874059"/>
            <a:ext cx="103812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Declaración de constantes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latin typeface="Libre Franklin"/>
                <a:ea typeface="Libre Franklin"/>
                <a:cs typeface="Libre Franklin"/>
                <a:sym typeface="Libre Franklin"/>
              </a:rPr>
              <a:t>const </a:t>
            </a:r>
            <a:r>
              <a:rPr b="1" lang="es-CO" sz="2800">
                <a:solidFill>
                  <a:srgbClr val="274E1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constante</a:t>
            </a:r>
            <a:r>
              <a:rPr b="1" lang="es-CO" sz="2800">
                <a:solidFill>
                  <a:srgbClr val="274E1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lang="es-CO" sz="2800">
                <a:solidFill>
                  <a:srgbClr val="0B539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b="1" lang="es-CO" sz="2800">
                <a:solidFill>
                  <a:srgbClr val="99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valor</a:t>
            </a:r>
            <a:endParaRPr b="1" sz="2800">
              <a:solidFill>
                <a:srgbClr val="99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C11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const (</a:t>
            </a:r>
            <a:endParaRPr b="1"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45720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274E1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constante </a:t>
            </a:r>
            <a:r>
              <a:rPr b="1" lang="es-CO" sz="2800">
                <a:solidFill>
                  <a:srgbClr val="0B539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b="1" lang="es-CO" sz="2800">
                <a:solidFill>
                  <a:srgbClr val="99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valor</a:t>
            </a:r>
            <a:endParaRPr b="1" sz="2800">
              <a:solidFill>
                <a:srgbClr val="99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45720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99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…</a:t>
            </a:r>
            <a:endParaRPr b="1" sz="2800">
              <a:solidFill>
                <a:srgbClr val="99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i="1" sz="3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2" name="Google Shape;202;g1dff07c2f28_0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200" y="2314572"/>
            <a:ext cx="4192075" cy="7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dff07c2f28_0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200" y="4200525"/>
            <a:ext cx="3905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fcc2858ff_0_0"/>
          <p:cNvSpPr txBox="1"/>
          <p:nvPr/>
        </p:nvSpPr>
        <p:spPr>
          <a:xfrm>
            <a:off x="900952" y="874059"/>
            <a:ext cx="103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Tipos de datos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09" name="Google Shape;209;g1dfcc2858ff_0_0"/>
          <p:cNvGraphicFramePr/>
          <p:nvPr/>
        </p:nvGraphicFramePr>
        <p:xfrm>
          <a:off x="2091050" y="24955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{C4AE6E22-FBA6-4F8B-A456-7D8D735B8F9B}</a:tableStyleId>
              </a:tblPr>
              <a:tblGrid>
                <a:gridCol w="1828800"/>
                <a:gridCol w="6172200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6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Booleanas</a:t>
                      </a:r>
                      <a:endParaRPr sz="16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6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Variables lógicas con valor true o false.</a:t>
                      </a:r>
                      <a:endParaRPr sz="16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6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Numéricas</a:t>
                      </a:r>
                      <a:endParaRPr sz="16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6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Representan números enteros o de punto flotante.</a:t>
                      </a:r>
                      <a:endParaRPr sz="16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6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Cadenas</a:t>
                      </a:r>
                      <a:endParaRPr sz="16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6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Secuencia de bytes que representan cadenas de texto inmutable, no es posible cambiar el contenido de una cadena.</a:t>
                      </a:r>
                      <a:endParaRPr sz="16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6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Derivadas</a:t>
                      </a:r>
                      <a:endParaRPr sz="16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6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Punteros, arreglos, estructuras, uniones, funciones, slices, interfaces, Maps, Channels.</a:t>
                      </a:r>
                      <a:endParaRPr sz="16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862885" y="2717441"/>
            <a:ext cx="10393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Juliana Campo, Rodrigo Guspián, Nicolás Constaín, Santiago Betancourth y Alejandro Fernández</a:t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663" y="353525"/>
            <a:ext cx="5267625" cy="52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ff07c2f28_0_47"/>
          <p:cNvSpPr txBox="1"/>
          <p:nvPr/>
        </p:nvSpPr>
        <p:spPr>
          <a:xfrm>
            <a:off x="900952" y="874059"/>
            <a:ext cx="10381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Tipos de variables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99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C11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5" name="Google Shape;215;g1dff07c2f28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2256984"/>
            <a:ext cx="26955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dff07c2f28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0975" y="2271272"/>
            <a:ext cx="2438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dff07c2f28_0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0950" y="3314259"/>
            <a:ext cx="4837457" cy="87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dff07c2f28_0_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0950" y="4514850"/>
            <a:ext cx="53340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dff07c2f28_0_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5500" y="3943350"/>
            <a:ext cx="4597676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dff07c2f28_0_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53175" y="5669366"/>
            <a:ext cx="2438400" cy="788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ff07c2f28_0_85"/>
          <p:cNvSpPr txBox="1"/>
          <p:nvPr/>
        </p:nvSpPr>
        <p:spPr>
          <a:xfrm>
            <a:off x="900952" y="874059"/>
            <a:ext cx="10381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Tipos de variables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99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C11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6" name="Google Shape;226;g1dff07c2f28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2057400"/>
            <a:ext cx="79057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dff07c2f28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938" y="4538663"/>
            <a:ext cx="49053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dff07c2f28_0_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53500" y="3381363"/>
            <a:ext cx="11906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dff07c2f28_0_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6925" y="5281613"/>
            <a:ext cx="5582686" cy="61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fcc2858ff_0_7"/>
          <p:cNvSpPr txBox="1"/>
          <p:nvPr/>
        </p:nvSpPr>
        <p:spPr>
          <a:xfrm>
            <a:off x="900952" y="874059"/>
            <a:ext cx="103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Rango de valores enteros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35" name="Google Shape;235;g1dfcc2858ff_0_7"/>
          <p:cNvGraphicFramePr/>
          <p:nvPr/>
        </p:nvGraphicFramePr>
        <p:xfrm>
          <a:off x="2091050" y="19927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{C4AE6E22-FBA6-4F8B-A456-7D8D735B8F9B}</a:tableStyleId>
              </a:tblPr>
              <a:tblGrid>
                <a:gridCol w="2667000"/>
                <a:gridCol w="2667000"/>
                <a:gridCol w="2667000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Tipo</a:t>
                      </a:r>
                      <a:endParaRPr b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Descripción</a:t>
                      </a:r>
                      <a:endParaRPr b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Rango</a:t>
                      </a:r>
                      <a:endParaRPr b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uint8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Unsigned</a:t>
                      </a:r>
                      <a:endParaRPr i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8-bits (0 a 255)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uint16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Unsigned</a:t>
                      </a:r>
                      <a:endParaRPr i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16-bits (0 a 65535)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uint32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Unsigned</a:t>
                      </a:r>
                      <a:endParaRPr i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32-bits (0 a 4294967295)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uint64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Unsigned</a:t>
                      </a:r>
                      <a:endParaRPr i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64-bits (0 a 18446744073709551615)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int8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Signed</a:t>
                      </a:r>
                      <a:endParaRPr i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8-bits (-128 a 127)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int16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Signed</a:t>
                      </a:r>
                      <a:endParaRPr i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16-bits (-32768 a 32767)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int32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Signed</a:t>
                      </a:r>
                      <a:endParaRPr i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32-bits (-2147483648 a 2147483647)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int64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Signed</a:t>
                      </a:r>
                      <a:endParaRPr i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64-bits (-9223372036854775808 a 9223372036854775807)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fcc2858ff_0_14"/>
          <p:cNvSpPr txBox="1"/>
          <p:nvPr/>
        </p:nvSpPr>
        <p:spPr>
          <a:xfrm>
            <a:off x="900952" y="874059"/>
            <a:ext cx="103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Rango de valores flotantes y complejos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41" name="Google Shape;241;g1dfcc2858ff_0_14"/>
          <p:cNvGraphicFramePr/>
          <p:nvPr/>
        </p:nvGraphicFramePr>
        <p:xfrm>
          <a:off x="2095500" y="21098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{C4AE6E22-FBA6-4F8B-A456-7D8D735B8F9B}</a:tableStyleId>
              </a:tblPr>
              <a:tblGrid>
                <a:gridCol w="4000500"/>
                <a:gridCol w="4000500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Tipo</a:t>
                      </a:r>
                      <a:endParaRPr b="1"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Descripción</a:t>
                      </a:r>
                      <a:endParaRPr b="1"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float32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IEEE-754 32-bit floating-point numbers</a:t>
                      </a:r>
                      <a:endParaRPr i="1"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float64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IEEE-754 64-bit floating-point numbers</a:t>
                      </a:r>
                      <a:endParaRPr i="1"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complex64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Números complejos con float32 partes reales e imaginarias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complex128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Números complejos con float64 partes reales e imaginarias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fcc2858ff_0_21"/>
          <p:cNvSpPr txBox="1"/>
          <p:nvPr/>
        </p:nvSpPr>
        <p:spPr>
          <a:xfrm>
            <a:off x="900952" y="874059"/>
            <a:ext cx="103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Otros tipos de enteros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47" name="Google Shape;247;g1dfcc2858ff_0_21"/>
          <p:cNvGraphicFramePr/>
          <p:nvPr/>
        </p:nvGraphicFramePr>
        <p:xfrm>
          <a:off x="2095500" y="21412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{C4AE6E22-FBA6-4F8B-A456-7D8D735B8F9B}</a:tableStyleId>
              </a:tblPr>
              <a:tblGrid>
                <a:gridCol w="1628775"/>
                <a:gridCol w="637222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Tipo</a:t>
                      </a:r>
                      <a:endParaRPr b="1"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Descripción</a:t>
                      </a:r>
                      <a:endParaRPr b="1"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byte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8-bits (0 a 255)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rune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32-bits (-2147483648 a 2147483647)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uint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32 o 64 bits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int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32 o 64 bits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uintptr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4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Entero guarda los bits no interpretados de un puntero</a:t>
                      </a:r>
                      <a:endParaRPr sz="14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ff07c2f28_0_114"/>
          <p:cNvSpPr txBox="1"/>
          <p:nvPr/>
        </p:nvSpPr>
        <p:spPr>
          <a:xfrm>
            <a:off x="900952" y="874059"/>
            <a:ext cx="103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Comentarios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3" name="Google Shape;253;g1dff07c2f28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3500" y="2351659"/>
            <a:ext cx="6504975" cy="21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ff07c2f28_0_134"/>
          <p:cNvSpPr txBox="1"/>
          <p:nvPr/>
        </p:nvSpPr>
        <p:spPr>
          <a:xfrm>
            <a:off x="900952" y="874059"/>
            <a:ext cx="103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Lectura y escritura de datos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9" name="Google Shape;259;g1dff07c2f28_0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913" y="2011809"/>
            <a:ext cx="79152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dff07c2f28_0_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0488" y="3792984"/>
            <a:ext cx="43910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dff07c2f28_0_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050" y="2011809"/>
            <a:ext cx="16287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ff07c2f28_0_123"/>
          <p:cNvSpPr txBox="1"/>
          <p:nvPr/>
        </p:nvSpPr>
        <p:spPr>
          <a:xfrm>
            <a:off x="900952" y="874059"/>
            <a:ext cx="103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Lectura y escritura de datos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7" name="Google Shape;267;g1dff07c2f28_0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2030859"/>
            <a:ext cx="162877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dff07c2f28_0_123"/>
          <p:cNvSpPr txBox="1"/>
          <p:nvPr/>
        </p:nvSpPr>
        <p:spPr>
          <a:xfrm>
            <a:off x="3667125" y="470535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de hacer como un fflush(stdin)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g1dff07c2f28_0_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950" y="3176600"/>
            <a:ext cx="6143551" cy="33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dff07c2f28_0_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9948" y="3181348"/>
            <a:ext cx="3682150" cy="21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ff07c2f28_0_270"/>
          <p:cNvSpPr txBox="1"/>
          <p:nvPr/>
        </p:nvSpPr>
        <p:spPr>
          <a:xfrm>
            <a:off x="900952" y="874059"/>
            <a:ext cx="103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Lectura y escritura de datos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6" name="Google Shape;276;g1dff07c2f28_0_270"/>
          <p:cNvSpPr txBox="1"/>
          <p:nvPr/>
        </p:nvSpPr>
        <p:spPr>
          <a:xfrm>
            <a:off x="3667125" y="470535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de hacer como un fflush(stdin)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1dff07c2f28_0_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513" y="2107059"/>
            <a:ext cx="5016536" cy="429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dff07c2f28_0_142"/>
          <p:cNvSpPr txBox="1"/>
          <p:nvPr/>
        </p:nvSpPr>
        <p:spPr>
          <a:xfrm>
            <a:off x="900952" y="874059"/>
            <a:ext cx="103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Operadores aritméticos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3" name="Google Shape;283;g1dff07c2f28_0_142"/>
          <p:cNvSpPr txBox="1"/>
          <p:nvPr/>
        </p:nvSpPr>
        <p:spPr>
          <a:xfrm>
            <a:off x="3667125" y="470535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de hacer como un fflush(stdin)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g1dff07c2f28_0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350" y="1902026"/>
            <a:ext cx="4476675" cy="412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dff07c2f28_0_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825" y="2757496"/>
            <a:ext cx="18383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/>
        </p:nvSpPr>
        <p:spPr>
          <a:xfrm>
            <a:off x="900952" y="874059"/>
            <a:ext cx="10381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Que es Golang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r>
              <a:rPr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 un </a:t>
            </a:r>
            <a:r>
              <a:rPr lang="es-CO" sz="24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lenguaje de programación</a:t>
            </a:r>
            <a:r>
              <a:rPr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 código abierto, polivalente, multiplataforma, compilado y rápido.</a:t>
            </a:r>
            <a:endParaRPr sz="36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5">
            <a:alphaModFix/>
          </a:blip>
          <a:srcRect b="-7670" l="0" r="-2155" t="-7670"/>
          <a:stretch/>
        </p:blipFill>
        <p:spPr>
          <a:xfrm>
            <a:off x="2711975" y="2213249"/>
            <a:ext cx="6759150" cy="39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dff07c2f28_0_158"/>
          <p:cNvSpPr txBox="1"/>
          <p:nvPr/>
        </p:nvSpPr>
        <p:spPr>
          <a:xfrm>
            <a:off x="900952" y="874059"/>
            <a:ext cx="103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Operadores relacionales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1" name="Google Shape;291;g1dff07c2f28_0_158"/>
          <p:cNvSpPr txBox="1"/>
          <p:nvPr/>
        </p:nvSpPr>
        <p:spPr>
          <a:xfrm>
            <a:off x="3667125" y="470535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de hacer como un fflush(stdin)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g1dff07c2f28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425" y="2199921"/>
            <a:ext cx="2190750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dff07c2f28_0_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575" y="1987975"/>
            <a:ext cx="2350887" cy="45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ff07c2f28_0_183"/>
          <p:cNvSpPr txBox="1"/>
          <p:nvPr/>
        </p:nvSpPr>
        <p:spPr>
          <a:xfrm>
            <a:off x="900952" y="874059"/>
            <a:ext cx="103812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Operadores lógicos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9" name="Google Shape;299;g1dff07c2f28_0_183"/>
          <p:cNvSpPr txBox="1"/>
          <p:nvPr/>
        </p:nvSpPr>
        <p:spPr>
          <a:xfrm>
            <a:off x="3667125" y="470535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de hacer como un fflush(stdin)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1dff07c2f28_0_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1948209"/>
            <a:ext cx="4598368" cy="3785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dff07c2f28_0_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775" y="2945773"/>
            <a:ext cx="31455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ff07c2f28_0_26"/>
          <p:cNvSpPr txBox="1"/>
          <p:nvPr/>
        </p:nvSpPr>
        <p:spPr>
          <a:xfrm>
            <a:off x="900952" y="874059"/>
            <a:ext cx="103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Operadores lógicos a nivel de bits (bit a bit)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307" name="Google Shape;307;g1dff07c2f28_0_26"/>
          <p:cNvGraphicFramePr/>
          <p:nvPr/>
        </p:nvGraphicFramePr>
        <p:xfrm>
          <a:off x="1593038" y="24669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{C4AE6E22-FBA6-4F8B-A456-7D8D735B8F9B}</a:tableStyleId>
              </a:tblPr>
              <a:tblGrid>
                <a:gridCol w="1058875"/>
                <a:gridCol w="2163775"/>
                <a:gridCol w="578327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Operando</a:t>
                      </a:r>
                      <a:endParaRPr b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Nombre</a:t>
                      </a:r>
                      <a:endParaRPr b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Descripción</a:t>
                      </a:r>
                      <a:endParaRPr b="1"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&amp;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Conjunción (</a:t>
                      </a:r>
                      <a:r>
                        <a:rPr i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AND</a:t>
                      </a: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).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Verdadero (1) mientras ninguno de los operandos sea falso (0).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|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Disyunción (</a:t>
                      </a:r>
                      <a:r>
                        <a:rPr i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OR</a:t>
                      </a: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).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Verdadero mientras al menos uno de los operandos sea verdadero.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^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Disyunción exclusiva (</a:t>
                      </a:r>
                      <a:r>
                        <a:rPr i="1"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XOR</a:t>
                      </a: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).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Verdadero mientras los operandos sean distintos.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&lt;&lt;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Corrimiento de bits a la izquierda.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Los bits son movidos a la izquierda la cantidad de posiciones que se especifique.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&gt;&gt;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Corrimiento de bits a la derecha.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 sz="10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Los bits son movidos a la derecha la cantidad de posiciones se especifique.</a:t>
                      </a:r>
                      <a:endParaRPr sz="10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dff07c2f28_0_167"/>
          <p:cNvSpPr txBox="1"/>
          <p:nvPr/>
        </p:nvSpPr>
        <p:spPr>
          <a:xfrm>
            <a:off x="900952" y="874059"/>
            <a:ext cx="103812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Operadores</a:t>
            </a: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lógicos a nivel de bits (bit a bit)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3" name="Google Shape;313;g1dff07c2f28_0_167"/>
          <p:cNvSpPr txBox="1"/>
          <p:nvPr/>
        </p:nvSpPr>
        <p:spPr>
          <a:xfrm>
            <a:off x="3667125" y="470535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de hacer como un fflush(stdin)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g1dff07c2f28_0_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2118450"/>
            <a:ext cx="6777608" cy="26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dff07c2f28_0_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0500" y="2348063"/>
            <a:ext cx="3590925" cy="216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dff07c2f28_0_192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Operadores de </a:t>
            </a: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asignación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1" name="Google Shape;321;g1dff07c2f28_0_192"/>
          <p:cNvSpPr txBox="1"/>
          <p:nvPr/>
        </p:nvSpPr>
        <p:spPr>
          <a:xfrm>
            <a:off x="3667125" y="470535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de hacer como un fflush(stdin)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g1dff07c2f28_0_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0" y="2145373"/>
            <a:ext cx="4248150" cy="411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1dff07c2f28_0_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875" y="3299221"/>
            <a:ext cx="2352600" cy="18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dff07c2f28_0_204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Operadores de asignación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9" name="Google Shape;329;g1dff07c2f28_0_204"/>
          <p:cNvSpPr txBox="1"/>
          <p:nvPr/>
        </p:nvSpPr>
        <p:spPr>
          <a:xfrm>
            <a:off x="3667125" y="470535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de hacer como un fflush(stdin)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g1dff07c2f28_0_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25" y="2383808"/>
            <a:ext cx="5038725" cy="37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1dff07c2f28_0_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500" y="2383800"/>
            <a:ext cx="4139019" cy="37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ff07c2f28_0_213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Operadores de asignación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7" name="Google Shape;337;g1dff07c2f28_0_213"/>
          <p:cNvSpPr txBox="1"/>
          <p:nvPr/>
        </p:nvSpPr>
        <p:spPr>
          <a:xfrm>
            <a:off x="3667125" y="470535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de hacer como un fflush(stdin)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g1dff07c2f28_0_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800" y="2294169"/>
            <a:ext cx="5529950" cy="31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dff07c2f28_0_226"/>
          <p:cNvSpPr txBox="1"/>
          <p:nvPr/>
        </p:nvSpPr>
        <p:spPr>
          <a:xfrm>
            <a:off x="900952" y="874059"/>
            <a:ext cx="103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Operadores </a:t>
            </a: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dirección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344" name="Google Shape;344;g1dff07c2f28_0_226"/>
          <p:cNvGraphicFramePr/>
          <p:nvPr/>
        </p:nvGraphicFramePr>
        <p:xfrm>
          <a:off x="1438275" y="261843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{C4AE6E22-FBA6-4F8B-A456-7D8D735B8F9B}</a:tableStyleId>
              </a:tblPr>
              <a:tblGrid>
                <a:gridCol w="2667000"/>
                <a:gridCol w="2667000"/>
                <a:gridCol w="2667000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s-CO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Operador</a:t>
                      </a:r>
                      <a:endParaRPr b="1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s-CO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Descripción</a:t>
                      </a:r>
                      <a:endParaRPr b="1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s-CO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Ejemplo</a:t>
                      </a:r>
                      <a:endParaRPr b="1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&amp;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Regresa la dirección en memoria del operando.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&amp;X regresa la dirección en memoria de X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*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Apuntador a una variable.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-CO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*P apunta a una variable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0000" marB="40000" marR="80000" marL="800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ff07c2f28_0_233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Operadores de </a:t>
            </a: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dirección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g1dff07c2f28_0_233"/>
          <p:cNvSpPr txBox="1"/>
          <p:nvPr/>
        </p:nvSpPr>
        <p:spPr>
          <a:xfrm>
            <a:off x="3667125" y="470535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de hacer como un fflush(stdin)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g1dff07c2f28_0_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2713284"/>
            <a:ext cx="48672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1dff07c2f28_0_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8450" y="3392250"/>
            <a:ext cx="4991025" cy="12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dff07c2f28_0_243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Funciones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58" name="Google Shape;358;g1dff07c2f28_0_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138" y="2151309"/>
            <a:ext cx="77057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fc8accb8b_0_0"/>
          <p:cNvSpPr txBox="1"/>
          <p:nvPr/>
        </p:nvSpPr>
        <p:spPr>
          <a:xfrm>
            <a:off x="412602" y="725434"/>
            <a:ext cx="103812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Historia de G</a:t>
            </a: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(o Golang) es un lenguaje de programación moderno, creado en 2007 por Robert Griesemer, Rob Pike y Ken Thompson y lanzado en 2009, pero su primera versión estable llegó en el 2012.</a:t>
            </a:r>
            <a:endParaRPr b="1"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g1dfc8accb8b_0_0"/>
          <p:cNvSpPr txBox="1"/>
          <p:nvPr/>
        </p:nvSpPr>
        <p:spPr>
          <a:xfrm>
            <a:off x="306425" y="3406775"/>
            <a:ext cx="5492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ibre Franklin"/>
              <a:buChar char="●"/>
            </a:pPr>
            <a:r>
              <a:rPr lang="es-CO" sz="2200"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s-CO" sz="2200">
                <a:latin typeface="Libre Franklin"/>
                <a:ea typeface="Libre Franklin"/>
                <a:cs typeface="Libre Franklin"/>
                <a:sym typeface="Libre Franklin"/>
              </a:rPr>
              <a:t>roclamado por muchos como el  “C del siglo XXI”	</a:t>
            </a: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ibre Franklin"/>
              <a:buChar char="●"/>
            </a:pPr>
            <a:r>
              <a:rPr lang="es-CO" sz="2200">
                <a:latin typeface="Libre Franklin"/>
                <a:ea typeface="Libre Franklin"/>
                <a:cs typeface="Libre Franklin"/>
                <a:sym typeface="Libre Franklin"/>
              </a:rPr>
              <a:t>Trata de aprender de los errores de otros lenguajes de programación más antiguos</a:t>
            </a: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2" name="Google Shape;102;g1dfc8accb8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900" y="3101300"/>
            <a:ext cx="1718200" cy="17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dfc8accb8b_0_0"/>
          <p:cNvSpPr txBox="1"/>
          <p:nvPr/>
        </p:nvSpPr>
        <p:spPr>
          <a:xfrm>
            <a:off x="6168250" y="4962275"/>
            <a:ext cx="18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Robert Greisemmer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1dfc8accb8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3300" y="3101300"/>
            <a:ext cx="1804800" cy="18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dfc8accb8b_0_0"/>
          <p:cNvSpPr txBox="1"/>
          <p:nvPr/>
        </p:nvSpPr>
        <p:spPr>
          <a:xfrm>
            <a:off x="8093300" y="4962275"/>
            <a:ext cx="18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Rob Pike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1dfc8accb8b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33300" y="3101275"/>
            <a:ext cx="1804800" cy="18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dfc8accb8b_0_0"/>
          <p:cNvSpPr txBox="1"/>
          <p:nvPr/>
        </p:nvSpPr>
        <p:spPr>
          <a:xfrm>
            <a:off x="10133300" y="4962275"/>
            <a:ext cx="18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Ken Thompson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dff07c2f28_0_251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Procedimientos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64" name="Google Shape;364;g1dff07c2f28_0_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738" y="2103487"/>
            <a:ext cx="5724525" cy="38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dff07c2f28_0_258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Funciones y procedimientos públicos y privados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70" name="Google Shape;370;g1dff07c2f28_0_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363" y="2265598"/>
            <a:ext cx="5738374" cy="38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dff07c2f28_0_264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Más allá  en funciones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76" name="Google Shape;376;g1dff07c2f28_0_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875" y="2151309"/>
            <a:ext cx="7964243" cy="327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dff07c2f28_0_280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Estructuras Condicionales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2" name="Google Shape;382;g1dff07c2f28_0_280"/>
          <p:cNvSpPr txBox="1"/>
          <p:nvPr/>
        </p:nvSpPr>
        <p:spPr>
          <a:xfrm>
            <a:off x="3667125" y="470535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de hacer como un fflush(stdin)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g1dff07c2f28_0_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2332284"/>
            <a:ext cx="526732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dff07c2f28_0_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3750" y="3209919"/>
            <a:ext cx="4371275" cy="9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dff07c2f28_0_289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Estructuras Condicionales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0" name="Google Shape;390;g1dff07c2f28_0_289"/>
          <p:cNvSpPr txBox="1"/>
          <p:nvPr/>
        </p:nvSpPr>
        <p:spPr>
          <a:xfrm>
            <a:off x="3667125" y="470535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de hacer como un fflush(stdin)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g1dff07c2f28_0_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825" y="2484676"/>
            <a:ext cx="4314750" cy="27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1dff07c2f28_0_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475" y="3490238"/>
            <a:ext cx="2003825" cy="5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dff07c2f28_0_299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Estructuras Condicionales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98" name="Google Shape;398;g1dff07c2f28_0_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650" y="2055400"/>
            <a:ext cx="3539725" cy="45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1dff07c2f28_0_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775" y="3427632"/>
            <a:ext cx="4808100" cy="8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1dff07c2f28_0_299"/>
          <p:cNvSpPr txBox="1"/>
          <p:nvPr/>
        </p:nvSpPr>
        <p:spPr>
          <a:xfrm>
            <a:off x="5448300" y="2390775"/>
            <a:ext cx="42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fallthrough = caer a través</a:t>
            </a:r>
            <a:endParaRPr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dff07c2f28_0_315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Estructuras Repetitivas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06" name="Google Shape;406;g1dff07c2f28_0_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2338396"/>
            <a:ext cx="38385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1dff07c2f28_0_3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5875" y="2569389"/>
            <a:ext cx="2122200" cy="17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dff07c2f28_0_324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Estructuras Repetitivas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13" name="Google Shape;413;g1dff07c2f28_0_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175" y="2147875"/>
            <a:ext cx="33087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1dff07c2f28_0_3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1775" y="2147884"/>
            <a:ext cx="32289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dff07c2f28_0_332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Vectores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20" name="Google Shape;420;g1dff07c2f28_0_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500" y="2265596"/>
            <a:ext cx="357187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1dff07c2f28_0_3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425" y="3357455"/>
            <a:ext cx="1689850" cy="10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ff07c2f28_0_342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Matrices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27" name="Google Shape;427;g1dff07c2f28_0_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075" y="2745524"/>
            <a:ext cx="4717950" cy="22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1dff07c2f28_0_3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8175" y="3660995"/>
            <a:ext cx="236601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fc66ce650_0_37"/>
          <p:cNvSpPr txBox="1"/>
          <p:nvPr/>
        </p:nvSpPr>
        <p:spPr>
          <a:xfrm>
            <a:off x="900952" y="874059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Historia de Go</a:t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3" name="Google Shape;113;g1dfc66ce650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175" y="2291876"/>
            <a:ext cx="4538250" cy="29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dfc66ce650_0_37"/>
          <p:cNvSpPr txBox="1"/>
          <p:nvPr/>
        </p:nvSpPr>
        <p:spPr>
          <a:xfrm>
            <a:off x="639150" y="1915225"/>
            <a:ext cx="6475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●"/>
            </a:pPr>
            <a:r>
              <a:rPr lang="es-CO" sz="2400">
                <a:latin typeface="Libre Franklin"/>
                <a:ea typeface="Libre Franklin"/>
                <a:cs typeface="Libre Franklin"/>
                <a:sym typeface="Libre Franklin"/>
              </a:rPr>
              <a:t>La programación no sea algo difícil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●"/>
            </a:pPr>
            <a:r>
              <a:rPr lang="es-CO" sz="2400">
                <a:latin typeface="Libre Franklin"/>
                <a:ea typeface="Libre Franklin"/>
                <a:cs typeface="Libre Franklin"/>
                <a:sym typeface="Libre Franklin"/>
              </a:rPr>
              <a:t>El desarrollador no se sienta frustrado constantemente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●"/>
            </a:pPr>
            <a:r>
              <a:rPr lang="es-CO" sz="2400">
                <a:latin typeface="Libre Franklin"/>
                <a:ea typeface="Libre Franklin"/>
                <a:cs typeface="Libre Franklin"/>
                <a:sym typeface="Libre Franklin"/>
              </a:rPr>
              <a:t>Elegir un lenguaje de programación a la hora de crear una herramienta no se convierta en la más complicada de las decisiones a tomar durante el proyecto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●"/>
            </a:pPr>
            <a:r>
              <a:rPr lang="es-CO" sz="2400">
                <a:latin typeface="Libre Franklin"/>
                <a:ea typeface="Libre Franklin"/>
                <a:cs typeface="Libre Franklin"/>
                <a:sym typeface="Libre Franklin"/>
              </a:rPr>
              <a:t>La eficiencia del programa resultante sea suficientemente buena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5" name="Google Shape;115;g1dfc66ce650_0_37"/>
          <p:cNvSpPr txBox="1"/>
          <p:nvPr/>
        </p:nvSpPr>
        <p:spPr>
          <a:xfrm>
            <a:off x="745325" y="1617975"/>
            <a:ext cx="709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nace de la necesidad de crear un lenguaje donde: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dff07c2f28_0_350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Slices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34" name="Google Shape;434;g1dff07c2f28_0_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2800" y="3076575"/>
            <a:ext cx="30956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1dff07c2f28_0_3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1942434"/>
            <a:ext cx="6019339" cy="327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dff07c2f28_0_360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Listas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41" name="Google Shape;441;g1dff07c2f28_0_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075" y="2084184"/>
            <a:ext cx="4828585" cy="3277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1dff07c2f28_0_3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960" y="2084175"/>
            <a:ext cx="25241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1dff07c2f28_0_3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2388" y="5533576"/>
            <a:ext cx="56959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dff07c2f28_0_369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Anillo o lista circular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49" name="Google Shape;449;g1dff07c2f28_0_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925" y="1945371"/>
            <a:ext cx="4914901" cy="36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g1dff07c2f28_0_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950" y="2065584"/>
            <a:ext cx="26860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1dff07c2f28_0_3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9525" y="5659971"/>
            <a:ext cx="1016488" cy="96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dff07c2f28_0_380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Tipo Struct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57" name="Google Shape;457;g1dff07c2f28_0_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2151309"/>
            <a:ext cx="68675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dff07c2f28_0_388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Tipo Struct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63" name="Google Shape;463;g1dff07c2f28_0_3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2208459"/>
            <a:ext cx="5148092" cy="327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1dff07c2f28_0_3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067" y="4323009"/>
            <a:ext cx="42481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dff07c2f28_0_408"/>
          <p:cNvSpPr txBox="1"/>
          <p:nvPr/>
        </p:nvSpPr>
        <p:spPr>
          <a:xfrm>
            <a:off x="900952" y="874059"/>
            <a:ext cx="10381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Conversión de tipos: Cadena a Entero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99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C11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70" name="Google Shape;470;g1dff07c2f28_0_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775" y="1967588"/>
            <a:ext cx="492442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1dff07c2f28_0_4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6825" y="3033043"/>
            <a:ext cx="2203600" cy="7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1dff07c2f28_0_4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1550" y="1967588"/>
            <a:ext cx="20764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dff07c2f28_0_419"/>
          <p:cNvSpPr txBox="1"/>
          <p:nvPr/>
        </p:nvSpPr>
        <p:spPr>
          <a:xfrm>
            <a:off x="900952" y="874059"/>
            <a:ext cx="10381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Conversión de tipos: Cadena a Float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99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C11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78" name="Google Shape;478;g1dff07c2f28_0_4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13" y="2238375"/>
            <a:ext cx="70770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1dff07c2f28_0_4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8625" y="2836884"/>
            <a:ext cx="3550801" cy="87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dff07c2f28_0_427"/>
          <p:cNvSpPr txBox="1"/>
          <p:nvPr/>
        </p:nvSpPr>
        <p:spPr>
          <a:xfrm>
            <a:off x="900952" y="874059"/>
            <a:ext cx="10381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Conversión de tipos: Entero a Cadena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99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C11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85" name="Google Shape;485;g1dff07c2f28_0_4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38" y="2184625"/>
            <a:ext cx="49815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1dff07c2f28_0_4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7100" y="2677894"/>
            <a:ext cx="2466975" cy="11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dff07c2f28_0_435"/>
          <p:cNvSpPr txBox="1"/>
          <p:nvPr/>
        </p:nvSpPr>
        <p:spPr>
          <a:xfrm>
            <a:off x="900952" y="874059"/>
            <a:ext cx="10381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Conversión de tipos: Float a Cadena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99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C11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92" name="Google Shape;492;g1dff07c2f28_0_4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3" y="2555091"/>
            <a:ext cx="5147075" cy="17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1dff07c2f28_0_4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175" y="3024419"/>
            <a:ext cx="3376775" cy="8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dff07c2f28_0_443"/>
          <p:cNvSpPr txBox="1"/>
          <p:nvPr/>
        </p:nvSpPr>
        <p:spPr>
          <a:xfrm>
            <a:off x="900952" y="874059"/>
            <a:ext cx="10381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Conversión de tipos: Float a Entero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99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C11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99" name="Google Shape;499;g1dff07c2f28_0_4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2857500"/>
            <a:ext cx="47290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1dff07c2f28_0_4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9975" y="3704844"/>
            <a:ext cx="2809875" cy="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fc66ce650_0_1"/>
          <p:cNvSpPr txBox="1"/>
          <p:nvPr/>
        </p:nvSpPr>
        <p:spPr>
          <a:xfrm>
            <a:off x="905402" y="801109"/>
            <a:ext cx="103812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Características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"/>
              <a:buChar char="●"/>
            </a:pPr>
            <a:r>
              <a:rPr lang="es-CO" sz="2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Lenguaje concurrente.</a:t>
            </a:r>
            <a:endParaRPr sz="2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"/>
              <a:buChar char="●"/>
            </a:pPr>
            <a:r>
              <a:rPr lang="es-CO" sz="2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Simplicidad.</a:t>
            </a:r>
            <a:endParaRPr sz="2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"/>
              <a:buChar char="●"/>
            </a:pPr>
            <a:r>
              <a:rPr lang="es-CO" sz="2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Soporta miles de conexiones.</a:t>
            </a:r>
            <a:endParaRPr sz="2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"/>
              <a:buChar char="●"/>
            </a:pPr>
            <a:r>
              <a:rPr lang="es-CO" sz="2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Lenguaje compilado.</a:t>
            </a:r>
            <a:endParaRPr sz="2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"/>
              <a:buChar char="●"/>
            </a:pPr>
            <a:r>
              <a:rPr lang="es-CO" sz="2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Multiplataforma.</a:t>
            </a:r>
            <a:endParaRPr sz="2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"/>
              <a:buChar char="●"/>
            </a:pPr>
            <a:r>
              <a:rPr lang="es-CO" sz="2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Orientado a objetos.</a:t>
            </a:r>
            <a:endParaRPr sz="2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"/>
              <a:buChar char="●"/>
            </a:pPr>
            <a:r>
              <a:rPr lang="es-CO" sz="2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Recolector de basura.</a:t>
            </a:r>
            <a:endParaRPr sz="2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"/>
              <a:buChar char="●"/>
            </a:pPr>
            <a:r>
              <a:rPr lang="es-CO" sz="2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Código abierto (open source).</a:t>
            </a:r>
            <a:endParaRPr sz="2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"/>
              <a:buChar char="●"/>
            </a:pPr>
            <a:r>
              <a:rPr lang="es-CO" sz="2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Tipado estático.</a:t>
            </a:r>
            <a:endParaRPr sz="2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"/>
              <a:buChar char="●"/>
            </a:pPr>
            <a:r>
              <a:rPr lang="es-CO" sz="2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Tipado dinámico.</a:t>
            </a:r>
            <a:endParaRPr sz="2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Franklin"/>
              <a:buChar char="●"/>
            </a:pPr>
            <a:r>
              <a:rPr lang="es-CO" sz="2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existen las excepciones.</a:t>
            </a:r>
            <a:endParaRPr sz="2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1" name="Google Shape;121;g1dfc66ce65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275" y="206700"/>
            <a:ext cx="5715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dff07c2f28_0_453"/>
          <p:cNvSpPr txBox="1"/>
          <p:nvPr/>
        </p:nvSpPr>
        <p:spPr>
          <a:xfrm>
            <a:off x="900952" y="874059"/>
            <a:ext cx="10381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Conversión de tipos: Entero a Float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99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C11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06" name="Google Shape;506;g1dff07c2f28_0_4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0" y="2647950"/>
            <a:ext cx="50188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g1dff07c2f28_0_4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200" y="3438967"/>
            <a:ext cx="2329700" cy="9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dff07c2f28_0_400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Gorrutina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13" name="Google Shape;513;g1dff07c2f28_0_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750" y="311425"/>
            <a:ext cx="4819651" cy="62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1dff07c2f28_0_4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0" y="5162545"/>
            <a:ext cx="3844850" cy="12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e01456c2ec_4_5"/>
          <p:cNvSpPr txBox="1"/>
          <p:nvPr/>
        </p:nvSpPr>
        <p:spPr>
          <a:xfrm>
            <a:off x="900952" y="874059"/>
            <a:ext cx="103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Sintaxis básica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0" name="Google Shape;520;g1e01456c2ec_4_5"/>
          <p:cNvSpPr txBox="1"/>
          <p:nvPr/>
        </p:nvSpPr>
        <p:spPr>
          <a:xfrm>
            <a:off x="900950" y="1952625"/>
            <a:ext cx="780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u="sng">
                <a:solidFill>
                  <a:schemeClr val="accent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https://github.com/RodrigoAGuspian/go-sintaxis</a:t>
            </a:r>
            <a:endParaRPr sz="2200" u="sng">
              <a:solidFill>
                <a:schemeClr val="accent1"/>
              </a:solidFill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dfc66ce650_0_17"/>
          <p:cNvSpPr txBox="1"/>
          <p:nvPr/>
        </p:nvSpPr>
        <p:spPr>
          <a:xfrm>
            <a:off x="905402" y="884034"/>
            <a:ext cx="10381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Usos y campos de acción: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CO" sz="2800" u="none" cap="none" strike="noStrike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[S</a:t>
            </a: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ervicios en la nubes]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26" name="Google Shape;526;g1dfc66ce650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400" y="2397288"/>
            <a:ext cx="3673875" cy="20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1dfc66ce650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4725" y="2312625"/>
            <a:ext cx="2857925" cy="223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1dfc66ce650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00750" y="2080212"/>
            <a:ext cx="2705000" cy="2697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dfc8accb8b_0_23"/>
          <p:cNvSpPr txBox="1"/>
          <p:nvPr/>
        </p:nvSpPr>
        <p:spPr>
          <a:xfrm>
            <a:off x="905402" y="884034"/>
            <a:ext cx="10381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Usos y campos de acción: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CO" sz="2800" u="none" cap="none" strike="noStrike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</a:t>
            </a:r>
            <a:r>
              <a:rPr lang="es-CO" sz="2800">
                <a:solidFill>
                  <a:srgbClr val="0032A0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Plataformas de Medios</a:t>
            </a: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]</a:t>
            </a:r>
            <a:endParaRPr sz="1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34" name="Google Shape;534;g1dfc8accb8b_0_23"/>
          <p:cNvPicPr preferRelativeResize="0"/>
          <p:nvPr/>
        </p:nvPicPr>
        <p:blipFill rotWithShape="1">
          <a:blip r:embed="rId4">
            <a:alphaModFix/>
          </a:blip>
          <a:srcRect b="20609" l="0" r="0" t="0"/>
          <a:stretch/>
        </p:blipFill>
        <p:spPr>
          <a:xfrm>
            <a:off x="1619800" y="2265575"/>
            <a:ext cx="3407115" cy="21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g1dfc8accb8b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5301" y="2454797"/>
            <a:ext cx="3463824" cy="194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g1dfc8accb8b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1822" y="4753373"/>
            <a:ext cx="4828341" cy="2026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dfc8accb8b_0_36"/>
          <p:cNvSpPr txBox="1"/>
          <p:nvPr/>
        </p:nvSpPr>
        <p:spPr>
          <a:xfrm>
            <a:off x="905402" y="884034"/>
            <a:ext cx="10381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Usos y campos de acción: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CO" sz="2800" u="none" cap="none" strike="noStrike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</a:t>
            </a:r>
            <a:r>
              <a:rPr lang="es-CO" sz="2800">
                <a:solidFill>
                  <a:srgbClr val="0032A0"/>
                </a:solidFill>
                <a:highlight>
                  <a:srgbClr val="FFFFFF"/>
                </a:highlight>
              </a:rPr>
              <a:t>Medios de Noticias</a:t>
            </a: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]</a:t>
            </a:r>
            <a:endParaRPr sz="1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42" name="Google Shape;542;g1dfc8accb8b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473" y="2149975"/>
            <a:ext cx="6749051" cy="379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dfc8accb8b_0_55"/>
          <p:cNvSpPr txBox="1"/>
          <p:nvPr/>
        </p:nvSpPr>
        <p:spPr>
          <a:xfrm>
            <a:off x="905402" y="884034"/>
            <a:ext cx="10381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Usos y campos de acción: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CO" sz="2800" u="none" cap="none" strike="noStrike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</a:t>
            </a:r>
            <a:r>
              <a:rPr lang="es-CO" sz="2800">
                <a:solidFill>
                  <a:srgbClr val="0032A0"/>
                </a:solidFill>
                <a:highlight>
                  <a:srgbClr val="FFFFFF"/>
                </a:highlight>
              </a:rPr>
              <a:t>Servicios bajo pedido</a:t>
            </a: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]</a:t>
            </a:r>
            <a:endParaRPr sz="1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48" name="Google Shape;548;g1dfc8accb8b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650" y="2108898"/>
            <a:ext cx="7088700" cy="39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dfc66ce650_0_13"/>
          <p:cNvSpPr txBox="1"/>
          <p:nvPr/>
        </p:nvSpPr>
        <p:spPr>
          <a:xfrm>
            <a:off x="905402" y="2990409"/>
            <a:ext cx="103812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2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Demos</a:t>
            </a:r>
            <a:endParaRPr b="0" i="0" sz="42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dfc66ce650_0_33"/>
          <p:cNvSpPr txBox="1"/>
          <p:nvPr/>
        </p:nvSpPr>
        <p:spPr>
          <a:xfrm>
            <a:off x="900952" y="874059"/>
            <a:ext cx="10381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Bibliografía: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s-CO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Como instalar Go y configurarlo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s-CO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/>
              </a:rPr>
              <a:t>Blog de tecnologías de la información (codingornot.com)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s-CO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6"/>
              </a:rPr>
              <a:t>Aprende go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fc66ce650_0_45"/>
          <p:cNvSpPr txBox="1"/>
          <p:nvPr/>
        </p:nvSpPr>
        <p:spPr>
          <a:xfrm>
            <a:off x="900952" y="874059"/>
            <a:ext cx="103812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Como instalar Go en Windows</a:t>
            </a:r>
            <a:endParaRPr sz="36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Pasos para configurar el powershell:</a:t>
            </a:r>
            <a:endParaRPr sz="2700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" name="Google Shape;127;g1dfc66ce650_0_45"/>
          <p:cNvSpPr txBox="1"/>
          <p:nvPr/>
        </p:nvSpPr>
        <p:spPr>
          <a:xfrm>
            <a:off x="900950" y="1751550"/>
            <a:ext cx="1010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>
                <a:solidFill>
                  <a:srgbClr val="0032A0"/>
                </a:solidFill>
                <a:latin typeface="Calibri"/>
                <a:ea typeface="Calibri"/>
                <a:cs typeface="Calibri"/>
                <a:sym typeface="Calibri"/>
              </a:rPr>
              <a:t>Paso 1: </a:t>
            </a:r>
            <a:r>
              <a:rPr lang="es-CO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en modo administrador powershell de windows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1dfc66ce650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2499472"/>
            <a:ext cx="4888225" cy="42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dfc66ce650_0_45"/>
          <p:cNvSpPr/>
          <p:nvPr/>
        </p:nvSpPr>
        <p:spPr>
          <a:xfrm>
            <a:off x="1057275" y="5372100"/>
            <a:ext cx="3891900" cy="411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fd6901b3d_0_11"/>
          <p:cNvSpPr txBox="1"/>
          <p:nvPr/>
        </p:nvSpPr>
        <p:spPr>
          <a:xfrm>
            <a:off x="900952" y="874059"/>
            <a:ext cx="10381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 2: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Ya en el powershell,  ejecutar el siguiente comando: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cd ~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g1dfd6901b3d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2369450"/>
            <a:ext cx="5285349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dfd6901b3d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225" y="2369450"/>
            <a:ext cx="4772077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fd6901b3d_0_3"/>
          <p:cNvSpPr txBox="1"/>
          <p:nvPr/>
        </p:nvSpPr>
        <p:spPr>
          <a:xfrm>
            <a:off x="900952" y="874059"/>
            <a:ext cx="10381200" cy="45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 3: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Ejecutar el siguiente comando para darle permiso al usuario actual: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Set-ExecutionPolicy -Scope CurrentUser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 4: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Luego de realizar el comando anterior, se deberá ingresar la siguiente política de ejecución: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RemoteSigned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Paso 5:</a:t>
            </a:r>
            <a:endParaRPr i="1" sz="28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Una vez ingresado “RemoteSigned” se deberá confirmar si se hizo correctamente el ingreso de la política de ejecución, esto se hará ingresando el siguiente comando: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Get-ExecutionPolicy -List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2" name="Google Shape;142;g1dfd6901b3d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950" y="4755719"/>
            <a:ext cx="3097050" cy="1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2022-07-05T13:50:31Z</dcterms:created>
  <dc:creator>Lenovo</dc:creator>
</cp:coreProperties>
</file>