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359836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401290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67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2396614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1754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833676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137244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117059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423062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D512644-E089-4F48-9C00-597D7ECD92A6}" type="datetimeFigureOut">
              <a:rPr lang="es-CO" smtClean="0"/>
              <a:t>10/02/2019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128683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512644-E089-4F48-9C00-597D7ECD92A6}" type="datetimeFigureOut">
              <a:rPr lang="es-CO" smtClean="0"/>
              <a:t>10/02/2019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14434925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512644-E089-4F48-9C00-597D7ECD92A6}" type="datetimeFigureOut">
              <a:rPr lang="es-CO" smtClean="0"/>
              <a:t>10/02/2019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14344177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512644-E089-4F48-9C00-597D7ECD92A6}" type="datetimeFigureOut">
              <a:rPr lang="es-CO" smtClean="0"/>
              <a:t>10/02/2019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1788575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12644-E089-4F48-9C00-597D7ECD92A6}" type="datetimeFigureOut">
              <a:rPr lang="es-CO" smtClean="0"/>
              <a:t>10/02/2019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327503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D512644-E089-4F48-9C00-597D7ECD92A6}" type="datetimeFigureOut">
              <a:rPr lang="es-CO" smtClean="0"/>
              <a:t>10/02/2019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32578919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D512644-E089-4F48-9C00-597D7ECD92A6}" type="datetimeFigureOut">
              <a:rPr lang="es-CO" smtClean="0"/>
              <a:t>10/02/2019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CDE9159-D77D-4CDF-B5CC-8374047B92D4}" type="slidenum">
              <a:rPr lang="es-CO" smtClean="0"/>
              <a:t>‹Nº›</a:t>
            </a:fld>
            <a:endParaRPr lang="es-CO"/>
          </a:p>
        </p:txBody>
      </p:sp>
    </p:spTree>
    <p:extLst>
      <p:ext uri="{BB962C8B-B14F-4D97-AF65-F5344CB8AC3E}">
        <p14:creationId xmlns:p14="http://schemas.microsoft.com/office/powerpoint/2010/main" val="393236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512644-E089-4F48-9C00-597D7ECD92A6}" type="datetimeFigureOut">
              <a:rPr lang="es-CO" smtClean="0"/>
              <a:t>10/02/2019</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DE9159-D77D-4CDF-B5CC-8374047B92D4}" type="slidenum">
              <a:rPr lang="es-CO" smtClean="0"/>
              <a:t>‹Nº›</a:t>
            </a:fld>
            <a:endParaRPr lang="es-CO"/>
          </a:p>
        </p:txBody>
      </p:sp>
    </p:spTree>
    <p:extLst>
      <p:ext uri="{BB962C8B-B14F-4D97-AF65-F5344CB8AC3E}">
        <p14:creationId xmlns:p14="http://schemas.microsoft.com/office/powerpoint/2010/main" val="140389107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0A643-0D78-41DA-B397-D7C544F58E9C}"/>
              </a:ext>
            </a:extLst>
          </p:cNvPr>
          <p:cNvSpPr>
            <a:spLocks noGrp="1"/>
          </p:cNvSpPr>
          <p:nvPr>
            <p:ph type="ctrTitle"/>
          </p:nvPr>
        </p:nvSpPr>
        <p:spPr/>
        <p:txBody>
          <a:bodyPr/>
          <a:lstStyle/>
          <a:p>
            <a:r>
              <a:rPr lang="es-CO" dirty="0"/>
              <a:t>Algoritmos de ordenamiento</a:t>
            </a:r>
          </a:p>
        </p:txBody>
      </p:sp>
      <p:sp>
        <p:nvSpPr>
          <p:cNvPr id="3" name="Subtítulo 2">
            <a:extLst>
              <a:ext uri="{FF2B5EF4-FFF2-40B4-BE49-F238E27FC236}">
                <a16:creationId xmlns:a16="http://schemas.microsoft.com/office/drawing/2014/main" id="{A45C4ADA-A377-4C37-B9D7-1449E4652462}"/>
              </a:ext>
            </a:extLst>
          </p:cNvPr>
          <p:cNvSpPr>
            <a:spLocks noGrp="1"/>
          </p:cNvSpPr>
          <p:nvPr>
            <p:ph type="subTitle" idx="1"/>
          </p:nvPr>
        </p:nvSpPr>
        <p:spPr/>
        <p:txBody>
          <a:bodyPr>
            <a:normAutofit fontScale="92500" lnSpcReduction="10000"/>
          </a:bodyPr>
          <a:lstStyle/>
          <a:p>
            <a:r>
              <a:rPr lang="es-CO" dirty="0"/>
              <a:t>Alejandra González Vélez</a:t>
            </a:r>
          </a:p>
          <a:p>
            <a:r>
              <a:rPr lang="es-CO" dirty="0"/>
              <a:t>Miguel Ángel Romero</a:t>
            </a:r>
          </a:p>
          <a:p>
            <a:r>
              <a:rPr lang="es-CO" dirty="0"/>
              <a:t>Angie Valentina Córdoba</a:t>
            </a:r>
          </a:p>
        </p:txBody>
      </p:sp>
    </p:spTree>
    <p:extLst>
      <p:ext uri="{BB962C8B-B14F-4D97-AF65-F5344CB8AC3E}">
        <p14:creationId xmlns:p14="http://schemas.microsoft.com/office/powerpoint/2010/main" val="278694127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28C81-3FAD-464E-8257-78E2E71C1CCA}"/>
              </a:ext>
            </a:extLst>
          </p:cNvPr>
          <p:cNvSpPr>
            <a:spLocks noGrp="1"/>
          </p:cNvSpPr>
          <p:nvPr>
            <p:ph type="title"/>
          </p:nvPr>
        </p:nvSpPr>
        <p:spPr/>
        <p:txBody>
          <a:bodyPr/>
          <a:lstStyle/>
          <a:p>
            <a:r>
              <a:rPr lang="es-CO" dirty="0"/>
              <a:t>Objetivo</a:t>
            </a:r>
          </a:p>
        </p:txBody>
      </p:sp>
      <p:sp>
        <p:nvSpPr>
          <p:cNvPr id="3" name="Marcador de contenido 2">
            <a:extLst>
              <a:ext uri="{FF2B5EF4-FFF2-40B4-BE49-F238E27FC236}">
                <a16:creationId xmlns:a16="http://schemas.microsoft.com/office/drawing/2014/main" id="{BB908319-0199-4D8A-8230-C31790139431}"/>
              </a:ext>
            </a:extLst>
          </p:cNvPr>
          <p:cNvSpPr>
            <a:spLocks noGrp="1"/>
          </p:cNvSpPr>
          <p:nvPr>
            <p:ph idx="1"/>
          </p:nvPr>
        </p:nvSpPr>
        <p:spPr>
          <a:xfrm>
            <a:off x="677334" y="2160589"/>
            <a:ext cx="4875327" cy="3880773"/>
          </a:xfrm>
        </p:spPr>
        <p:txBody>
          <a:bodyPr/>
          <a:lstStyle/>
          <a:p>
            <a:r>
              <a:rPr lang="es-CO" dirty="0"/>
              <a:t>estudiar y evaluar los resultados de un proceso de análisis computacional con respecto a lo relacionado con el tiempo de ordenamiento de los algoritmos Shell </a:t>
            </a:r>
            <a:r>
              <a:rPr lang="es-CO" dirty="0" err="1"/>
              <a:t>Sort</a:t>
            </a:r>
            <a:r>
              <a:rPr lang="es-CO" dirty="0"/>
              <a:t> e </a:t>
            </a:r>
            <a:r>
              <a:rPr lang="es-CO" dirty="0" err="1"/>
              <a:t>Insertion</a:t>
            </a:r>
            <a:r>
              <a:rPr lang="es-CO" dirty="0"/>
              <a:t> </a:t>
            </a:r>
            <a:r>
              <a:rPr lang="es-CO" dirty="0" err="1"/>
              <a:t>Sort</a:t>
            </a:r>
            <a:r>
              <a:rPr lang="es-CO" dirty="0"/>
              <a:t>.</a:t>
            </a:r>
          </a:p>
          <a:p>
            <a:r>
              <a:rPr lang="es-CO" dirty="0"/>
              <a:t>Estudiar el tiempo de ejecución como función del “tamaño” de los datos de entrada. Para ello se usarán varias técnicas de evaluación, tales como; Medición tiempos de ejecución de los programas con datos de entrada de distintos tamaños, dependiendo de otros factores</a:t>
            </a:r>
          </a:p>
        </p:txBody>
      </p:sp>
      <p:pic>
        <p:nvPicPr>
          <p:cNvPr id="3074" name="Picture 2" descr="Imagen relacionada">
            <a:extLst>
              <a:ext uri="{FF2B5EF4-FFF2-40B4-BE49-F238E27FC236}">
                <a16:creationId xmlns:a16="http://schemas.microsoft.com/office/drawing/2014/main" id="{58D89D58-70D4-42C1-BFDC-7290F68A4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702" y="2487883"/>
            <a:ext cx="2818300" cy="2631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35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920CA-2983-4250-AA65-C7E17023B4E4}"/>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036A5FAE-2326-4172-ADE1-A0B60A6D3C3B}"/>
              </a:ext>
            </a:extLst>
          </p:cNvPr>
          <p:cNvSpPr>
            <a:spLocks noGrp="1"/>
          </p:cNvSpPr>
          <p:nvPr>
            <p:ph idx="1"/>
          </p:nvPr>
        </p:nvSpPr>
        <p:spPr>
          <a:xfrm>
            <a:off x="677334" y="2160589"/>
            <a:ext cx="8596668" cy="2265637"/>
          </a:xfrm>
        </p:spPr>
        <p:txBody>
          <a:bodyPr>
            <a:normAutofit fontScale="85000" lnSpcReduction="20000"/>
          </a:bodyPr>
          <a:lstStyle/>
          <a:p>
            <a:r>
              <a:rPr lang="es-CO" sz="2600" dirty="0"/>
              <a:t>La variable de respuesta para este experimento es el tiempo. Científicos en computación emplean una forma de categorizar y comparar los algoritmos, de tal suerte que se pueda categorizar de forma rápida el rendimiento de un algoritmo. Esta forma de medir el tiempo de ejecución de un algoritmo se denomina notación Gran O o </a:t>
            </a:r>
            <a:r>
              <a:rPr lang="es-CO" sz="2600" dirty="0" err="1"/>
              <a:t>big</a:t>
            </a:r>
            <a:r>
              <a:rPr lang="es-CO" sz="2600" dirty="0"/>
              <a:t>-O para determinar de forma aproximada la complejidad de un algoritmo en función de la variable de entrada.</a:t>
            </a:r>
          </a:p>
        </p:txBody>
      </p:sp>
      <p:graphicFrame>
        <p:nvGraphicFramePr>
          <p:cNvPr id="4" name="Tabla 3">
            <a:extLst>
              <a:ext uri="{FF2B5EF4-FFF2-40B4-BE49-F238E27FC236}">
                <a16:creationId xmlns:a16="http://schemas.microsoft.com/office/drawing/2014/main" id="{9BEADB43-9A18-4C53-8BC3-DD2ED78C0A27}"/>
              </a:ext>
            </a:extLst>
          </p:cNvPr>
          <p:cNvGraphicFramePr>
            <a:graphicFrameLocks noGrp="1"/>
          </p:cNvGraphicFramePr>
          <p:nvPr>
            <p:extLst>
              <p:ext uri="{D42A27DB-BD31-4B8C-83A1-F6EECF244321}">
                <p14:modId xmlns:p14="http://schemas.microsoft.com/office/powerpoint/2010/main" val="288009558"/>
              </p:ext>
            </p:extLst>
          </p:nvPr>
        </p:nvGraphicFramePr>
        <p:xfrm>
          <a:off x="1724505" y="4670709"/>
          <a:ext cx="6953786" cy="1209306"/>
        </p:xfrm>
        <a:graphic>
          <a:graphicData uri="http://schemas.openxmlformats.org/drawingml/2006/table">
            <a:tbl>
              <a:tblPr/>
              <a:tblGrid>
                <a:gridCol w="3476893">
                  <a:extLst>
                    <a:ext uri="{9D8B030D-6E8A-4147-A177-3AD203B41FA5}">
                      <a16:colId xmlns:a16="http://schemas.microsoft.com/office/drawing/2014/main" val="634936040"/>
                    </a:ext>
                  </a:extLst>
                </a:gridCol>
                <a:gridCol w="3476893">
                  <a:extLst>
                    <a:ext uri="{9D8B030D-6E8A-4147-A177-3AD203B41FA5}">
                      <a16:colId xmlns:a16="http://schemas.microsoft.com/office/drawing/2014/main" val="1149044310"/>
                    </a:ext>
                  </a:extLst>
                </a:gridCol>
              </a:tblGrid>
              <a:tr h="403102">
                <a:tc>
                  <a:txBody>
                    <a:bodyPr/>
                    <a:lstStyle/>
                    <a:p>
                      <a:pPr rtl="0" fontAlgn="t">
                        <a:spcBef>
                          <a:spcPts val="0"/>
                        </a:spcBef>
                        <a:spcAft>
                          <a:spcPts val="0"/>
                        </a:spcAft>
                      </a:pPr>
                      <a:r>
                        <a:rPr lang="es-CO" sz="1400" b="0" i="0" u="none" strike="noStrike">
                          <a:solidFill>
                            <a:srgbClr val="000000"/>
                          </a:solidFill>
                          <a:effectLst/>
                          <a:latin typeface="Arial" panose="020B0604020202020204" pitchFamily="34" charset="0"/>
                        </a:rPr>
                        <a:t>Algoritmo </a:t>
                      </a:r>
                      <a:endParaRPr lang="es-CO">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CO" sz="1400" b="0" i="0" u="none" strike="noStrike">
                          <a:solidFill>
                            <a:srgbClr val="000000"/>
                          </a:solidFill>
                          <a:effectLst/>
                          <a:latin typeface="Arial" panose="020B0604020202020204" pitchFamily="34" charset="0"/>
                        </a:rPr>
                        <a:t>Notación Big-O</a:t>
                      </a:r>
                      <a:endParaRPr lang="es-CO">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2138739"/>
                  </a:ext>
                </a:extLst>
              </a:tr>
              <a:tr h="403102">
                <a:tc>
                  <a:txBody>
                    <a:bodyPr/>
                    <a:lstStyle/>
                    <a:p>
                      <a:pPr algn="just" rtl="0" fontAlgn="t">
                        <a:spcBef>
                          <a:spcPts val="0"/>
                        </a:spcBef>
                        <a:spcAft>
                          <a:spcPts val="0"/>
                        </a:spcAft>
                      </a:pPr>
                      <a:r>
                        <a:rPr lang="es-CO" sz="1100" b="0" i="0" u="none" strike="noStrike" dirty="0">
                          <a:solidFill>
                            <a:srgbClr val="000000"/>
                          </a:solidFill>
                          <a:effectLst/>
                          <a:latin typeface="Arial" panose="020B0604020202020204" pitchFamily="34" charset="0"/>
                        </a:rPr>
                        <a:t>Shell </a:t>
                      </a:r>
                      <a:r>
                        <a:rPr lang="es-CO" sz="1100" b="0" i="0" u="none" strike="noStrike" dirty="0" err="1">
                          <a:solidFill>
                            <a:srgbClr val="000000"/>
                          </a:solidFill>
                          <a:effectLst/>
                          <a:latin typeface="Arial" panose="020B0604020202020204" pitchFamily="34" charset="0"/>
                        </a:rPr>
                        <a:t>Sort</a:t>
                      </a:r>
                      <a:endParaRPr lang="es-CO"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CO" sz="1400" b="0" i="0" u="none" strike="noStrike">
                          <a:solidFill>
                            <a:srgbClr val="000000"/>
                          </a:solidFill>
                          <a:effectLst/>
                          <a:latin typeface="Arial" panose="020B0604020202020204" pitchFamily="34" charset="0"/>
                        </a:rPr>
                        <a:t>O(n2) </a:t>
                      </a:r>
                      <a:endParaRPr lang="es-CO">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086503"/>
                  </a:ext>
                </a:extLst>
              </a:tr>
              <a:tr h="403102">
                <a:tc>
                  <a:txBody>
                    <a:bodyPr/>
                    <a:lstStyle/>
                    <a:p>
                      <a:pPr algn="just" rtl="0" fontAlgn="t">
                        <a:spcBef>
                          <a:spcPts val="0"/>
                        </a:spcBef>
                        <a:spcAft>
                          <a:spcPts val="0"/>
                        </a:spcAft>
                      </a:pPr>
                      <a:r>
                        <a:rPr lang="es-CO" sz="1100" b="0" i="0" u="none" strike="noStrike">
                          <a:solidFill>
                            <a:srgbClr val="000000"/>
                          </a:solidFill>
                          <a:effectLst/>
                          <a:latin typeface="Arial" panose="020B0604020202020204" pitchFamily="34" charset="0"/>
                        </a:rPr>
                        <a:t>Insertion Sort</a:t>
                      </a:r>
                      <a:endParaRPr lang="es-CO">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CO" sz="1400" b="0" i="0" u="none" strike="noStrike" dirty="0">
                          <a:solidFill>
                            <a:srgbClr val="000000"/>
                          </a:solidFill>
                          <a:effectLst/>
                          <a:latin typeface="Arial" panose="020B0604020202020204" pitchFamily="34" charset="0"/>
                        </a:rPr>
                        <a:t>O(n2)</a:t>
                      </a:r>
                      <a:endParaRPr lang="es-CO"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2297083"/>
                  </a:ext>
                </a:extLst>
              </a:tr>
            </a:tbl>
          </a:graphicData>
        </a:graphic>
      </p:graphicFrame>
      <p:sp>
        <p:nvSpPr>
          <p:cNvPr id="5" name="Rectangle 1">
            <a:extLst>
              <a:ext uri="{FF2B5EF4-FFF2-40B4-BE49-F238E27FC236}">
                <a16:creationId xmlns:a16="http://schemas.microsoft.com/office/drawing/2014/main" id="{538A6E64-4375-4676-957E-38BFAE3E5C2E}"/>
              </a:ext>
            </a:extLst>
          </p:cNvPr>
          <p:cNvSpPr>
            <a:spLocks noChangeArrowheads="1"/>
          </p:cNvSpPr>
          <p:nvPr/>
        </p:nvSpPr>
        <p:spPr bwMode="auto">
          <a:xfrm>
            <a:off x="1315210" y="4670709"/>
            <a:ext cx="147261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a:ln>
                  <a:noFill/>
                </a:ln>
                <a:solidFill>
                  <a:schemeClr val="tx1"/>
                </a:solidFill>
                <a:effectLst/>
                <a:latin typeface="Arial" panose="020B0604020202020204" pitchFamily="34" charset="0"/>
              </a:rPr>
            </a:br>
            <a:endParaRPr kumimoji="0" lang="es-CO" altLang="es-CO"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8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78E1C-7C09-4849-9419-745325B104B3}"/>
              </a:ext>
            </a:extLst>
          </p:cNvPr>
          <p:cNvSpPr>
            <a:spLocks noGrp="1"/>
          </p:cNvSpPr>
          <p:nvPr>
            <p:ph type="title"/>
          </p:nvPr>
        </p:nvSpPr>
        <p:spPr/>
        <p:txBody>
          <a:bodyPr/>
          <a:lstStyle/>
          <a:p>
            <a:r>
              <a:rPr lang="es-CO" dirty="0"/>
              <a:t>Factores</a:t>
            </a:r>
          </a:p>
        </p:txBody>
      </p:sp>
      <p:sp>
        <p:nvSpPr>
          <p:cNvPr id="3" name="Marcador de contenido 2">
            <a:extLst>
              <a:ext uri="{FF2B5EF4-FFF2-40B4-BE49-F238E27FC236}">
                <a16:creationId xmlns:a16="http://schemas.microsoft.com/office/drawing/2014/main" id="{7F093089-F75F-41B7-98F1-E5C144125DB9}"/>
              </a:ext>
            </a:extLst>
          </p:cNvPr>
          <p:cNvSpPr>
            <a:spLocks noGrp="1"/>
          </p:cNvSpPr>
          <p:nvPr>
            <p:ph idx="1"/>
          </p:nvPr>
        </p:nvSpPr>
        <p:spPr>
          <a:xfrm>
            <a:off x="677333" y="2160589"/>
            <a:ext cx="4769309" cy="4226959"/>
          </a:xfrm>
        </p:spPr>
        <p:txBody>
          <a:bodyPr/>
          <a:lstStyle/>
          <a:p>
            <a:r>
              <a:rPr lang="es-CO" sz="2400" dirty="0"/>
              <a:t>Para este caso, se utilizarán 3 factores estudiados como los más relevantes en el experimento, estos son:</a:t>
            </a:r>
          </a:p>
          <a:p>
            <a:pPr lvl="1" fontAlgn="base"/>
            <a:r>
              <a:rPr lang="es-CO" sz="2400" dirty="0"/>
              <a:t>Algoritmo de ordenamiento</a:t>
            </a:r>
          </a:p>
          <a:p>
            <a:pPr lvl="1" fontAlgn="base"/>
            <a:r>
              <a:rPr lang="es-CO" sz="2400" dirty="0"/>
              <a:t>Tamaño del arreglo</a:t>
            </a:r>
          </a:p>
          <a:p>
            <a:pPr lvl="1" fontAlgn="base"/>
            <a:r>
              <a:rPr lang="es-CO" sz="2400" dirty="0"/>
              <a:t>Procesador</a:t>
            </a:r>
          </a:p>
          <a:p>
            <a:endParaRPr lang="es-CO" dirty="0"/>
          </a:p>
        </p:txBody>
      </p:sp>
      <p:pic>
        <p:nvPicPr>
          <p:cNvPr id="4098" name="Picture 2" descr="Resultado de imagen para factores dibujo">
            <a:extLst>
              <a:ext uri="{FF2B5EF4-FFF2-40B4-BE49-F238E27FC236}">
                <a16:creationId xmlns:a16="http://schemas.microsoft.com/office/drawing/2014/main" id="{F1CFE1BB-7EB5-42A8-AE37-B0EE68B3B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768" y="2309419"/>
            <a:ext cx="3435740" cy="295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1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12B1F-FEAC-46C2-B7A7-F9DE2CF64A40}"/>
              </a:ext>
            </a:extLst>
          </p:cNvPr>
          <p:cNvSpPr>
            <a:spLocks noGrp="1"/>
          </p:cNvSpPr>
          <p:nvPr>
            <p:ph type="title"/>
          </p:nvPr>
        </p:nvSpPr>
        <p:spPr/>
        <p:txBody>
          <a:bodyPr/>
          <a:lstStyle/>
          <a:p>
            <a:r>
              <a:rPr lang="es-CO" dirty="0"/>
              <a:t>Niveles</a:t>
            </a:r>
          </a:p>
        </p:txBody>
      </p:sp>
      <p:sp>
        <p:nvSpPr>
          <p:cNvPr id="3" name="Marcador de contenido 2">
            <a:extLst>
              <a:ext uri="{FF2B5EF4-FFF2-40B4-BE49-F238E27FC236}">
                <a16:creationId xmlns:a16="http://schemas.microsoft.com/office/drawing/2014/main" id="{C4D32525-83C1-40DA-85B1-1C73DAE00E0E}"/>
              </a:ext>
            </a:extLst>
          </p:cNvPr>
          <p:cNvSpPr>
            <a:spLocks noGrp="1"/>
          </p:cNvSpPr>
          <p:nvPr>
            <p:ph idx="1"/>
          </p:nvPr>
        </p:nvSpPr>
        <p:spPr>
          <a:xfrm>
            <a:off x="677333" y="1709531"/>
            <a:ext cx="8400405" cy="4331832"/>
          </a:xfrm>
        </p:spPr>
        <p:txBody>
          <a:bodyPr>
            <a:normAutofit fontScale="92500" lnSpcReduction="20000"/>
          </a:bodyPr>
          <a:lstStyle/>
          <a:p>
            <a:pPr marL="0" indent="0">
              <a:buNone/>
            </a:pPr>
            <a:r>
              <a:rPr lang="es-CO" sz="2000" dirty="0"/>
              <a:t>Para cada factor estudiado se han determinado unos niveles, los cuales serán necesarios para realizar el experimento y medir los resultados que se obtengan. Los niveles determinados son los siguientes:</a:t>
            </a:r>
          </a:p>
          <a:p>
            <a:r>
              <a:rPr lang="es-CO" sz="2000" dirty="0"/>
              <a:t>Algoritmo de ordenamiento:</a:t>
            </a:r>
          </a:p>
          <a:p>
            <a:pPr lvl="1" fontAlgn="base"/>
            <a:r>
              <a:rPr lang="es-CO" sz="2000" dirty="0" err="1"/>
              <a:t>ShellSort</a:t>
            </a:r>
            <a:endParaRPr lang="es-CO" sz="2000" dirty="0"/>
          </a:p>
          <a:p>
            <a:pPr lvl="1" fontAlgn="base"/>
            <a:r>
              <a:rPr lang="es-CO" sz="2000" dirty="0" err="1"/>
              <a:t>InsertionSort</a:t>
            </a:r>
            <a:endParaRPr lang="es-CO" sz="2000" dirty="0"/>
          </a:p>
          <a:p>
            <a:pPr fontAlgn="base"/>
            <a:r>
              <a:rPr lang="es-CO" sz="2000" dirty="0"/>
              <a:t>Tamaño del arreglo</a:t>
            </a:r>
          </a:p>
          <a:p>
            <a:pPr lvl="1" fontAlgn="base"/>
            <a:r>
              <a:rPr lang="es-CO" sz="2000" dirty="0"/>
              <a:t>10^2</a:t>
            </a:r>
          </a:p>
          <a:p>
            <a:pPr lvl="1" fontAlgn="base"/>
            <a:r>
              <a:rPr lang="es-CO" sz="2000" dirty="0"/>
              <a:t>10^5</a:t>
            </a:r>
          </a:p>
          <a:p>
            <a:pPr fontAlgn="base"/>
            <a:r>
              <a:rPr lang="es-CO" sz="2000" dirty="0"/>
              <a:t>Procesador</a:t>
            </a:r>
          </a:p>
          <a:p>
            <a:pPr lvl="1" fontAlgn="base"/>
            <a:r>
              <a:rPr lang="es-CO" sz="2000" dirty="0" err="1"/>
              <a:t>intel</a:t>
            </a:r>
            <a:r>
              <a:rPr lang="es-CO" sz="2000" dirty="0"/>
              <a:t> </a:t>
            </a:r>
            <a:r>
              <a:rPr lang="es-CO" sz="2000" dirty="0" err="1"/>
              <a:t>core</a:t>
            </a:r>
            <a:r>
              <a:rPr lang="es-CO" sz="2000" dirty="0"/>
              <a:t> i5</a:t>
            </a:r>
          </a:p>
          <a:p>
            <a:pPr lvl="1" fontAlgn="base"/>
            <a:r>
              <a:rPr lang="es-CO" sz="2000" dirty="0" err="1"/>
              <a:t>intel</a:t>
            </a:r>
            <a:r>
              <a:rPr lang="es-CO" sz="2000" dirty="0"/>
              <a:t> </a:t>
            </a:r>
            <a:r>
              <a:rPr lang="es-CO" sz="2000" dirty="0" err="1"/>
              <a:t>core</a:t>
            </a:r>
            <a:r>
              <a:rPr lang="es-CO" sz="2000" dirty="0"/>
              <a:t> i7</a:t>
            </a:r>
          </a:p>
          <a:p>
            <a:endParaRPr lang="es-CO" dirty="0"/>
          </a:p>
        </p:txBody>
      </p:sp>
      <p:pic>
        <p:nvPicPr>
          <p:cNvPr id="5124" name="Picture 4" descr="Resultado de imagen para algoritmo dibujo">
            <a:extLst>
              <a:ext uri="{FF2B5EF4-FFF2-40B4-BE49-F238E27FC236}">
                <a16:creationId xmlns:a16="http://schemas.microsoft.com/office/drawing/2014/main" id="{5D424EE6-2CBF-4501-BACB-00D3F77D5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535" y="2781886"/>
            <a:ext cx="3466514" cy="346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49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23B42-0D48-47E0-994B-216249104542}"/>
              </a:ext>
            </a:extLst>
          </p:cNvPr>
          <p:cNvSpPr>
            <a:spLocks noGrp="1"/>
          </p:cNvSpPr>
          <p:nvPr>
            <p:ph type="title"/>
          </p:nvPr>
        </p:nvSpPr>
        <p:spPr>
          <a:xfrm>
            <a:off x="677334" y="609600"/>
            <a:ext cx="8596668" cy="675861"/>
          </a:xfrm>
        </p:spPr>
        <p:txBody>
          <a:bodyPr/>
          <a:lstStyle/>
          <a:p>
            <a:r>
              <a:rPr lang="es-CO" dirty="0"/>
              <a:t>Tratamientos</a:t>
            </a:r>
          </a:p>
        </p:txBody>
      </p:sp>
      <p:pic>
        <p:nvPicPr>
          <p:cNvPr id="6" name="Imagen 5">
            <a:extLst>
              <a:ext uri="{FF2B5EF4-FFF2-40B4-BE49-F238E27FC236}">
                <a16:creationId xmlns:a16="http://schemas.microsoft.com/office/drawing/2014/main" id="{5608ED1B-3B15-46A5-8FC9-CF5253B61D1C}"/>
              </a:ext>
            </a:extLst>
          </p:cNvPr>
          <p:cNvPicPr>
            <a:picLocks noChangeAspect="1"/>
          </p:cNvPicPr>
          <p:nvPr/>
        </p:nvPicPr>
        <p:blipFill>
          <a:blip r:embed="rId2"/>
          <a:stretch>
            <a:fillRect/>
          </a:stretch>
        </p:blipFill>
        <p:spPr>
          <a:xfrm>
            <a:off x="1351011" y="1448974"/>
            <a:ext cx="7168899" cy="4405532"/>
          </a:xfrm>
          <a:prstGeom prst="rect">
            <a:avLst/>
          </a:prstGeom>
        </p:spPr>
      </p:pic>
    </p:spTree>
    <p:extLst>
      <p:ext uri="{BB962C8B-B14F-4D97-AF65-F5344CB8AC3E}">
        <p14:creationId xmlns:p14="http://schemas.microsoft.com/office/powerpoint/2010/main" val="266646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5727D-3BBB-40FA-8D2E-B62A2269ED03}"/>
              </a:ext>
            </a:extLst>
          </p:cNvPr>
          <p:cNvSpPr>
            <a:spLocks noGrp="1"/>
          </p:cNvSpPr>
          <p:nvPr>
            <p:ph type="title"/>
          </p:nvPr>
        </p:nvSpPr>
        <p:spPr>
          <a:xfrm>
            <a:off x="677334" y="609600"/>
            <a:ext cx="8596668" cy="867508"/>
          </a:xfrm>
        </p:spPr>
        <p:txBody>
          <a:bodyPr/>
          <a:lstStyle/>
          <a:p>
            <a:r>
              <a:rPr lang="es-CO" dirty="0"/>
              <a:t>Análisis e interpretación</a:t>
            </a:r>
          </a:p>
        </p:txBody>
      </p:sp>
      <p:sp>
        <p:nvSpPr>
          <p:cNvPr id="3" name="Marcador de contenido 2">
            <a:extLst>
              <a:ext uri="{FF2B5EF4-FFF2-40B4-BE49-F238E27FC236}">
                <a16:creationId xmlns:a16="http://schemas.microsoft.com/office/drawing/2014/main" id="{2E8C0AD3-7FB4-4DE1-B1B1-D9114FFD0179}"/>
              </a:ext>
            </a:extLst>
          </p:cNvPr>
          <p:cNvSpPr>
            <a:spLocks noGrp="1"/>
          </p:cNvSpPr>
          <p:nvPr>
            <p:ph idx="1"/>
          </p:nvPr>
        </p:nvSpPr>
        <p:spPr>
          <a:xfrm>
            <a:off x="677334" y="2160589"/>
            <a:ext cx="4742805" cy="3880773"/>
          </a:xfrm>
        </p:spPr>
        <p:txBody>
          <a:bodyPr/>
          <a:lstStyle/>
          <a:p>
            <a:r>
              <a:rPr lang="es-CO" dirty="0"/>
              <a:t>Al realizar las pruebas ANOVA, se pudo evidenciar que no existía diferencia significativa al realizar el proceso con cualquier tipo de algoritmo y cualquier tipo de procesador en un arreglo pequeño, pero al realizar el proceso con un arreglo de gran tamaño, existe una diferencia significativa en los tiempos de ejecución, determinando al Shell </a:t>
            </a:r>
            <a:r>
              <a:rPr lang="es-CO" dirty="0" err="1"/>
              <a:t>sort</a:t>
            </a:r>
            <a:r>
              <a:rPr lang="es-CO" dirty="0"/>
              <a:t> como el algoritmo más eficiente por el promedio de tiempo de ejecución</a:t>
            </a:r>
          </a:p>
        </p:txBody>
      </p:sp>
      <p:pic>
        <p:nvPicPr>
          <p:cNvPr id="6146" name="Picture 2" descr="Resultado de imagen para AnÃ¡lisis dibujo">
            <a:extLst>
              <a:ext uri="{FF2B5EF4-FFF2-40B4-BE49-F238E27FC236}">
                <a16:creationId xmlns:a16="http://schemas.microsoft.com/office/drawing/2014/main" id="{FB9101A4-4D0E-4BB6-94B6-2ADF030A7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139" y="2391508"/>
            <a:ext cx="3930536" cy="307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8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D3E61-8641-4777-885D-204CA767CE98}"/>
              </a:ext>
            </a:extLst>
          </p:cNvPr>
          <p:cNvSpPr>
            <a:spLocks noGrp="1"/>
          </p:cNvSpPr>
          <p:nvPr>
            <p:ph type="title"/>
          </p:nvPr>
        </p:nvSpPr>
        <p:spPr/>
        <p:txBody>
          <a:bodyPr/>
          <a:lstStyle/>
          <a:p>
            <a:r>
              <a:rPr lang="es-CO" dirty="0"/>
              <a:t>Conclusiones</a:t>
            </a:r>
          </a:p>
        </p:txBody>
      </p:sp>
      <p:sp>
        <p:nvSpPr>
          <p:cNvPr id="3" name="Marcador de contenido 2">
            <a:extLst>
              <a:ext uri="{FF2B5EF4-FFF2-40B4-BE49-F238E27FC236}">
                <a16:creationId xmlns:a16="http://schemas.microsoft.com/office/drawing/2014/main" id="{69B88101-51AC-4A2F-A376-B536C9BD290D}"/>
              </a:ext>
            </a:extLst>
          </p:cNvPr>
          <p:cNvSpPr>
            <a:spLocks noGrp="1"/>
          </p:cNvSpPr>
          <p:nvPr>
            <p:ph idx="1"/>
          </p:nvPr>
        </p:nvSpPr>
        <p:spPr>
          <a:xfrm>
            <a:off x="677334" y="2160590"/>
            <a:ext cx="8762088" cy="2355140"/>
          </a:xfrm>
        </p:spPr>
        <p:txBody>
          <a:bodyPr/>
          <a:lstStyle/>
          <a:p>
            <a:r>
              <a:rPr lang="es-CO" dirty="0"/>
              <a:t>En conclusión, al realizar el experimento y analizar los resultados, se puede notar que el mejor algoritmo depende en mayor medida del tamaño del arreglo, pues para arreglos pequeños, cualquiera de los dos algoritmos produce buenos resultados, mientras que con arreglos de gran tamaño el algoritmo Shell </a:t>
            </a:r>
            <a:r>
              <a:rPr lang="es-CO" dirty="0" err="1"/>
              <a:t>sort</a:t>
            </a:r>
            <a:r>
              <a:rPr lang="es-CO" dirty="0"/>
              <a:t> produce un mejor tiempo que el </a:t>
            </a:r>
            <a:r>
              <a:rPr lang="es-CO" dirty="0" err="1"/>
              <a:t>Insertion</a:t>
            </a:r>
            <a:r>
              <a:rPr lang="es-CO" dirty="0"/>
              <a:t> </a:t>
            </a:r>
            <a:r>
              <a:rPr lang="es-CO" dirty="0" err="1"/>
              <a:t>sort</a:t>
            </a:r>
            <a:r>
              <a:rPr lang="es-CO" dirty="0"/>
              <a:t>, siendo el primero el mejor algoritmo de ordenamiento para cualquier ocasión.</a:t>
            </a:r>
          </a:p>
        </p:txBody>
      </p:sp>
    </p:spTree>
    <p:extLst>
      <p:ext uri="{BB962C8B-B14F-4D97-AF65-F5344CB8AC3E}">
        <p14:creationId xmlns:p14="http://schemas.microsoft.com/office/powerpoint/2010/main" val="381078243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413</Words>
  <Application>Microsoft Office PowerPoint</Application>
  <PresentationFormat>Panorámica</PresentationFormat>
  <Paragraphs>37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Algoritmos de ordenamiento</vt:lpstr>
      <vt:lpstr>Objetivo</vt:lpstr>
      <vt:lpstr>Variables</vt:lpstr>
      <vt:lpstr>Factores</vt:lpstr>
      <vt:lpstr>Niveles</vt:lpstr>
      <vt:lpstr>Tratamientos</vt:lpstr>
      <vt:lpstr>Análisis e interpretación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ordenamiento</dc:title>
  <dc:creator>Aleja González</dc:creator>
  <cp:lastModifiedBy>Aleja González</cp:lastModifiedBy>
  <cp:revision>3</cp:revision>
  <dcterms:created xsi:type="dcterms:W3CDTF">2019-02-11T02:24:10Z</dcterms:created>
  <dcterms:modified xsi:type="dcterms:W3CDTF">2019-02-11T02:47:24Z</dcterms:modified>
</cp:coreProperties>
</file>