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jpeg" ContentType="image/jpeg"/>
  <Override PartName="/ppt/media/image1.png" ContentType="image/png"/>
  <Override PartName="/ppt/media/image2.png" ContentType="image/png"/>
  <Override PartName="/ppt/media/image3.wmf" ContentType="image/x-wmf"/>
  <Override PartName="/ppt/media/image4.wmf" ContentType="image/x-wmf"/>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6867525" cy="99933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644840" y="10193400"/>
            <a:ext cx="2960892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644840" y="23390280"/>
            <a:ext cx="2960892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164484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1681668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16816680" y="2339028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1644840" y="2339028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1644840" y="10193400"/>
            <a:ext cx="2960892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1644840" y="10193400"/>
            <a:ext cx="2960892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1644480" y="11014200"/>
            <a:ext cx="29608920" cy="23623920"/>
          </a:xfrm>
          <a:prstGeom prst="rect">
            <a:avLst/>
          </a:prstGeom>
          <a:ln>
            <a:noFill/>
          </a:ln>
        </p:spPr>
      </p:pic>
      <p:pic>
        <p:nvPicPr>
          <p:cNvPr id="37" name="" descr=""/>
          <p:cNvPicPr/>
          <p:nvPr/>
        </p:nvPicPr>
        <p:blipFill>
          <a:blip r:embed="rId3"/>
          <a:stretch/>
        </p:blipFill>
        <p:spPr>
          <a:xfrm>
            <a:off x="1644480" y="11014200"/>
            <a:ext cx="29608920" cy="23623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644840" y="10193400"/>
            <a:ext cx="2960892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1644840" y="10193400"/>
            <a:ext cx="1444896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16816680" y="10193400"/>
            <a:ext cx="1444896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467080" y="13531680"/>
            <a:ext cx="27965160" cy="43290360"/>
          </a:xfrm>
          <a:prstGeom prst="rect">
            <a:avLst/>
          </a:prstGeom>
        </p:spPr>
        <p:txBody>
          <a:bodyPr lIns="0" rIns="0" tIns="0" bIns="0" anchor="ctr"/>
          <a:p>
            <a:pPr algn="ctr"/>
            <a:endParaRPr b="0" lang="fr-B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164484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1644840" y="2339028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16816680" y="10193400"/>
            <a:ext cx="1444896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1644840" y="10193400"/>
            <a:ext cx="14448960" cy="2526588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1681668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16816680" y="2339028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467080" y="13531680"/>
            <a:ext cx="27965160" cy="9338760"/>
          </a:xfrm>
          <a:prstGeom prst="rect">
            <a:avLst/>
          </a:prstGeom>
        </p:spPr>
        <p:txBody>
          <a:bodyPr lIns="0" rIns="0" tIns="0" bIns="0" anchor="ctr"/>
          <a:p>
            <a:endParaRPr b="0" lang="fr-FR" sz="2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164484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16816680" y="10193400"/>
            <a:ext cx="1444896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1644840" y="23390280"/>
            <a:ext cx="29608920" cy="12051720"/>
          </a:xfrm>
          <a:prstGeom prst="rect">
            <a:avLst/>
          </a:prstGeom>
        </p:spPr>
        <p:txBody>
          <a:bodyPr lIns="0" rIns="0" tIns="0" bIns="0"/>
          <a:p>
            <a:endParaRPr b="0" lang="fr-FR" sz="153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7080" y="13531680"/>
            <a:ext cx="27965160" cy="9338760"/>
          </a:xfrm>
          <a:prstGeom prst="rect">
            <a:avLst/>
          </a:prstGeom>
        </p:spPr>
        <p:txBody>
          <a:bodyPr lIns="437040" rIns="437040" tIns="218520" bIns="218520" anchor="ctr"/>
          <a:p>
            <a:pPr algn="ctr">
              <a:lnSpc>
                <a:spcPct val="100000"/>
              </a:lnSpc>
            </a:pPr>
            <a:r>
              <a:rPr b="0" lang="fr-FR" sz="21000" spc="-1" strike="noStrike">
                <a:solidFill>
                  <a:srgbClr val="000000"/>
                </a:solidFill>
                <a:uFill>
                  <a:solidFill>
                    <a:srgbClr val="ffffff"/>
                  </a:solidFill>
                </a:uFill>
                <a:latin typeface="Arial"/>
                <a:ea typeface="ＭＳ Ｐゴシック"/>
              </a:rPr>
              <a:t>Cl</a:t>
            </a:r>
            <a:r>
              <a:rPr b="0" lang="fr-FR" sz="21000" spc="-1" strike="noStrike">
                <a:solidFill>
                  <a:srgbClr val="000000"/>
                </a:solidFill>
                <a:uFill>
                  <a:solidFill>
                    <a:srgbClr val="ffffff"/>
                  </a:solidFill>
                </a:uFill>
                <a:latin typeface="Arial"/>
                <a:ea typeface="ＭＳ Ｐゴシック"/>
              </a:rPr>
              <a:t>iq</a:t>
            </a:r>
            <a:r>
              <a:rPr b="0" lang="fr-FR" sz="21000" spc="-1" strike="noStrike">
                <a:solidFill>
                  <a:srgbClr val="000000"/>
                </a:solidFill>
                <a:uFill>
                  <a:solidFill>
                    <a:srgbClr val="ffffff"/>
                  </a:solidFill>
                </a:uFill>
                <a:latin typeface="Arial"/>
                <a:ea typeface="ＭＳ Ｐゴシック"/>
              </a:rPr>
              <a:t>u</a:t>
            </a:r>
            <a:r>
              <a:rPr b="0" lang="fr-FR" sz="21000" spc="-1" strike="noStrike">
                <a:solidFill>
                  <a:srgbClr val="000000"/>
                </a:solidFill>
                <a:uFill>
                  <a:solidFill>
                    <a:srgbClr val="ffffff"/>
                  </a:solidFill>
                </a:uFill>
                <a:latin typeface="Arial"/>
                <a:ea typeface="ＭＳ Ｐゴシック"/>
              </a:rPr>
              <a:t>ez </a:t>
            </a:r>
            <a:r>
              <a:rPr b="0" lang="fr-FR" sz="21000" spc="-1" strike="noStrike">
                <a:solidFill>
                  <a:srgbClr val="000000"/>
                </a:solidFill>
                <a:uFill>
                  <a:solidFill>
                    <a:srgbClr val="ffffff"/>
                  </a:solidFill>
                </a:uFill>
                <a:latin typeface="Arial"/>
                <a:ea typeface="ＭＳ Ｐゴシック"/>
              </a:rPr>
              <a:t>p</a:t>
            </a:r>
            <a:r>
              <a:rPr b="0" lang="fr-FR" sz="21000" spc="-1" strike="noStrike">
                <a:solidFill>
                  <a:srgbClr val="000000"/>
                </a:solidFill>
                <a:uFill>
                  <a:solidFill>
                    <a:srgbClr val="ffffff"/>
                  </a:solidFill>
                </a:uFill>
                <a:latin typeface="Arial"/>
                <a:ea typeface="ＭＳ Ｐゴシック"/>
              </a:rPr>
              <a:t>o</a:t>
            </a:r>
            <a:r>
              <a:rPr b="0" lang="fr-FR" sz="21000" spc="-1" strike="noStrike">
                <a:solidFill>
                  <a:srgbClr val="000000"/>
                </a:solidFill>
                <a:uFill>
                  <a:solidFill>
                    <a:srgbClr val="ffffff"/>
                  </a:solidFill>
                </a:uFill>
                <a:latin typeface="Arial"/>
                <a:ea typeface="ＭＳ Ｐゴシック"/>
              </a:rPr>
              <a:t>ur </a:t>
            </a:r>
            <a:r>
              <a:rPr b="0" lang="fr-FR" sz="21000" spc="-1" strike="noStrike">
                <a:solidFill>
                  <a:srgbClr val="000000"/>
                </a:solidFill>
                <a:uFill>
                  <a:solidFill>
                    <a:srgbClr val="ffffff"/>
                  </a:solidFill>
                </a:uFill>
                <a:latin typeface="Arial"/>
                <a:ea typeface="ＭＳ Ｐゴシック"/>
              </a:rPr>
              <a:t>m</a:t>
            </a:r>
            <a:r>
              <a:rPr b="0" lang="fr-FR" sz="21000" spc="-1" strike="noStrike">
                <a:solidFill>
                  <a:srgbClr val="000000"/>
                </a:solidFill>
                <a:uFill>
                  <a:solidFill>
                    <a:srgbClr val="ffffff"/>
                  </a:solidFill>
                </a:uFill>
                <a:latin typeface="Arial"/>
                <a:ea typeface="ＭＳ Ｐゴシック"/>
              </a:rPr>
              <a:t>o</a:t>
            </a:r>
            <a:r>
              <a:rPr b="0" lang="fr-FR" sz="21000" spc="-1" strike="noStrike">
                <a:solidFill>
                  <a:srgbClr val="000000"/>
                </a:solidFill>
                <a:uFill>
                  <a:solidFill>
                    <a:srgbClr val="ffffff"/>
                  </a:solidFill>
                </a:uFill>
                <a:latin typeface="Arial"/>
                <a:ea typeface="ＭＳ Ｐゴシック"/>
              </a:rPr>
              <a:t>dif</a:t>
            </a:r>
            <a:r>
              <a:rPr b="0" lang="fr-FR" sz="21000" spc="-1" strike="noStrike">
                <a:solidFill>
                  <a:srgbClr val="000000"/>
                </a:solidFill>
                <a:uFill>
                  <a:solidFill>
                    <a:srgbClr val="ffffff"/>
                  </a:solidFill>
                </a:uFill>
                <a:latin typeface="Arial"/>
                <a:ea typeface="ＭＳ Ｐゴシック"/>
              </a:rPr>
              <a:t>ie</a:t>
            </a:r>
            <a:r>
              <a:rPr b="0" lang="fr-FR" sz="21000" spc="-1" strike="noStrike">
                <a:solidFill>
                  <a:srgbClr val="000000"/>
                </a:solidFill>
                <a:uFill>
                  <a:solidFill>
                    <a:srgbClr val="ffffff"/>
                  </a:solidFill>
                </a:uFill>
                <a:latin typeface="Arial"/>
                <a:ea typeface="ＭＳ Ｐゴシック"/>
              </a:rPr>
              <a:t>r </a:t>
            </a:r>
            <a:r>
              <a:rPr b="0" lang="fr-FR" sz="21000" spc="-1" strike="noStrike">
                <a:solidFill>
                  <a:srgbClr val="000000"/>
                </a:solidFill>
                <a:uFill>
                  <a:solidFill>
                    <a:srgbClr val="ffffff"/>
                  </a:solidFill>
                </a:uFill>
                <a:latin typeface="Arial"/>
                <a:ea typeface="ＭＳ Ｐゴシック"/>
              </a:rPr>
              <a:t>le </a:t>
            </a:r>
            <a:r>
              <a:rPr b="0" lang="fr-FR" sz="21000" spc="-1" strike="noStrike">
                <a:solidFill>
                  <a:srgbClr val="000000"/>
                </a:solidFill>
                <a:uFill>
                  <a:solidFill>
                    <a:srgbClr val="ffffff"/>
                  </a:solidFill>
                </a:uFill>
                <a:latin typeface="Arial"/>
                <a:ea typeface="ＭＳ Ｐゴシック"/>
              </a:rPr>
              <a:t>st</a:t>
            </a:r>
            <a:r>
              <a:rPr b="0" lang="fr-FR" sz="21000" spc="-1" strike="noStrike">
                <a:solidFill>
                  <a:srgbClr val="000000"/>
                </a:solidFill>
                <a:uFill>
                  <a:solidFill>
                    <a:srgbClr val="ffffff"/>
                  </a:solidFill>
                </a:uFill>
                <a:latin typeface="Arial"/>
                <a:ea typeface="ＭＳ Ｐゴシック"/>
              </a:rPr>
              <a:t>yl</a:t>
            </a:r>
            <a:r>
              <a:rPr b="0" lang="fr-FR" sz="21000" spc="-1" strike="noStrike">
                <a:solidFill>
                  <a:srgbClr val="000000"/>
                </a:solidFill>
                <a:uFill>
                  <a:solidFill>
                    <a:srgbClr val="ffffff"/>
                  </a:solidFill>
                </a:uFill>
                <a:latin typeface="Arial"/>
                <a:ea typeface="ＭＳ Ｐゴシック"/>
              </a:rPr>
              <a:t>e </a:t>
            </a:r>
            <a:r>
              <a:rPr b="0" lang="fr-FR" sz="21000" spc="-1" strike="noStrike">
                <a:solidFill>
                  <a:srgbClr val="000000"/>
                </a:solidFill>
                <a:uFill>
                  <a:solidFill>
                    <a:srgbClr val="ffffff"/>
                  </a:solidFill>
                </a:uFill>
                <a:latin typeface="Arial"/>
                <a:ea typeface="ＭＳ Ｐゴシック"/>
              </a:rPr>
              <a:t>d</a:t>
            </a:r>
            <a:r>
              <a:rPr b="0" lang="fr-FR" sz="21000" spc="-1" strike="noStrike">
                <a:solidFill>
                  <a:srgbClr val="000000"/>
                </a:solidFill>
                <a:uFill>
                  <a:solidFill>
                    <a:srgbClr val="ffffff"/>
                  </a:solidFill>
                </a:uFill>
                <a:latin typeface="Arial"/>
                <a:ea typeface="ＭＳ Ｐゴシック"/>
              </a:rPr>
              <a:t>u </a:t>
            </a:r>
            <a:r>
              <a:rPr b="0" lang="fr-FR" sz="21000" spc="-1" strike="noStrike">
                <a:solidFill>
                  <a:srgbClr val="000000"/>
                </a:solidFill>
                <a:uFill>
                  <a:solidFill>
                    <a:srgbClr val="ffffff"/>
                  </a:solidFill>
                </a:uFill>
                <a:latin typeface="Arial"/>
                <a:ea typeface="ＭＳ Ｐゴシック"/>
              </a:rPr>
              <a:t>tit</a:t>
            </a:r>
            <a:r>
              <a:rPr b="0" lang="fr-FR" sz="21000" spc="-1" strike="noStrike">
                <a:solidFill>
                  <a:srgbClr val="000000"/>
                </a:solidFill>
                <a:uFill>
                  <a:solidFill>
                    <a:srgbClr val="ffffff"/>
                  </a:solidFill>
                </a:uFill>
                <a:latin typeface="Arial"/>
                <a:ea typeface="ＭＳ Ｐゴシック"/>
              </a:rPr>
              <a:t>re</a:t>
            </a:r>
            <a:endParaRPr b="0" lang="fr-FR" sz="2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2467080" y="39690720"/>
            <a:ext cx="6854400" cy="2903040"/>
          </a:xfrm>
          <a:prstGeom prst="rect">
            <a:avLst/>
          </a:prstGeom>
        </p:spPr>
        <p:txBody>
          <a:bodyPr lIns="437040" rIns="437040" tIns="218520" bIns="218520"/>
          <a:p>
            <a:endParaRPr b="0" lang="fr-BE"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1241000" y="39690720"/>
            <a:ext cx="10416960" cy="2903040"/>
          </a:xfrm>
          <a:prstGeom prst="rect">
            <a:avLst/>
          </a:prstGeom>
        </p:spPr>
        <p:txBody>
          <a:bodyPr lIns="437040" rIns="437040" tIns="218520" bIns="218520"/>
          <a:p>
            <a:endParaRPr b="0" lang="fr-BE"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3577480" y="39690720"/>
            <a:ext cx="6854400" cy="2903040"/>
          </a:xfrm>
          <a:prstGeom prst="rect">
            <a:avLst/>
          </a:prstGeom>
        </p:spPr>
        <p:txBody>
          <a:bodyPr lIns="437040" rIns="437040" tIns="218520" bIns="218520"/>
          <a:p>
            <a:pPr algn="r">
              <a:lnSpc>
                <a:spcPct val="100000"/>
              </a:lnSpc>
            </a:pPr>
            <a:fld id="{C27126F1-57B0-4301-B226-CE141BF1E9E5}" type="slidenum">
              <a:rPr b="0" lang="fr-BE" sz="6700" spc="-1" strike="noStrike">
                <a:solidFill>
                  <a:srgbClr val="000000"/>
                </a:solidFill>
                <a:uFill>
                  <a:solidFill>
                    <a:srgbClr val="ffffff"/>
                  </a:solidFill>
                </a:uFill>
                <a:latin typeface="Arial"/>
                <a:ea typeface="ＭＳ Ｐゴシック"/>
              </a:rPr>
              <a:t>&lt;numéro&gt;</a:t>
            </a:fld>
            <a:endParaRPr b="0" lang="fr-B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408040" y="27613800"/>
            <a:ext cx="29099520" cy="12817080"/>
          </a:xfrm>
          <a:prstGeom prst="roundRect">
            <a:avLst>
              <a:gd name="adj" fmla="val 16667"/>
            </a:avLst>
          </a:prstGeom>
          <a:solidFill>
            <a:srgbClr val="729fcf"/>
          </a:solidFill>
          <a:ln w="127080">
            <a:solidFill>
              <a:srgbClr val="bdafd5"/>
            </a:solidFill>
            <a:round/>
          </a:ln>
        </p:spPr>
        <p:style>
          <a:lnRef idx="0"/>
          <a:fillRef idx="0"/>
          <a:effectRef idx="0"/>
          <a:fontRef idx="minor"/>
        </p:style>
      </p:sp>
      <p:sp>
        <p:nvSpPr>
          <p:cNvPr id="39" name="CustomShape 2"/>
          <p:cNvSpPr/>
          <p:nvPr/>
        </p:nvSpPr>
        <p:spPr>
          <a:xfrm rot="16200000">
            <a:off x="-21167280" y="21131280"/>
            <a:ext cx="43628040" cy="131256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pPr>
            <a:r>
              <a:rPr b="1" lang="fr-BE" sz="6600" spc="-1" strike="noStrike">
                <a:solidFill>
                  <a:srgbClr val="ffffff"/>
                </a:solidFill>
                <a:uFill>
                  <a:solidFill>
                    <a:srgbClr val="ffffff"/>
                  </a:solidFill>
                </a:uFill>
                <a:latin typeface="Arial"/>
                <a:ea typeface="ＭＳ Ｐゴシック"/>
              </a:rPr>
              <a:t>UNIVERSITÉ LIBRE DE BRUXELLES</a:t>
            </a:r>
            <a:r>
              <a:rPr b="0" lang="fr-BE" sz="6600" spc="-1" strike="noStrike">
                <a:solidFill>
                  <a:srgbClr val="ffffff"/>
                </a:solidFill>
                <a:uFill>
                  <a:solidFill>
                    <a:srgbClr val="ffffff"/>
                  </a:solidFill>
                </a:uFill>
                <a:latin typeface="Arial"/>
                <a:ea typeface="ＭＳ Ｐゴシック"/>
              </a:rPr>
              <a:t> - </a:t>
            </a:r>
            <a:r>
              <a:rPr b="1" lang="fr-BE" sz="6600" spc="-1" strike="noStrike">
                <a:solidFill>
                  <a:srgbClr val="ffffff"/>
                </a:solidFill>
                <a:uFill>
                  <a:solidFill>
                    <a:srgbClr val="ffffff"/>
                  </a:solidFill>
                </a:uFill>
                <a:latin typeface="Arial"/>
                <a:ea typeface="ＭＳ Ｐゴシック"/>
              </a:rPr>
              <a:t>FACULTÉ DES SCIENCES</a:t>
            </a:r>
            <a:endParaRPr b="0" lang="fr-BE" sz="1800" spc="-1" strike="noStrike">
              <a:solidFill>
                <a:srgbClr val="000000"/>
              </a:solidFill>
              <a:uFill>
                <a:solidFill>
                  <a:srgbClr val="ffffff"/>
                </a:solidFill>
              </a:uFill>
              <a:latin typeface="Arial"/>
            </a:endParaRPr>
          </a:p>
        </p:txBody>
      </p:sp>
      <p:pic>
        <p:nvPicPr>
          <p:cNvPr id="40" name="Picture 11" descr=""/>
          <p:cNvPicPr/>
          <p:nvPr/>
        </p:nvPicPr>
        <p:blipFill>
          <a:blip r:embed="rId1"/>
          <a:stretch/>
        </p:blipFill>
        <p:spPr>
          <a:xfrm>
            <a:off x="30203640" y="40878000"/>
            <a:ext cx="2607840" cy="2607840"/>
          </a:xfrm>
          <a:prstGeom prst="rect">
            <a:avLst/>
          </a:prstGeom>
          <a:ln>
            <a:noFill/>
          </a:ln>
        </p:spPr>
      </p:pic>
      <p:pic>
        <p:nvPicPr>
          <p:cNvPr id="41" name="Picture 13" descr=""/>
          <p:cNvPicPr/>
          <p:nvPr/>
        </p:nvPicPr>
        <p:blipFill>
          <a:blip r:embed="rId2"/>
          <a:stretch/>
        </p:blipFill>
        <p:spPr>
          <a:xfrm>
            <a:off x="25725600" y="40611600"/>
            <a:ext cx="4262040" cy="2987280"/>
          </a:xfrm>
          <a:prstGeom prst="rect">
            <a:avLst/>
          </a:prstGeom>
          <a:ln>
            <a:noFill/>
          </a:ln>
        </p:spPr>
      </p:pic>
      <p:sp>
        <p:nvSpPr>
          <p:cNvPr id="42" name="CustomShape 3"/>
          <p:cNvSpPr/>
          <p:nvPr/>
        </p:nvSpPr>
        <p:spPr>
          <a:xfrm>
            <a:off x="1832040" y="42858000"/>
            <a:ext cx="21967200" cy="95868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uFill>
                  <a:solidFill>
                    <a:srgbClr val="ffffff"/>
                  </a:solidFill>
                </a:uFill>
                <a:latin typeface="Arial"/>
                <a:ea typeface="ＭＳ Ｐゴシック"/>
              </a:rPr>
              <a:t>© Toute reproduction, même partielle, doit indiquer clairement le nom de tous les auteurs, le nom du Département, </a:t>
            </a:r>
            <a:r>
              <a:rPr b="0" lang="fr-BE" sz="1900" spc="-1" strike="noStrike">
                <a:solidFill>
                  <a:srgbClr val="000000"/>
                </a:solidFill>
                <a:uFill>
                  <a:solidFill>
                    <a:srgbClr val="ffffff"/>
                  </a:solidFill>
                </a:uFill>
                <a:latin typeface="Arial"/>
                <a:ea typeface="ＭＳ Ｐゴシック"/>
              </a:rPr>
              <a:t>
</a:t>
            </a:r>
            <a:r>
              <a:rPr b="0" lang="fr-BE" sz="1900" spc="-1" strike="noStrike">
                <a:solidFill>
                  <a:srgbClr val="000000"/>
                </a:solidFill>
                <a:uFill>
                  <a:solidFill>
                    <a:srgbClr val="ffffff"/>
                  </a:solidFill>
                </a:uFill>
                <a:latin typeface="Arial"/>
                <a:ea typeface="ＭＳ Ｐゴシック"/>
              </a:rPr>
              <a:t>ainsi que la mention « Printemps des Sciences 2018 – Exposition des Sciences – Bruxelles »</a:t>
            </a:r>
            <a:endParaRPr b="0" lang="fr-BE" sz="1800" spc="-1" strike="noStrike">
              <a:solidFill>
                <a:srgbClr val="000000"/>
              </a:solidFill>
              <a:uFill>
                <a:solidFill>
                  <a:srgbClr val="ffffff"/>
                </a:solidFill>
              </a:uFill>
              <a:latin typeface="Arial"/>
            </a:endParaRPr>
          </a:p>
          <a:p>
            <a:pPr algn="ctr">
              <a:lnSpc>
                <a:spcPct val="100000"/>
              </a:lnSpc>
            </a:pPr>
            <a:endParaRPr b="0" lang="fr-BE" sz="1800" spc="-1" strike="noStrike">
              <a:solidFill>
                <a:srgbClr val="000000"/>
              </a:solidFill>
              <a:uFill>
                <a:solidFill>
                  <a:srgbClr val="ffffff"/>
                </a:solidFill>
              </a:uFill>
              <a:latin typeface="Arial"/>
            </a:endParaRPr>
          </a:p>
        </p:txBody>
      </p:sp>
      <p:pic>
        <p:nvPicPr>
          <p:cNvPr id="43" name="Image 47" descr=""/>
          <p:cNvPicPr/>
          <p:nvPr/>
        </p:nvPicPr>
        <p:blipFill>
          <a:blip r:embed="rId3"/>
          <a:stretch/>
        </p:blipFill>
        <p:spPr>
          <a:xfrm>
            <a:off x="28657800" y="682920"/>
            <a:ext cx="4060800" cy="4061880"/>
          </a:xfrm>
          <a:prstGeom prst="rect">
            <a:avLst/>
          </a:prstGeom>
          <a:ln>
            <a:noFill/>
          </a:ln>
        </p:spPr>
      </p:pic>
      <p:pic>
        <p:nvPicPr>
          <p:cNvPr id="44" name="Image 13" descr=""/>
          <p:cNvPicPr/>
          <p:nvPr/>
        </p:nvPicPr>
        <p:blipFill>
          <a:blip r:embed="rId4"/>
          <a:stretch/>
        </p:blipFill>
        <p:spPr>
          <a:xfrm>
            <a:off x="1302840" y="760320"/>
            <a:ext cx="4060800" cy="4060800"/>
          </a:xfrm>
          <a:prstGeom prst="rect">
            <a:avLst/>
          </a:prstGeom>
          <a:ln>
            <a:noFill/>
          </a:ln>
        </p:spPr>
      </p:pic>
      <p:sp>
        <p:nvSpPr>
          <p:cNvPr id="45" name="CustomShape 4"/>
          <p:cNvSpPr/>
          <p:nvPr/>
        </p:nvSpPr>
        <p:spPr>
          <a:xfrm>
            <a:off x="2408040" y="10789200"/>
            <a:ext cx="29162880" cy="8140680"/>
          </a:xfrm>
          <a:prstGeom prst="roundRect">
            <a:avLst>
              <a:gd name="adj" fmla="val 16667"/>
            </a:avLst>
          </a:prstGeom>
          <a:solidFill>
            <a:schemeClr val="accent1">
              <a:lumMod val="75000"/>
            </a:schemeClr>
          </a:solidFill>
          <a:ln w="127080">
            <a:solidFill>
              <a:srgbClr val="bdafd5"/>
            </a:solidFill>
            <a:round/>
          </a:ln>
        </p:spPr>
        <p:style>
          <a:lnRef idx="0"/>
          <a:fillRef idx="0"/>
          <a:effectRef idx="0"/>
          <a:fontRef idx="minor"/>
        </p:style>
      </p:sp>
      <p:sp>
        <p:nvSpPr>
          <p:cNvPr id="46" name="CustomShape 5"/>
          <p:cNvSpPr/>
          <p:nvPr/>
        </p:nvSpPr>
        <p:spPr>
          <a:xfrm>
            <a:off x="3428640" y="12703680"/>
            <a:ext cx="26041680" cy="585108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Consulter des informations, se renseigner à travers les réseaux sociaux fait partie de notre quotidien. Cependant on s'interroge pas toujours sur l'exactitude de ces données. Il y a de plus en plus de fausses informations qui circulent sur ces réseaux et ceci devient un vrai problème car on ne sait plus faire la différence entre le vrai et le faux. Le but de ce projet est d'implémenter un classificateur qui après une phase d'apprentissage sur une base de données sait faire la différence entre les fake news et les informations authentiques. </a:t>
            </a:r>
            <a:endParaRPr b="0" lang="fr-BE" sz="1800" spc="-1" strike="noStrike">
              <a:solidFill>
                <a:srgbClr val="000000"/>
              </a:solidFill>
              <a:uFill>
                <a:solidFill>
                  <a:srgbClr val="ffffff"/>
                </a:solidFill>
              </a:uFill>
              <a:latin typeface="Arial"/>
            </a:endParaRPr>
          </a:p>
        </p:txBody>
      </p:sp>
      <p:sp>
        <p:nvSpPr>
          <p:cNvPr id="47" name="CustomShape 6"/>
          <p:cNvSpPr/>
          <p:nvPr/>
        </p:nvSpPr>
        <p:spPr>
          <a:xfrm>
            <a:off x="2447640" y="19837080"/>
            <a:ext cx="14062320" cy="7355520"/>
          </a:xfrm>
          <a:prstGeom prst="roundRect">
            <a:avLst>
              <a:gd name="adj" fmla="val 16667"/>
            </a:avLst>
          </a:prstGeom>
          <a:solidFill>
            <a:srgbClr val="00b050"/>
          </a:solidFill>
          <a:ln w="127080">
            <a:solidFill>
              <a:srgbClr val="bdafd5"/>
            </a:solidFill>
            <a:round/>
          </a:ln>
        </p:spPr>
        <p:style>
          <a:lnRef idx="0"/>
          <a:fillRef idx="0"/>
          <a:effectRef idx="0"/>
          <a:fontRef idx="minor"/>
        </p:style>
      </p:sp>
      <p:sp>
        <p:nvSpPr>
          <p:cNvPr id="48" name="CustomShape 7"/>
          <p:cNvSpPr/>
          <p:nvPr/>
        </p:nvSpPr>
        <p:spPr>
          <a:xfrm>
            <a:off x="16991640" y="19765080"/>
            <a:ext cx="14515920" cy="7355520"/>
          </a:xfrm>
          <a:prstGeom prst="roundRect">
            <a:avLst>
              <a:gd name="adj" fmla="val 16667"/>
            </a:avLst>
          </a:prstGeom>
          <a:solidFill>
            <a:srgbClr val="00b0f0"/>
          </a:solidFill>
          <a:ln w="127080">
            <a:solidFill>
              <a:srgbClr val="bdafd5"/>
            </a:solidFill>
            <a:round/>
          </a:ln>
        </p:spPr>
        <p:style>
          <a:lnRef idx="0"/>
          <a:fillRef idx="0"/>
          <a:effectRef idx="0"/>
          <a:fontRef idx="minor"/>
        </p:style>
      </p:sp>
      <p:sp>
        <p:nvSpPr>
          <p:cNvPr id="49" name="CustomShape 8"/>
          <p:cNvSpPr/>
          <p:nvPr/>
        </p:nvSpPr>
        <p:spPr>
          <a:xfrm>
            <a:off x="3354480" y="22141440"/>
            <a:ext cx="13115880" cy="420516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Le terme de Machine Learning décrit un processus d’apprentissage d’un système d’intelligence artificielle grâce à des données collectées et permettant à celle-ci de réagir à données semblables.</a:t>
            </a:r>
            <a:endParaRPr b="0" lang="fr-BE" sz="1800" spc="-1" strike="noStrike">
              <a:solidFill>
                <a:srgbClr val="000000"/>
              </a:solidFill>
              <a:uFill>
                <a:solidFill>
                  <a:srgbClr val="ffffff"/>
                </a:solidFill>
              </a:uFill>
              <a:latin typeface="Arial"/>
            </a:endParaRPr>
          </a:p>
        </p:txBody>
      </p:sp>
      <p:sp>
        <p:nvSpPr>
          <p:cNvPr id="50" name="CustomShape 9"/>
          <p:cNvSpPr/>
          <p:nvPr/>
        </p:nvSpPr>
        <p:spPr>
          <a:xfrm>
            <a:off x="17529840" y="22285440"/>
            <a:ext cx="13115880" cy="4204440"/>
          </a:xfrm>
          <a:prstGeom prst="rect">
            <a:avLst/>
          </a:prstGeom>
          <a:noFill/>
          <a:ln>
            <a:noFill/>
          </a:ln>
        </p:spPr>
        <p:style>
          <a:lnRef idx="0"/>
          <a:fillRef idx="0"/>
          <a:effectRef idx="0"/>
          <a:fontRef idx="minor"/>
        </p:style>
        <p:txBody>
          <a:bodyPr lIns="90000" rIns="90000" tIns="45000" bIns="45000"/>
          <a:p>
            <a:pPr>
              <a:lnSpc>
                <a:spcPct val="100000"/>
              </a:lnSpc>
            </a:pPr>
            <a:r>
              <a:rPr b="0" lang="fr-BE" sz="5400" spc="-1" strike="noStrike">
                <a:solidFill>
                  <a:srgbClr val="ffffff"/>
                </a:solidFill>
                <a:uFill>
                  <a:solidFill>
                    <a:srgbClr val="ffffff"/>
                  </a:solidFill>
                </a:uFill>
                <a:latin typeface="Arial"/>
                <a:ea typeface="ＭＳ Ｐゴシック"/>
              </a:rPr>
              <a:t>Les Fake News sont des informations délibérément fausses, truquées, satiriques ou parodiques émanant en général d'un ou de plusieurs médias, d'un organisme ou d'un individu. </a:t>
            </a:r>
            <a:endParaRPr b="0" lang="fr-BE" sz="1800" spc="-1" strike="noStrike">
              <a:solidFill>
                <a:srgbClr val="000000"/>
              </a:solidFill>
              <a:uFill>
                <a:solidFill>
                  <a:srgbClr val="ffffff"/>
                </a:solidFill>
              </a:uFill>
              <a:latin typeface="Arial"/>
            </a:endParaRPr>
          </a:p>
        </p:txBody>
      </p:sp>
      <p:sp>
        <p:nvSpPr>
          <p:cNvPr id="51" name="CustomShape 10"/>
          <p:cNvSpPr/>
          <p:nvPr/>
        </p:nvSpPr>
        <p:spPr>
          <a:xfrm>
            <a:off x="3642480" y="11340000"/>
            <a:ext cx="10070640" cy="109584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OBJECTIF</a:t>
            </a:r>
            <a:endParaRPr b="0" lang="fr-BE" sz="1800" spc="-1" strike="noStrike">
              <a:solidFill>
                <a:srgbClr val="000000"/>
              </a:solidFill>
              <a:uFill>
                <a:solidFill>
                  <a:srgbClr val="ffffff"/>
                </a:solidFill>
              </a:uFill>
              <a:latin typeface="Arial"/>
            </a:endParaRPr>
          </a:p>
        </p:txBody>
      </p:sp>
      <p:sp>
        <p:nvSpPr>
          <p:cNvPr id="52" name="CustomShape 11"/>
          <p:cNvSpPr/>
          <p:nvPr/>
        </p:nvSpPr>
        <p:spPr>
          <a:xfrm>
            <a:off x="17791200" y="20673360"/>
            <a:ext cx="10070640" cy="109584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FAKE NEWS</a:t>
            </a:r>
            <a:endParaRPr b="0" lang="fr-BE" sz="1800" spc="-1" strike="noStrike">
              <a:solidFill>
                <a:srgbClr val="000000"/>
              </a:solidFill>
              <a:uFill>
                <a:solidFill>
                  <a:srgbClr val="ffffff"/>
                </a:solidFill>
              </a:uFill>
              <a:latin typeface="Arial"/>
            </a:endParaRPr>
          </a:p>
        </p:txBody>
      </p:sp>
      <p:sp>
        <p:nvSpPr>
          <p:cNvPr id="53" name="CustomShape 12"/>
          <p:cNvSpPr/>
          <p:nvPr/>
        </p:nvSpPr>
        <p:spPr>
          <a:xfrm>
            <a:off x="10257120" y="27802080"/>
            <a:ext cx="12385080" cy="1095840"/>
          </a:xfrm>
          <a:prstGeom prst="rect">
            <a:avLst/>
          </a:prstGeom>
          <a:noFill/>
          <a:ln>
            <a:noFill/>
          </a:ln>
        </p:spPr>
        <p:style>
          <a:lnRef idx="0"/>
          <a:fillRef idx="0"/>
          <a:effectRef idx="0"/>
          <a:fontRef idx="minor"/>
        </p:style>
        <p:txBody>
          <a:bodyPr lIns="90000" rIns="90000" tIns="45000" bIns="45000"/>
          <a:p>
            <a:pPr algn="ctr">
              <a:lnSpc>
                <a:spcPct val="100000"/>
              </a:lnSpc>
            </a:pPr>
            <a:r>
              <a:rPr b="1" lang="fr-BE" sz="6600" spc="-1" strike="noStrike">
                <a:solidFill>
                  <a:srgbClr val="ffffff"/>
                </a:solidFill>
                <a:uFill>
                  <a:solidFill>
                    <a:srgbClr val="ffffff"/>
                  </a:solidFill>
                </a:uFill>
                <a:latin typeface="Arial"/>
                <a:ea typeface="ＭＳ Ｐゴシック"/>
              </a:rPr>
              <a:t>COMMENT ÇA MARCHE  ?</a:t>
            </a:r>
            <a:endParaRPr b="0" lang="fr-BE" sz="1800" spc="-1" strike="noStrike">
              <a:solidFill>
                <a:srgbClr val="000000"/>
              </a:solidFill>
              <a:uFill>
                <a:solidFill>
                  <a:srgbClr val="ffffff"/>
                </a:solidFill>
              </a:uFill>
              <a:latin typeface="Arial"/>
            </a:endParaRPr>
          </a:p>
        </p:txBody>
      </p:sp>
      <p:sp>
        <p:nvSpPr>
          <p:cNvPr id="54" name="CustomShape 13"/>
          <p:cNvSpPr/>
          <p:nvPr/>
        </p:nvSpPr>
        <p:spPr>
          <a:xfrm>
            <a:off x="5702760" y="28799280"/>
            <a:ext cx="3575520" cy="1986480"/>
          </a:xfrm>
          <a:prstGeom prst="roundRect">
            <a:avLst>
              <a:gd name="adj" fmla="val 10000"/>
            </a:avLst>
          </a:prstGeom>
          <a:solidFill>
            <a:schemeClr val="accent2">
              <a:shade val="50000"/>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Préparation des données</a:t>
            </a:r>
            <a:endParaRPr b="0" lang="fr-BE" sz="2400" spc="-1" strike="noStrike">
              <a:solidFill>
                <a:srgbClr val="000000"/>
              </a:solidFill>
              <a:uFill>
                <a:solidFill>
                  <a:srgbClr val="ffffff"/>
                </a:solidFill>
              </a:uFill>
              <a:latin typeface="Arial"/>
            </a:endParaRPr>
          </a:p>
        </p:txBody>
      </p:sp>
      <p:sp>
        <p:nvSpPr>
          <p:cNvPr id="55" name="CustomShape 14"/>
          <p:cNvSpPr/>
          <p:nvPr/>
        </p:nvSpPr>
        <p:spPr>
          <a:xfrm rot="5400000">
            <a:off x="7118640" y="30835440"/>
            <a:ext cx="744480" cy="893520"/>
          </a:xfrm>
          <a:prstGeom prst="rightArrow">
            <a:avLst>
              <a:gd name="adj1" fmla="val 60000"/>
              <a:gd name="adj2" fmla="val 50000"/>
            </a:avLst>
          </a:prstGeom>
          <a:solidFill>
            <a:schemeClr val="accent2">
              <a:shade val="90000"/>
              <a:hueOff val="0"/>
              <a:satOff val="0"/>
              <a:lumOff val="0"/>
              <a:alphaOff val="0"/>
            </a:schemeClr>
          </a:solidFill>
          <a:ln>
            <a:noFill/>
          </a:ln>
        </p:spPr>
        <p:style>
          <a:lnRef idx="0"/>
          <a:fillRef idx="0"/>
          <a:effectRef idx="0"/>
          <a:fontRef idx="minor"/>
        </p:style>
      </p:sp>
      <p:sp>
        <p:nvSpPr>
          <p:cNvPr id="56" name="CustomShape 15"/>
          <p:cNvSpPr/>
          <p:nvPr/>
        </p:nvSpPr>
        <p:spPr>
          <a:xfrm>
            <a:off x="5702760" y="31779360"/>
            <a:ext cx="3575520" cy="1986480"/>
          </a:xfrm>
          <a:prstGeom prst="roundRect">
            <a:avLst>
              <a:gd name="adj" fmla="val 10000"/>
            </a:avLst>
          </a:prstGeom>
          <a:solidFill>
            <a:schemeClr val="accent2">
              <a:shade val="50000"/>
              <a:hueOff val="0"/>
              <a:satOff val="-16266"/>
              <a:lumOff val="26389"/>
              <a:alphaOff val="0"/>
            </a:schemeClr>
          </a:solidFill>
          <a:ln>
            <a:solidFill>
              <a:schemeClr val="lt1">
                <a:hueOff val="0"/>
                <a:satOff val="0"/>
                <a:lumOff val="0"/>
                <a:alphaOff val="0"/>
              </a:schemeClr>
            </a:solidFill>
            <a:round/>
          </a:ln>
        </p:spPr>
        <p:style>
          <a:lnRef idx="2"/>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Sélection du modèle de Machine Learning </a:t>
            </a:r>
            <a:endParaRPr b="0" lang="fr-BE" sz="2400" spc="-1" strike="noStrike">
              <a:solidFill>
                <a:srgbClr val="000000"/>
              </a:solidFill>
              <a:uFill>
                <a:solidFill>
                  <a:srgbClr val="ffffff"/>
                </a:solidFill>
              </a:uFill>
              <a:latin typeface="Arial"/>
            </a:endParaRPr>
          </a:p>
        </p:txBody>
      </p:sp>
      <p:sp>
        <p:nvSpPr>
          <p:cNvPr id="57" name="CustomShape 16"/>
          <p:cNvSpPr/>
          <p:nvPr/>
        </p:nvSpPr>
        <p:spPr>
          <a:xfrm rot="5400000">
            <a:off x="7118640" y="33815520"/>
            <a:ext cx="744480" cy="893520"/>
          </a:xfrm>
          <a:prstGeom prst="rightArrow">
            <a:avLst>
              <a:gd name="adj1" fmla="val 60000"/>
              <a:gd name="adj2" fmla="val 50000"/>
            </a:avLst>
          </a:prstGeom>
          <a:solidFill>
            <a:schemeClr val="accent2">
              <a:shade val="90000"/>
              <a:hueOff val="0"/>
              <a:satOff val="-19999"/>
              <a:lumOff val="27237"/>
              <a:alphaOff val="0"/>
            </a:schemeClr>
          </a:solidFill>
          <a:ln>
            <a:noFill/>
          </a:ln>
        </p:spPr>
        <p:style>
          <a:lnRef idx="0"/>
          <a:fillRef idx="0"/>
          <a:effectRef idx="0"/>
          <a:fontRef idx="minor"/>
        </p:style>
      </p:sp>
      <p:sp>
        <p:nvSpPr>
          <p:cNvPr id="58" name="CustomShape 17"/>
          <p:cNvSpPr/>
          <p:nvPr/>
        </p:nvSpPr>
        <p:spPr>
          <a:xfrm>
            <a:off x="5702760" y="34759440"/>
            <a:ext cx="3575520" cy="1986480"/>
          </a:xfrm>
          <a:prstGeom prst="roundRect">
            <a:avLst>
              <a:gd name="adj" fmla="val 10000"/>
            </a:avLst>
          </a:prstGeom>
          <a:solidFill>
            <a:schemeClr val="accent2">
              <a:shade val="50000"/>
              <a:hueOff val="0"/>
              <a:satOff val="-32532"/>
              <a:lumOff val="52778"/>
              <a:alphaOff val="0"/>
            </a:schemeClr>
          </a:solidFill>
          <a:ln>
            <a:solidFill>
              <a:schemeClr val="lt1">
                <a:hueOff val="0"/>
                <a:satOff val="0"/>
                <a:lumOff val="0"/>
                <a:alphaOff val="0"/>
              </a:schemeClr>
            </a:solidFill>
            <a:round/>
          </a:ln>
        </p:spPr>
        <p:style>
          <a:lnRef idx="2"/>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Entraînement du modèle</a:t>
            </a:r>
            <a:endParaRPr b="0" lang="fr-BE" sz="2400" spc="-1" strike="noStrike">
              <a:solidFill>
                <a:srgbClr val="000000"/>
              </a:solidFill>
              <a:uFill>
                <a:solidFill>
                  <a:srgbClr val="ffffff"/>
                </a:solidFill>
              </a:uFill>
              <a:latin typeface="Arial"/>
            </a:endParaRPr>
          </a:p>
        </p:txBody>
      </p:sp>
      <p:sp>
        <p:nvSpPr>
          <p:cNvPr id="59" name="CustomShape 18"/>
          <p:cNvSpPr/>
          <p:nvPr/>
        </p:nvSpPr>
        <p:spPr>
          <a:xfrm rot="5400000">
            <a:off x="7118640" y="36795600"/>
            <a:ext cx="744480" cy="893520"/>
          </a:xfrm>
          <a:prstGeom prst="rightArrow">
            <a:avLst>
              <a:gd name="adj1" fmla="val 60000"/>
              <a:gd name="adj2" fmla="val 50000"/>
            </a:avLst>
          </a:prstGeom>
          <a:solidFill>
            <a:schemeClr val="accent2">
              <a:shade val="90000"/>
              <a:hueOff val="0"/>
              <a:satOff val="-19999"/>
              <a:lumOff val="27237"/>
              <a:alphaOff val="0"/>
            </a:schemeClr>
          </a:solidFill>
          <a:ln>
            <a:noFill/>
          </a:ln>
        </p:spPr>
        <p:style>
          <a:lnRef idx="0"/>
          <a:fillRef idx="0"/>
          <a:effectRef idx="0"/>
          <a:fontRef idx="minor"/>
        </p:style>
      </p:sp>
      <p:sp>
        <p:nvSpPr>
          <p:cNvPr id="60" name="CustomShape 19"/>
          <p:cNvSpPr/>
          <p:nvPr/>
        </p:nvSpPr>
        <p:spPr>
          <a:xfrm>
            <a:off x="5702760" y="37739520"/>
            <a:ext cx="3575520" cy="1986480"/>
          </a:xfrm>
          <a:prstGeom prst="roundRect">
            <a:avLst>
              <a:gd name="adj" fmla="val 10000"/>
            </a:avLst>
          </a:prstGeom>
          <a:solidFill>
            <a:schemeClr val="accent2">
              <a:shade val="50000"/>
              <a:hueOff val="0"/>
              <a:satOff val="-16266"/>
              <a:lumOff val="26389"/>
              <a:alphaOff val="0"/>
            </a:schemeClr>
          </a:solidFill>
          <a:ln>
            <a:solidFill>
              <a:schemeClr val="lt1">
                <a:hueOff val="0"/>
                <a:satOff val="0"/>
                <a:lumOff val="0"/>
                <a:alphaOff val="0"/>
              </a:schemeClr>
            </a:solidFill>
            <a:round/>
          </a:ln>
        </p:spPr>
        <p:style>
          <a:lnRef idx="2"/>
          <a:fillRef idx="0"/>
          <a:effectRef idx="0"/>
          <a:fontRef idx="minor"/>
        </p:style>
        <p:txBody>
          <a:bodyPr lIns="176400" rIns="118080" tIns="176400" bIns="176040" anchor="ctr"/>
          <a:p>
            <a:pPr algn="ctr">
              <a:lnSpc>
                <a:spcPct val="90000"/>
              </a:lnSpc>
            </a:pPr>
            <a:r>
              <a:rPr b="0" lang="fr-BE" sz="3100" spc="-1" strike="noStrike">
                <a:solidFill>
                  <a:srgbClr val="ffffff"/>
                </a:solidFill>
                <a:uFill>
                  <a:solidFill>
                    <a:srgbClr val="ffffff"/>
                  </a:solidFill>
                </a:uFill>
                <a:latin typeface="Arial"/>
                <a:ea typeface="ＭＳ Ｐゴシック"/>
              </a:rPr>
              <a:t>Test du modèle</a:t>
            </a:r>
            <a:endParaRPr b="0" lang="fr-BE" sz="2400" spc="-1" strike="noStrike">
              <a:solidFill>
                <a:srgbClr val="000000"/>
              </a:solidFill>
              <a:uFill>
                <a:solidFill>
                  <a:srgbClr val="ffffff"/>
                </a:solidFill>
              </a:uFill>
              <a:latin typeface="Arial"/>
            </a:endParaRPr>
          </a:p>
        </p:txBody>
      </p:sp>
      <p:sp>
        <p:nvSpPr>
          <p:cNvPr id="61" name="CustomShape 20"/>
          <p:cNvSpPr/>
          <p:nvPr/>
        </p:nvSpPr>
        <p:spPr>
          <a:xfrm>
            <a:off x="25412040" y="28501920"/>
            <a:ext cx="2545920" cy="2545920"/>
          </a:xfrm>
          <a:prstGeom prst="ellipse">
            <a:avLst/>
          </a:prstGeom>
          <a:solidFill>
            <a:schemeClr val="accent2">
              <a:shade val="80000"/>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8160" rIns="38160" tIns="38160" bIns="38160" anchor="ctr"/>
          <a:p>
            <a:pPr>
              <a:lnSpc>
                <a:spcPct val="90000"/>
              </a:lnSpc>
            </a:pPr>
            <a:r>
              <a:rPr b="0" lang="fr-BE" sz="3000" spc="-1" strike="noStrike">
                <a:solidFill>
                  <a:srgbClr val="ffffff"/>
                </a:solidFill>
                <a:uFill>
                  <a:solidFill>
                    <a:srgbClr val="ffffff"/>
                  </a:solidFill>
                </a:uFill>
                <a:latin typeface="Arial"/>
                <a:ea typeface="ＭＳ Ｐゴシック"/>
              </a:rPr>
              <a:t>Modèle</a:t>
            </a:r>
            <a:endParaRPr b="0" lang="fr-BE" sz="2400" spc="-1" strike="noStrike">
              <a:solidFill>
                <a:srgbClr val="000000"/>
              </a:solidFill>
              <a:uFill>
                <a:solidFill>
                  <a:srgbClr val="ffffff"/>
                </a:solidFill>
              </a:uFill>
              <a:latin typeface="Arial"/>
            </a:endParaRPr>
          </a:p>
        </p:txBody>
      </p:sp>
      <p:sp>
        <p:nvSpPr>
          <p:cNvPr id="62" name="CustomShape 21"/>
          <p:cNvSpPr/>
          <p:nvPr/>
        </p:nvSpPr>
        <p:spPr>
          <a:xfrm>
            <a:off x="26002440" y="31057560"/>
            <a:ext cx="1476360" cy="1476360"/>
          </a:xfrm>
          <a:prstGeom prst="mathPlus">
            <a:avLst>
              <a:gd name="adj1" fmla="val 23520"/>
            </a:avLst>
          </a:prstGeom>
          <a:solidFill>
            <a:schemeClr val="accent2">
              <a:shade val="90000"/>
              <a:hueOff val="0"/>
              <a:satOff val="0"/>
              <a:lumOff val="0"/>
              <a:alphaOff val="0"/>
            </a:schemeClr>
          </a:solidFill>
          <a:ln>
            <a:noFill/>
          </a:ln>
        </p:spPr>
        <p:style>
          <a:lnRef idx="0"/>
          <a:fillRef idx="0"/>
          <a:effectRef idx="0"/>
          <a:fontRef idx="minor"/>
        </p:style>
      </p:sp>
      <p:sp>
        <p:nvSpPr>
          <p:cNvPr id="63" name="CustomShape 22"/>
          <p:cNvSpPr/>
          <p:nvPr/>
        </p:nvSpPr>
        <p:spPr>
          <a:xfrm>
            <a:off x="25412040" y="32864760"/>
            <a:ext cx="2545920" cy="2545920"/>
          </a:xfrm>
          <a:prstGeom prst="ellipse">
            <a:avLst/>
          </a:prstGeom>
          <a:solidFill>
            <a:schemeClr val="accent2">
              <a:shade val="80000"/>
              <a:hueOff val="0"/>
              <a:satOff val="-14010"/>
              <a:lumOff val="15876"/>
              <a:alphaOff val="0"/>
            </a:schemeClr>
          </a:solidFill>
          <a:ln>
            <a:solidFill>
              <a:schemeClr val="lt1">
                <a:hueOff val="0"/>
                <a:satOff val="0"/>
                <a:lumOff val="0"/>
                <a:alphaOff val="0"/>
              </a:schemeClr>
            </a:solidFill>
            <a:round/>
          </a:ln>
        </p:spPr>
        <p:style>
          <a:lnRef idx="2"/>
          <a:fillRef idx="0"/>
          <a:effectRef idx="0"/>
          <a:fontRef idx="minor"/>
        </p:style>
        <p:txBody>
          <a:bodyPr lIns="38160" rIns="38160" tIns="38160" bIns="38160" anchor="ctr"/>
          <a:p>
            <a:pPr>
              <a:lnSpc>
                <a:spcPct val="90000"/>
              </a:lnSpc>
            </a:pPr>
            <a:r>
              <a:rPr b="0" lang="fr-BE" sz="3000" spc="-1" strike="noStrike">
                <a:solidFill>
                  <a:srgbClr val="ffffff"/>
                </a:solidFill>
                <a:uFill>
                  <a:solidFill>
                    <a:srgbClr val="ffffff"/>
                  </a:solidFill>
                </a:uFill>
                <a:latin typeface="Arial"/>
                <a:ea typeface="ＭＳ Ｐゴシック"/>
              </a:rPr>
              <a:t>Article de presse</a:t>
            </a:r>
            <a:endParaRPr b="0" lang="fr-BE" sz="2400" spc="-1" strike="noStrike">
              <a:solidFill>
                <a:srgbClr val="000000"/>
              </a:solidFill>
              <a:uFill>
                <a:solidFill>
                  <a:srgbClr val="ffffff"/>
                </a:solidFill>
              </a:uFill>
              <a:latin typeface="Arial"/>
            </a:endParaRPr>
          </a:p>
        </p:txBody>
      </p:sp>
      <p:sp>
        <p:nvSpPr>
          <p:cNvPr id="64" name="CustomShape 23"/>
          <p:cNvSpPr/>
          <p:nvPr/>
        </p:nvSpPr>
        <p:spPr>
          <a:xfrm>
            <a:off x="25902720" y="35630640"/>
            <a:ext cx="1476360" cy="1476360"/>
          </a:xfrm>
          <a:prstGeom prst="mathEqual">
            <a:avLst>
              <a:gd name="adj1" fmla="val 23520"/>
              <a:gd name="adj2" fmla="val 11760"/>
            </a:avLst>
          </a:prstGeom>
          <a:solidFill>
            <a:srgbClr val="000099"/>
          </a:solidFill>
          <a:ln>
            <a:noFill/>
          </a:ln>
        </p:spPr>
        <p:style>
          <a:lnRef idx="0"/>
          <a:fillRef idx="0"/>
          <a:effectRef idx="0"/>
          <a:fontRef idx="minor"/>
        </p:style>
      </p:sp>
      <p:sp>
        <p:nvSpPr>
          <p:cNvPr id="65" name="CustomShape 24"/>
          <p:cNvSpPr/>
          <p:nvPr/>
        </p:nvSpPr>
        <p:spPr>
          <a:xfrm>
            <a:off x="25412040" y="37204560"/>
            <a:ext cx="2545920" cy="2545920"/>
          </a:xfrm>
          <a:prstGeom prst="ellipse">
            <a:avLst/>
          </a:prstGeom>
          <a:solidFill>
            <a:schemeClr val="accent2">
              <a:shade val="80000"/>
              <a:hueOff val="0"/>
              <a:satOff val="-28019"/>
              <a:lumOff val="31752"/>
              <a:alphaOff val="0"/>
            </a:schemeClr>
          </a:solidFill>
          <a:ln>
            <a:solidFill>
              <a:schemeClr val="lt1">
                <a:hueOff val="0"/>
                <a:satOff val="0"/>
                <a:lumOff val="0"/>
                <a:alphaOff val="0"/>
              </a:schemeClr>
            </a:solidFill>
            <a:round/>
          </a:ln>
        </p:spPr>
        <p:style>
          <a:lnRef idx="2"/>
          <a:fillRef idx="0"/>
          <a:effectRef idx="0"/>
          <a:fontRef idx="minor"/>
        </p:style>
        <p:txBody>
          <a:bodyPr lIns="38160" rIns="38160" tIns="38160" bIns="38160" anchor="ctr"/>
          <a:p>
            <a:pPr>
              <a:lnSpc>
                <a:spcPct val="90000"/>
              </a:lnSpc>
            </a:pPr>
            <a:r>
              <a:rPr b="0" lang="fr-BE" sz="3000" spc="-1" strike="noStrike">
                <a:solidFill>
                  <a:srgbClr val="ffffff"/>
                </a:solidFill>
                <a:uFill>
                  <a:solidFill>
                    <a:srgbClr val="ffffff"/>
                  </a:solidFill>
                </a:uFill>
                <a:latin typeface="Arial"/>
                <a:ea typeface="ＭＳ Ｐゴシック"/>
              </a:rPr>
              <a:t>Prédiction</a:t>
            </a:r>
            <a:endParaRPr b="0" lang="fr-BE" sz="2400" spc="-1" strike="noStrike">
              <a:solidFill>
                <a:srgbClr val="000000"/>
              </a:solidFill>
              <a:uFill>
                <a:solidFill>
                  <a:srgbClr val="ffffff"/>
                </a:solidFill>
              </a:uFill>
              <a:latin typeface="Arial"/>
            </a:endParaRPr>
          </a:p>
        </p:txBody>
      </p:sp>
      <p:sp>
        <p:nvSpPr>
          <p:cNvPr id="66" name="CustomShape 25"/>
          <p:cNvSpPr/>
          <p:nvPr/>
        </p:nvSpPr>
        <p:spPr>
          <a:xfrm>
            <a:off x="3440520" y="20529360"/>
            <a:ext cx="10070640" cy="1095840"/>
          </a:xfrm>
          <a:prstGeom prst="rect">
            <a:avLst/>
          </a:prstGeom>
          <a:noFill/>
          <a:ln>
            <a:noFill/>
          </a:ln>
        </p:spPr>
        <p:style>
          <a:lnRef idx="0"/>
          <a:fillRef idx="0"/>
          <a:effectRef idx="0"/>
          <a:fontRef idx="minor"/>
        </p:style>
        <p:txBody>
          <a:bodyPr lIns="90000" rIns="90000" tIns="45000" bIns="45000"/>
          <a:p>
            <a:pPr>
              <a:lnSpc>
                <a:spcPct val="100000"/>
              </a:lnSpc>
            </a:pPr>
            <a:r>
              <a:rPr b="1" lang="fr-BE" sz="6600" spc="-1" strike="noStrike">
                <a:solidFill>
                  <a:srgbClr val="ffffff"/>
                </a:solidFill>
                <a:uFill>
                  <a:solidFill>
                    <a:srgbClr val="ffffff"/>
                  </a:solidFill>
                </a:uFill>
                <a:latin typeface="Arial"/>
                <a:ea typeface="ＭＳ Ｐゴシック"/>
              </a:rPr>
              <a:t>MACHINE</a:t>
            </a:r>
            <a:r>
              <a:rPr b="0" lang="fr-BE" sz="6600" spc="-1" strike="noStrike">
                <a:solidFill>
                  <a:srgbClr val="000000"/>
                </a:solidFill>
                <a:uFill>
                  <a:solidFill>
                    <a:srgbClr val="ffffff"/>
                  </a:solidFill>
                </a:uFill>
                <a:latin typeface="Arial"/>
                <a:ea typeface="ＭＳ Ｐゴシック"/>
              </a:rPr>
              <a:t> </a:t>
            </a:r>
            <a:r>
              <a:rPr b="1" lang="fr-BE" sz="6600" spc="-1" strike="noStrike">
                <a:solidFill>
                  <a:srgbClr val="ffffff"/>
                </a:solidFill>
                <a:uFill>
                  <a:solidFill>
                    <a:srgbClr val="ffffff"/>
                  </a:solidFill>
                </a:uFill>
                <a:latin typeface="Arial"/>
                <a:ea typeface="ＭＳ Ｐゴシック"/>
              </a:rPr>
              <a:t>LEARNING</a:t>
            </a:r>
            <a:endParaRPr b="0" lang="fr-BE" sz="1800" spc="-1" strike="noStrike">
              <a:solidFill>
                <a:srgbClr val="000000"/>
              </a:solidFill>
              <a:uFill>
                <a:solidFill>
                  <a:srgbClr val="ffffff"/>
                </a:solidFill>
              </a:uFill>
              <a:latin typeface="Arial"/>
            </a:endParaRPr>
          </a:p>
        </p:txBody>
      </p:sp>
      <p:pic>
        <p:nvPicPr>
          <p:cNvPr id="67" name="Picture 10" descr=""/>
          <p:cNvPicPr/>
          <p:nvPr/>
        </p:nvPicPr>
        <p:blipFill>
          <a:blip r:embed="rId5"/>
          <a:stretch/>
        </p:blipFill>
        <p:spPr>
          <a:xfrm rot="1603800">
            <a:off x="29388960" y="19115280"/>
            <a:ext cx="3115080" cy="3115080"/>
          </a:xfrm>
          <a:prstGeom prst="rect">
            <a:avLst/>
          </a:prstGeom>
          <a:ln>
            <a:noFill/>
          </a:ln>
        </p:spPr>
      </p:pic>
      <p:pic>
        <p:nvPicPr>
          <p:cNvPr id="68" name="Picture 16" descr=""/>
          <p:cNvPicPr/>
          <p:nvPr/>
        </p:nvPicPr>
        <p:blipFill>
          <a:blip r:embed="rId6"/>
          <a:stretch/>
        </p:blipFill>
        <p:spPr>
          <a:xfrm rot="1273200">
            <a:off x="14621400" y="19281960"/>
            <a:ext cx="2285640" cy="2285640"/>
          </a:xfrm>
          <a:prstGeom prst="rect">
            <a:avLst/>
          </a:prstGeom>
          <a:ln>
            <a:noFill/>
          </a:ln>
        </p:spPr>
      </p:pic>
      <p:sp>
        <p:nvSpPr>
          <p:cNvPr id="69" name="CustomShape 26"/>
          <p:cNvSpPr/>
          <p:nvPr/>
        </p:nvSpPr>
        <p:spPr>
          <a:xfrm>
            <a:off x="11050920" y="30420720"/>
            <a:ext cx="12385080" cy="8352720"/>
          </a:xfrm>
          <a:prstGeom prst="cloud">
            <a:avLst/>
          </a:prstGeom>
          <a:solidFill>
            <a:schemeClr val="bg2">
              <a:lumMod val="20000"/>
              <a:lumOff val="80000"/>
            </a:schemeClr>
          </a:solidFill>
          <a:ln w="9360">
            <a:solidFill>
              <a:schemeClr val="tx1"/>
            </a:solidFill>
            <a:round/>
          </a:ln>
        </p:spPr>
        <p:style>
          <a:lnRef idx="0"/>
          <a:fillRef idx="0"/>
          <a:effectRef idx="0"/>
          <a:fontRef idx="minor"/>
        </p:style>
      </p:sp>
      <p:sp>
        <p:nvSpPr>
          <p:cNvPr id="70" name="CustomShape 27"/>
          <p:cNvSpPr/>
          <p:nvPr/>
        </p:nvSpPr>
        <p:spPr>
          <a:xfrm>
            <a:off x="12633120" y="31659840"/>
            <a:ext cx="3917520" cy="2732760"/>
          </a:xfrm>
          <a:prstGeom prst="ellipse">
            <a:avLst/>
          </a:prstGeom>
          <a:solidFill>
            <a:srgbClr val="3c75c2"/>
          </a:solidFill>
          <a:ln w="9360">
            <a:solidFill>
              <a:schemeClr val="tx1"/>
            </a:solidFill>
            <a:round/>
          </a:ln>
        </p:spPr>
        <p:style>
          <a:lnRef idx="0"/>
          <a:fillRef idx="0"/>
          <a:effectRef idx="0"/>
          <a:fontRef idx="minor"/>
        </p:style>
        <p:txBody>
          <a:bodyPr/>
          <a:p>
            <a:pPr algn="ctr">
              <a:lnSpc>
                <a:spcPct val="100000"/>
              </a:lnSpc>
            </a:pPr>
            <a:endParaRPr b="0" lang="fr-BE" sz="24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Ponctuation</a:t>
            </a:r>
            <a:endParaRPr b="0" lang="fr-BE" sz="2400" spc="-1" strike="noStrike">
              <a:solidFill>
                <a:srgbClr val="000000"/>
              </a:solidFill>
              <a:uFill>
                <a:solidFill>
                  <a:srgbClr val="ffffff"/>
                </a:solidFill>
              </a:uFill>
              <a:latin typeface="Arial"/>
            </a:endParaRPr>
          </a:p>
        </p:txBody>
      </p:sp>
      <p:sp>
        <p:nvSpPr>
          <p:cNvPr id="71" name="CustomShape 28"/>
          <p:cNvSpPr/>
          <p:nvPr/>
        </p:nvSpPr>
        <p:spPr>
          <a:xfrm>
            <a:off x="14892120" y="34796160"/>
            <a:ext cx="3917520" cy="2732760"/>
          </a:xfrm>
          <a:prstGeom prst="ellipse">
            <a:avLst/>
          </a:prstGeom>
          <a:solidFill>
            <a:srgbClr val="3c75c2"/>
          </a:solidFill>
          <a:ln w="9360">
            <a:solidFill>
              <a:schemeClr val="tx1"/>
            </a:solidFill>
            <a:round/>
          </a:ln>
        </p:spPr>
        <p:style>
          <a:lnRef idx="0"/>
          <a:fillRef idx="0"/>
          <a:effectRef idx="0"/>
          <a:fontRef idx="minor"/>
        </p:style>
        <p:txBody>
          <a:bodyPr/>
          <a:p>
            <a:pPr algn="ctr">
              <a:lnSpc>
                <a:spcPct val="100000"/>
              </a:lnSpc>
            </a:pPr>
            <a:endParaRPr b="0" lang="fr-BE" sz="24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Fréquence des mots</a:t>
            </a:r>
            <a:endParaRPr b="0" lang="fr-BE" sz="2400" spc="-1" strike="noStrike">
              <a:solidFill>
                <a:srgbClr val="000000"/>
              </a:solidFill>
              <a:uFill>
                <a:solidFill>
                  <a:srgbClr val="ffffff"/>
                </a:solidFill>
              </a:uFill>
              <a:latin typeface="Arial"/>
            </a:endParaRPr>
          </a:p>
        </p:txBody>
      </p:sp>
      <p:sp>
        <p:nvSpPr>
          <p:cNvPr id="72" name="CustomShape 29"/>
          <p:cNvSpPr/>
          <p:nvPr/>
        </p:nvSpPr>
        <p:spPr>
          <a:xfrm>
            <a:off x="17452800" y="31587840"/>
            <a:ext cx="3917520" cy="2732760"/>
          </a:xfrm>
          <a:prstGeom prst="ellipse">
            <a:avLst/>
          </a:prstGeom>
          <a:solidFill>
            <a:srgbClr val="3c75c2"/>
          </a:solidFill>
          <a:ln w="9360">
            <a:solidFill>
              <a:schemeClr val="tx1"/>
            </a:solidFill>
            <a:round/>
          </a:ln>
        </p:spPr>
        <p:style>
          <a:lnRef idx="0"/>
          <a:fillRef idx="0"/>
          <a:effectRef idx="0"/>
          <a:fontRef idx="minor"/>
        </p:style>
        <p:txBody>
          <a:bodyPr/>
          <a:p>
            <a:pPr algn="ctr">
              <a:lnSpc>
                <a:spcPct val="100000"/>
              </a:lnSpc>
            </a:pPr>
            <a:endParaRPr b="0" lang="fr-BE" sz="2400" spc="-1" strike="noStrike">
              <a:solidFill>
                <a:srgbClr val="000000"/>
              </a:solidFill>
              <a:uFill>
                <a:solidFill>
                  <a:srgbClr val="ffffff"/>
                </a:solidFill>
              </a:uFill>
              <a:latin typeface="Arial"/>
            </a:endParaRPr>
          </a:p>
          <a:p>
            <a:pPr algn="ctr">
              <a:lnSpc>
                <a:spcPct val="100000"/>
              </a:lnSpc>
            </a:pPr>
            <a:r>
              <a:rPr b="0" lang="fr-BE" sz="3600" spc="-1" strike="noStrike">
                <a:solidFill>
                  <a:srgbClr val="ffffff"/>
                </a:solidFill>
                <a:uFill>
                  <a:solidFill>
                    <a:srgbClr val="ffffff"/>
                  </a:solidFill>
                </a:uFill>
                <a:latin typeface="Arial"/>
                <a:ea typeface="ＭＳ Ｐゴシック"/>
              </a:rPr>
              <a:t>Pronoms</a:t>
            </a:r>
            <a:endParaRPr b="0" lang="fr-BE" sz="2400" spc="-1" strike="noStrike">
              <a:solidFill>
                <a:srgbClr val="000000"/>
              </a:solidFill>
              <a:uFill>
                <a:solidFill>
                  <a:srgbClr val="ffffff"/>
                </a:solidFill>
              </a:uFill>
              <a:latin typeface="Arial"/>
            </a:endParaRPr>
          </a:p>
        </p:txBody>
      </p:sp>
      <p:pic>
        <p:nvPicPr>
          <p:cNvPr id="73" name="Picture 22" descr=""/>
          <p:cNvPicPr/>
          <p:nvPr/>
        </p:nvPicPr>
        <p:blipFill>
          <a:blip r:embed="rId7"/>
          <a:stretch/>
        </p:blipFill>
        <p:spPr>
          <a:xfrm>
            <a:off x="29234520" y="27386280"/>
            <a:ext cx="2513160" cy="2513160"/>
          </a:xfrm>
          <a:prstGeom prst="rect">
            <a:avLst/>
          </a:prstGeom>
          <a:ln>
            <a:noFill/>
          </a:ln>
        </p:spPr>
      </p:pic>
      <p:sp>
        <p:nvSpPr>
          <p:cNvPr id="74" name="CustomShape 30"/>
          <p:cNvSpPr/>
          <p:nvPr/>
        </p:nvSpPr>
        <p:spPr>
          <a:xfrm>
            <a:off x="1558800" y="9145080"/>
            <a:ext cx="31252680" cy="760680"/>
          </a:xfrm>
          <a:prstGeom prst="rect">
            <a:avLst/>
          </a:prstGeom>
          <a:noFill/>
          <a:ln>
            <a:noFill/>
          </a:ln>
        </p:spPr>
        <p:style>
          <a:lnRef idx="0"/>
          <a:fillRef idx="0"/>
          <a:effectRef idx="0"/>
          <a:fontRef idx="minor"/>
        </p:style>
        <p:txBody>
          <a:bodyPr lIns="90000" rIns="90000" tIns="45000" bIns="45000"/>
          <a:p>
            <a:pPr algn="ctr">
              <a:lnSpc>
                <a:spcPct val="100000"/>
              </a:lnSpc>
            </a:pPr>
            <a:r>
              <a:rPr b="1" lang="fr-BE" sz="4400" spc="-1" strike="noStrike">
                <a:solidFill>
                  <a:srgbClr val="000000"/>
                </a:solidFill>
                <a:uFill>
                  <a:solidFill>
                    <a:srgbClr val="ffffff"/>
                  </a:solidFill>
                </a:uFill>
                <a:latin typeface="Arial"/>
                <a:ea typeface="ＭＳ Ｐゴシック"/>
              </a:rPr>
              <a:t>Jacobs Alexandre, Bonaert Gregory, Ruggoo Prateeba, Rouma Florian, Engelman David, Engelman Benjamin</a:t>
            </a:r>
            <a:endParaRPr b="0" lang="fr-BE" sz="1800" spc="-1" strike="noStrike">
              <a:solidFill>
                <a:srgbClr val="000000"/>
              </a:solidFill>
              <a:uFill>
                <a:solidFill>
                  <a:srgbClr val="ffffff"/>
                </a:solidFill>
              </a:uFill>
              <a:latin typeface="Arial"/>
            </a:endParaRPr>
          </a:p>
        </p:txBody>
      </p:sp>
      <p:pic>
        <p:nvPicPr>
          <p:cNvPr id="75" name="Image 2" descr=""/>
          <p:cNvPicPr/>
          <p:nvPr/>
        </p:nvPicPr>
        <p:blipFill>
          <a:blip r:embed="rId8"/>
          <a:stretch/>
        </p:blipFill>
        <p:spPr>
          <a:xfrm>
            <a:off x="5204160" y="561960"/>
            <a:ext cx="23293440" cy="8176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1151</TotalTime>
  <Application>LibreOffice/5.1.6.2$Linux_X86_64 LibreOffice_project/10m0$Build-2</Application>
  <Words>232</Words>
  <Paragraphs>23</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fr-BE</dc:language>
  <cp:lastModifiedBy/>
  <cp:lastPrinted>2013-02-08T09:18:21Z</cp:lastPrinted>
  <dcterms:modified xsi:type="dcterms:W3CDTF">2018-03-02T13:21:19Z</dcterms:modified>
  <cp:revision>94</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