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fr"/>
              <a:t>Concernant la problématique, nous avons d’abord défini de savoir comment  classer en fake news, plusieurs manière possible soit de façon binaire en vrai/faux ou bien de manière plus spécifique en les classant dans différentes catégorie du type: satire(</a:t>
            </a:r>
            <a:r>
              <a:rPr lang="fr" sz="1200">
                <a:solidFill>
                  <a:srgbClr val="222222"/>
                </a:solidFill>
                <a:highlight>
                  <a:srgbClr val="FFFFFF"/>
                </a:highlight>
              </a:rPr>
              <a:t>article ou autre qui critique/tourne en dérision les comportements d'une époque, d'un type d'homme ou d'une institution, exemple le journal Charlie Hebdo ou le canard enchaîné</a:t>
            </a:r>
            <a:r>
              <a:rPr lang="fr"/>
              <a:t>),  propagande(</a:t>
            </a:r>
            <a:r>
              <a:rPr lang="fr" sz="1200">
                <a:solidFill>
                  <a:srgbClr val="222222"/>
                </a:solidFill>
                <a:highlight>
                  <a:srgbClr val="FFFFFF"/>
                </a:highlight>
              </a:rPr>
              <a:t>'action de propager une idée, une théorie politique. But est d'influencer l'opinion publique</a:t>
            </a:r>
            <a:r>
              <a:rPr lang="fr"/>
              <a:t>), canular(</a:t>
            </a:r>
            <a:r>
              <a:rPr lang="fr" sz="1200">
                <a:solidFill>
                  <a:srgbClr val="222222"/>
                </a:solidFill>
                <a:highlight>
                  <a:srgbClr val="FFFFFF"/>
                </a:highlight>
              </a:rPr>
              <a:t>imposture d'ordre comique perpétrée dans l'intention de tromper ou de faire réagir celui qui en est la cible</a:t>
            </a:r>
            <a:r>
              <a:rPr lang="fr"/>
              <a:t>), ....</a:t>
            </a:r>
          </a:p>
          <a:p>
            <a:pPr indent="0" lvl="0" marL="0" rtl="0">
              <a:spcBef>
                <a:spcPts val="0"/>
              </a:spcBef>
              <a:buNone/>
            </a:pPr>
            <a:r>
              <a:t/>
            </a:r>
            <a:endParaRPr/>
          </a:p>
          <a:p>
            <a:pPr indent="0" lvl="0" marL="0" rtl="0">
              <a:spcBef>
                <a:spcPts val="0"/>
              </a:spcBef>
              <a:buNone/>
            </a:pPr>
            <a:r>
              <a:rPr lang="fr"/>
              <a:t>Par ailleurs, les impactes/répercussion que peuvent avoir les fake news sont assez diversifié que soit en politique, en finance, commercial, social, …. que soit en bien ou en mal. Par exemple prenons un article faux parlant d’une société </a:t>
            </a:r>
            <a:r>
              <a:rPr lang="fr"/>
              <a:t>pharmaceutique</a:t>
            </a:r>
            <a:r>
              <a:rPr lang="fr"/>
              <a:t> qui est sur le point de sortir soi disant un nouveau produit/remède miracle pour des maladies,  cela peut avoir un impact financé/commercial (augmentation du prix de ces actions) bien que cela soit totalement faux.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lnSpc>
                <a:spcPct val="115000"/>
              </a:lnSpc>
              <a:spcBef>
                <a:spcPts val="0"/>
              </a:spcBef>
              <a:buSzPts val="1100"/>
              <a:buAutoNum type="alphaUcPeriod"/>
            </a:pPr>
            <a:r>
              <a:rPr lang="fr"/>
              <a:t>The tweet contains information about the event.</a:t>
            </a:r>
          </a:p>
          <a:p>
            <a:pPr indent="-298450" lvl="1" marL="914400" rtl="0">
              <a:lnSpc>
                <a:spcPct val="115000"/>
              </a:lnSpc>
              <a:spcBef>
                <a:spcPts val="0"/>
              </a:spcBef>
              <a:buSzPts val="1100"/>
              <a:buAutoNum type="alphaLcPeriod"/>
            </a:pPr>
            <a:r>
              <a:rPr lang="fr"/>
              <a:t>Definitely credible.</a:t>
            </a:r>
          </a:p>
          <a:p>
            <a:pPr indent="-298450" lvl="1" marL="914400" rtl="0">
              <a:lnSpc>
                <a:spcPct val="115000"/>
              </a:lnSpc>
              <a:spcBef>
                <a:spcPts val="0"/>
              </a:spcBef>
              <a:buSzPts val="1100"/>
              <a:buAutoNum type="alphaLcPeriod"/>
            </a:pPr>
            <a:r>
              <a:rPr lang="fr"/>
              <a:t>Seems credible.</a:t>
            </a:r>
          </a:p>
          <a:p>
            <a:pPr indent="-298450" lvl="1" marL="914400" rtl="0">
              <a:lnSpc>
                <a:spcPct val="115000"/>
              </a:lnSpc>
              <a:spcBef>
                <a:spcPts val="0"/>
              </a:spcBef>
              <a:buSzPts val="1100"/>
              <a:buAutoNum type="alphaLcPeriod"/>
            </a:pPr>
            <a:r>
              <a:rPr lang="fr"/>
              <a:t>Definitely incredible.</a:t>
            </a:r>
          </a:p>
          <a:p>
            <a:pPr indent="-298450" lvl="0" marL="457200" rtl="0">
              <a:lnSpc>
                <a:spcPct val="115000"/>
              </a:lnSpc>
              <a:spcBef>
                <a:spcPts val="0"/>
              </a:spcBef>
              <a:buSzPts val="1100"/>
              <a:buAutoNum type="alphaUcPeriod"/>
            </a:pPr>
            <a:r>
              <a:rPr lang="fr"/>
              <a:t>The tweet is related to the event, but contains no information.</a:t>
            </a:r>
          </a:p>
          <a:p>
            <a:pPr indent="-298450" lvl="0" marL="457200" rtl="0">
              <a:lnSpc>
                <a:spcPct val="115000"/>
              </a:lnSpc>
              <a:spcBef>
                <a:spcPts val="0"/>
              </a:spcBef>
              <a:buSzPts val="1100"/>
              <a:buAutoNum type="alphaUcPeriod"/>
            </a:pPr>
            <a:r>
              <a:rPr lang="fr"/>
              <a:t>The tweet is not related to the event.</a:t>
            </a:r>
          </a:p>
          <a:p>
            <a:pPr indent="0" lvl="0" marL="0" rtl="0">
              <a:lnSpc>
                <a:spcPct val="115000"/>
              </a:lnSpc>
              <a:spcBef>
                <a:spcPts val="0"/>
              </a:spcBef>
              <a:buNone/>
            </a:pPr>
            <a:r>
              <a:t/>
            </a:r>
            <a:endParaRPr/>
          </a:p>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fr"/>
              <a:t>Afin de résoudre des problèmes de détection d'anomalies, de classification etc on peut</a:t>
            </a:r>
          </a:p>
          <a:p>
            <a:pPr indent="0" lvl="0" marL="0">
              <a:spcBef>
                <a:spcPts val="0"/>
              </a:spcBef>
              <a:buNone/>
            </a:pPr>
            <a:r>
              <a:rPr lang="fr"/>
              <a:t>utiliser plusieurs modèles de Machine Learning. Ces modèles peuvent être vu comme des</a:t>
            </a:r>
          </a:p>
          <a:p>
            <a:pPr indent="0" lvl="0" marL="0">
              <a:spcBef>
                <a:spcPts val="0"/>
              </a:spcBef>
              <a:buNone/>
            </a:pPr>
            <a:r>
              <a:rPr lang="fr"/>
              <a:t>boîtes noires qui résolvent le même problème. Cependant chaque modèle utilise un algorithme et</a:t>
            </a:r>
          </a:p>
          <a:p>
            <a:pPr indent="0" lvl="0" marL="0">
              <a:spcBef>
                <a:spcPts val="0"/>
              </a:spcBef>
              <a:buNone/>
            </a:pPr>
            <a:r>
              <a:rPr lang="fr"/>
              <a:t>une approche différente pour résoudre le problème et aura des résultats différents en</a:t>
            </a:r>
          </a:p>
          <a:p>
            <a:pPr indent="0" lvl="0" marL="0">
              <a:spcBef>
                <a:spcPts val="0"/>
              </a:spcBef>
              <a:buNone/>
            </a:pPr>
            <a:r>
              <a:rPr lang="fr"/>
              <a:t>fonction du dataset qu'il utilise. Ici on ne va pas détailler les différents algorithmes, ce</a:t>
            </a:r>
          </a:p>
          <a:p>
            <a:pPr indent="0" lvl="0" marL="0">
              <a:spcBef>
                <a:spcPts val="0"/>
              </a:spcBef>
              <a:buNone/>
            </a:pPr>
            <a:r>
              <a:rPr lang="fr"/>
              <a:t>n'est  pas le but de la présentation. Je vais juste vous donner quelques exemples pour</a:t>
            </a:r>
          </a:p>
          <a:p>
            <a:pPr indent="0" lvl="0" marL="0">
              <a:spcBef>
                <a:spcPts val="0"/>
              </a:spcBef>
              <a:buNone/>
            </a:pPr>
            <a:r>
              <a:rPr lang="fr"/>
              <a:t>que vous ayez une idée très générale.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fr"/>
              <a:t>Il existe un grand nombre de librairie permettant de faire analyse et la classification de textes. </a:t>
            </a:r>
          </a:p>
          <a:p>
            <a:pPr indent="-298450" lvl="0" marL="457200" rtl="0">
              <a:spcBef>
                <a:spcPts val="0"/>
              </a:spcBef>
              <a:spcAft>
                <a:spcPts val="0"/>
              </a:spcAft>
              <a:buSzPts val="1100"/>
              <a:buChar char="-"/>
            </a:pPr>
            <a:r>
              <a:rPr lang="fr"/>
              <a:t>RankLib: RankBoost, AdaRank, Coordinate Ascent et 5 autres algos</a:t>
            </a:r>
          </a:p>
          <a:p>
            <a:pPr indent="-298450" lvl="0" marL="457200" rtl="0">
              <a:spcBef>
                <a:spcPts val="0"/>
              </a:spcBef>
              <a:spcAft>
                <a:spcPts val="0"/>
              </a:spcAft>
              <a:buSzPts val="1100"/>
              <a:buChar char="-"/>
            </a:pPr>
            <a:r>
              <a:rPr lang="fr"/>
              <a:t>SVM-Rank: L’algo du meme nom</a:t>
            </a:r>
          </a:p>
          <a:p>
            <a:pPr indent="-298450" lvl="0" marL="457200" rtl="0">
              <a:spcBef>
                <a:spcPts val="0"/>
              </a:spcBef>
              <a:spcAft>
                <a:spcPts val="0"/>
              </a:spcAft>
              <a:buSzPts val="1100"/>
              <a:buChar char="-"/>
            </a:pPr>
            <a:r>
              <a:rPr lang="fr"/>
              <a:t>Scikit-Learn : contient des </a:t>
            </a:r>
            <a:r>
              <a:rPr lang="fr"/>
              <a:t>fonctions pour estimer des forêts aléatoires, des régressions logistiques, des algorithmes de classification</a:t>
            </a:r>
          </a:p>
          <a:p>
            <a:pPr indent="-298450" lvl="0" marL="457200" rtl="0">
              <a:spcBef>
                <a:spcPts val="0"/>
              </a:spcBef>
              <a:buSzPts val="1100"/>
              <a:buChar char="-"/>
            </a:pPr>
            <a:r>
              <a:rPr lang="fr"/>
              <a:t>LIBSHORTTEXT: spécialisé dans l’analyse de petits textes</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fr"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lgn="l">
              <a:spcBef>
                <a:spcPts val="0"/>
              </a:spcBef>
              <a:buNone/>
            </a:pPr>
            <a:r>
              <a:rPr lang="fr"/>
              <a:t>Détection de Fake News</a:t>
            </a:r>
          </a:p>
        </p:txBody>
      </p:sp>
      <p:sp>
        <p:nvSpPr>
          <p:cNvPr id="135" name="Shape 135"/>
          <p:cNvSpPr txBox="1"/>
          <p:nvPr>
            <p:ph idx="1" type="subTitle"/>
          </p:nvPr>
        </p:nvSpPr>
        <p:spPr>
          <a:xfrm>
            <a:off x="77650" y="3924925"/>
            <a:ext cx="8971500" cy="810900"/>
          </a:xfrm>
          <a:prstGeom prst="rect">
            <a:avLst/>
          </a:prstGeom>
        </p:spPr>
        <p:txBody>
          <a:bodyPr anchorCtr="0" anchor="t" bIns="91425" lIns="91425" rIns="91425" wrap="square" tIns="91425">
            <a:noAutofit/>
          </a:bodyPr>
          <a:lstStyle/>
          <a:p>
            <a:pPr indent="0" lvl="0" marL="0" rtl="0" algn="ctr">
              <a:spcBef>
                <a:spcPts val="0"/>
              </a:spcBef>
              <a:buNone/>
            </a:pPr>
            <a:r>
              <a:rPr lang="fr"/>
              <a:t>David ENGELMAN,  Benjamin </a:t>
            </a:r>
            <a:r>
              <a:rPr lang="fr"/>
              <a:t>ENGELMAN</a:t>
            </a:r>
            <a:r>
              <a:rPr lang="fr"/>
              <a:t>,  Florian ROUMA, </a:t>
            </a:r>
          </a:p>
          <a:p>
            <a:pPr indent="0" lvl="0" marL="0" algn="ctr">
              <a:spcBef>
                <a:spcPts val="0"/>
              </a:spcBef>
              <a:buNone/>
            </a:pPr>
            <a:r>
              <a:rPr lang="fr"/>
              <a:t> Grégory BONAERT,  Prateeba RUGGOO,  Alexandre JACOBS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Choix d’implémentation</a:t>
            </a:r>
          </a:p>
        </p:txBody>
      </p:sp>
      <p:sp>
        <p:nvSpPr>
          <p:cNvPr id="191" name="Shape 191"/>
          <p:cNvSpPr txBox="1"/>
          <p:nvPr>
            <p:ph idx="1" type="body"/>
          </p:nvPr>
        </p:nvSpPr>
        <p:spPr>
          <a:xfrm>
            <a:off x="1297500" y="1186550"/>
            <a:ext cx="7038900" cy="382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fr" sz="1800"/>
              <a:t>Choix des classes </a:t>
            </a:r>
          </a:p>
          <a:p>
            <a:pPr indent="-342900" lvl="1" marL="914400" rtl="0">
              <a:spcBef>
                <a:spcPts val="0"/>
              </a:spcBef>
              <a:spcAft>
                <a:spcPts val="0"/>
              </a:spcAft>
              <a:buSzPts val="1800"/>
              <a:buChar char="○"/>
            </a:pPr>
            <a:r>
              <a:rPr lang="fr" sz="1800"/>
              <a:t>Fake news / Real News</a:t>
            </a:r>
          </a:p>
          <a:p>
            <a:pPr indent="-342900" lvl="2" marL="1371600" rtl="0">
              <a:spcBef>
                <a:spcPts val="0"/>
              </a:spcBef>
              <a:spcAft>
                <a:spcPts val="0"/>
              </a:spcAft>
              <a:buSzPts val="1800"/>
              <a:buChar char="■"/>
            </a:pPr>
            <a:r>
              <a:rPr lang="fr" sz="1800"/>
              <a:t>Fake : Tout ce qui n’est pas vrai</a:t>
            </a:r>
          </a:p>
          <a:p>
            <a:pPr indent="-342900" lvl="1" marL="914400" rtl="0">
              <a:lnSpc>
                <a:spcPct val="200000"/>
              </a:lnSpc>
              <a:spcBef>
                <a:spcPts val="0"/>
              </a:spcBef>
              <a:spcAft>
                <a:spcPts val="0"/>
              </a:spcAft>
              <a:buSzPts val="1800"/>
              <a:buChar char="○"/>
            </a:pPr>
            <a:r>
              <a:rPr lang="fr" sz="1800"/>
              <a:t>Multiclasse (si le temps le permet)</a:t>
            </a:r>
          </a:p>
          <a:p>
            <a:pPr indent="-342900" lvl="0" marL="457200" rtl="0">
              <a:spcBef>
                <a:spcPts val="0"/>
              </a:spcBef>
              <a:spcAft>
                <a:spcPts val="0"/>
              </a:spcAft>
              <a:buSzPts val="1800"/>
              <a:buChar char="●"/>
            </a:pPr>
            <a:r>
              <a:rPr lang="fr" sz="1800"/>
              <a:t> Choix du domaine/dataset</a:t>
            </a:r>
          </a:p>
          <a:p>
            <a:pPr indent="-342900" lvl="1" marL="914400" rtl="0">
              <a:lnSpc>
                <a:spcPct val="200000"/>
              </a:lnSpc>
              <a:spcBef>
                <a:spcPts val="0"/>
              </a:spcBef>
              <a:spcAft>
                <a:spcPts val="0"/>
              </a:spcAft>
              <a:buSzPts val="1800"/>
              <a:buChar char="○"/>
            </a:pPr>
            <a:r>
              <a:rPr lang="fr" sz="1800"/>
              <a:t>Articles de presse</a:t>
            </a:r>
          </a:p>
          <a:p>
            <a:pPr indent="-342900" lvl="0" marL="457200" rtl="0">
              <a:spcBef>
                <a:spcPts val="0"/>
              </a:spcBef>
              <a:spcAft>
                <a:spcPts val="0"/>
              </a:spcAft>
              <a:buSzPts val="1800"/>
              <a:buChar char="●"/>
            </a:pPr>
            <a:r>
              <a:rPr lang="fr" sz="1800"/>
              <a:t>Choix du modèle</a:t>
            </a:r>
          </a:p>
          <a:p>
            <a:pPr indent="-342900" lvl="1" marL="914400" rtl="0">
              <a:lnSpc>
                <a:spcPct val="200000"/>
              </a:lnSpc>
              <a:spcBef>
                <a:spcPts val="0"/>
              </a:spcBef>
              <a:spcAft>
                <a:spcPts val="0"/>
              </a:spcAft>
              <a:buSzPts val="1800"/>
              <a:buChar char="○"/>
            </a:pPr>
            <a:r>
              <a:rPr lang="fr" sz="1800"/>
              <a:t>Comparaison de plusieurs modèles</a:t>
            </a:r>
          </a:p>
          <a:p>
            <a:pPr indent="-342900" lvl="0" marL="457200" rtl="0">
              <a:spcBef>
                <a:spcPts val="0"/>
              </a:spcBef>
              <a:buSzPts val="1800"/>
              <a:buChar char="●"/>
            </a:pPr>
            <a:r>
              <a:rPr lang="fr" sz="1800"/>
              <a:t>Choix des librairies en fonction du modèle</a:t>
            </a:r>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a:p>
          <a:p>
            <a:pPr indent="0" lvl="0" marL="0">
              <a:spcBef>
                <a:spcPts val="0"/>
              </a:spcBef>
              <a:buNone/>
            </a:pPr>
            <a:r>
              <a:rPr lang="f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7500" y="165150"/>
            <a:ext cx="7038900" cy="914100"/>
          </a:xfrm>
          <a:prstGeom prst="rect">
            <a:avLst/>
          </a:prstGeom>
        </p:spPr>
        <p:txBody>
          <a:bodyPr anchorCtr="0" anchor="t" bIns="91425" lIns="91425" rIns="91425" wrap="square" tIns="91425">
            <a:noAutofit/>
          </a:bodyPr>
          <a:lstStyle/>
          <a:p>
            <a:pPr indent="0" lvl="0" marL="0">
              <a:spcBef>
                <a:spcPts val="0"/>
              </a:spcBef>
              <a:buNone/>
            </a:pPr>
            <a:r>
              <a:rPr lang="fr"/>
              <a:t>Application</a:t>
            </a:r>
          </a:p>
        </p:txBody>
      </p:sp>
      <p:sp>
        <p:nvSpPr>
          <p:cNvPr id="197" name="Shape 197"/>
          <p:cNvSpPr txBox="1"/>
          <p:nvPr>
            <p:ph idx="1" type="body"/>
          </p:nvPr>
        </p:nvSpPr>
        <p:spPr>
          <a:xfrm>
            <a:off x="2135700" y="1567550"/>
            <a:ext cx="7038900" cy="2911200"/>
          </a:xfrm>
          <a:prstGeom prst="rect">
            <a:avLst/>
          </a:prstGeom>
        </p:spPr>
        <p:txBody>
          <a:bodyPr anchorCtr="0" anchor="t" bIns="91425" lIns="91425" rIns="91425" wrap="square" tIns="91425">
            <a:noAutofit/>
          </a:bodyPr>
          <a:lstStyle/>
          <a:p>
            <a:pPr indent="-342900" lvl="0" marL="4572000" rtl="0">
              <a:spcBef>
                <a:spcPts val="0"/>
              </a:spcBef>
              <a:buSzPts val="1800"/>
              <a:buChar char="●"/>
            </a:pPr>
            <a:r>
              <a:rPr lang="fr" sz="1800"/>
              <a:t>Extension Chrome</a:t>
            </a:r>
          </a:p>
          <a:p>
            <a:pPr indent="0" lvl="0" marL="0">
              <a:spcBef>
                <a:spcPts val="0"/>
              </a:spcBef>
              <a:buNone/>
            </a:pPr>
            <a:r>
              <a:t/>
            </a:r>
            <a:endParaRPr sz="1800"/>
          </a:p>
        </p:txBody>
      </p:sp>
      <p:pic>
        <p:nvPicPr>
          <p:cNvPr id="198" name="Shape 198"/>
          <p:cNvPicPr preferRelativeResize="0"/>
          <p:nvPr/>
        </p:nvPicPr>
        <p:blipFill>
          <a:blip r:embed="rId3">
            <a:alphaModFix/>
          </a:blip>
          <a:stretch>
            <a:fillRect/>
          </a:stretch>
        </p:blipFill>
        <p:spPr>
          <a:xfrm>
            <a:off x="1570375" y="731300"/>
            <a:ext cx="4518026" cy="4278900"/>
          </a:xfrm>
          <a:prstGeom prst="rect">
            <a:avLst/>
          </a:prstGeom>
          <a:noFill/>
          <a:ln>
            <a:noFill/>
          </a:ln>
        </p:spPr>
      </p:pic>
      <p:cxnSp>
        <p:nvCxnSpPr>
          <p:cNvPr id="199" name="Shape 199"/>
          <p:cNvCxnSpPr/>
          <p:nvPr/>
        </p:nvCxnSpPr>
        <p:spPr>
          <a:xfrm rot="10800000">
            <a:off x="5873525" y="1235725"/>
            <a:ext cx="642600" cy="5766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052550" y="2114700"/>
            <a:ext cx="7038900" cy="914100"/>
          </a:xfrm>
          <a:prstGeom prst="rect">
            <a:avLst/>
          </a:prstGeom>
        </p:spPr>
        <p:txBody>
          <a:bodyPr anchorCtr="0" anchor="t" bIns="91425" lIns="91425" rIns="91425" wrap="square" tIns="91425">
            <a:noAutofit/>
          </a:bodyPr>
          <a:lstStyle/>
          <a:p>
            <a:pPr indent="0" lvl="0" marL="0" algn="ctr">
              <a:spcBef>
                <a:spcPts val="0"/>
              </a:spcBef>
              <a:buNone/>
            </a:pPr>
            <a:r>
              <a:rPr lang="fr" sz="6000"/>
              <a:t>MERCI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Sommaire</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fr" sz="1800"/>
              <a:t>Problématique</a:t>
            </a:r>
          </a:p>
          <a:p>
            <a:pPr indent="-342900" lvl="0" marL="457200" rtl="0">
              <a:spcBef>
                <a:spcPts val="0"/>
              </a:spcBef>
              <a:spcAft>
                <a:spcPts val="0"/>
              </a:spcAft>
              <a:buSzPts val="1800"/>
              <a:buChar char="●"/>
            </a:pPr>
            <a:r>
              <a:rPr lang="fr" sz="1800"/>
              <a:t>État de l’art</a:t>
            </a:r>
          </a:p>
          <a:p>
            <a:pPr indent="-342900" lvl="1" marL="914400" rtl="0">
              <a:spcBef>
                <a:spcPts val="0"/>
              </a:spcBef>
              <a:spcAft>
                <a:spcPts val="0"/>
              </a:spcAft>
              <a:buSzPts val="1800"/>
              <a:buChar char="○"/>
            </a:pPr>
            <a:r>
              <a:rPr lang="fr" sz="1800"/>
              <a:t>Datasets</a:t>
            </a:r>
          </a:p>
          <a:p>
            <a:pPr indent="-342900" lvl="1" marL="914400" rtl="0">
              <a:spcBef>
                <a:spcPts val="0"/>
              </a:spcBef>
              <a:spcAft>
                <a:spcPts val="0"/>
              </a:spcAft>
              <a:buSzPts val="1800"/>
              <a:buChar char="○"/>
            </a:pPr>
            <a:r>
              <a:rPr lang="fr" sz="1800"/>
              <a:t>Modèles</a:t>
            </a:r>
          </a:p>
          <a:p>
            <a:pPr indent="-342900" lvl="1" marL="914400" rtl="0">
              <a:spcBef>
                <a:spcPts val="0"/>
              </a:spcBef>
              <a:spcAft>
                <a:spcPts val="0"/>
              </a:spcAft>
              <a:buSzPts val="1800"/>
              <a:buChar char="○"/>
            </a:pPr>
            <a:r>
              <a:rPr lang="fr" sz="1800"/>
              <a:t>Features</a:t>
            </a:r>
          </a:p>
          <a:p>
            <a:pPr indent="-342900" lvl="1" marL="914400" rtl="0">
              <a:spcBef>
                <a:spcPts val="0"/>
              </a:spcBef>
              <a:spcAft>
                <a:spcPts val="0"/>
              </a:spcAft>
              <a:buSzPts val="1800"/>
              <a:buChar char="○"/>
            </a:pPr>
            <a:r>
              <a:rPr lang="fr" sz="1800"/>
              <a:t>Librairies</a:t>
            </a:r>
          </a:p>
          <a:p>
            <a:pPr indent="-342900" lvl="0" marL="457200" rtl="0">
              <a:spcBef>
                <a:spcPts val="0"/>
              </a:spcBef>
              <a:spcAft>
                <a:spcPts val="0"/>
              </a:spcAft>
              <a:buSzPts val="1800"/>
              <a:buChar char="●"/>
            </a:pPr>
            <a:r>
              <a:rPr lang="fr" sz="1800"/>
              <a:t>Choix </a:t>
            </a:r>
            <a:r>
              <a:rPr lang="fr" sz="1800"/>
              <a:t>d'implémentation</a:t>
            </a:r>
          </a:p>
          <a:p>
            <a:pPr indent="-342900" lvl="0" marL="457200">
              <a:spcBef>
                <a:spcPts val="0"/>
              </a:spcBef>
              <a:buSzPts val="1800"/>
              <a:buChar char="●"/>
            </a:pPr>
            <a:r>
              <a:rPr lang="fr" sz="1800"/>
              <a:t>Application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Problématique</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fr" sz="1800"/>
              <a:t>Plusieurs définitions</a:t>
            </a:r>
          </a:p>
          <a:p>
            <a:pPr indent="-317500" lvl="1" marL="914400" rtl="0">
              <a:spcBef>
                <a:spcPts val="0"/>
              </a:spcBef>
              <a:spcAft>
                <a:spcPts val="0"/>
              </a:spcAft>
              <a:buSzPts val="1400"/>
              <a:buChar char="○"/>
            </a:pPr>
            <a:r>
              <a:rPr lang="fr" sz="1400"/>
              <a:t>Vrai / Faux</a:t>
            </a:r>
          </a:p>
          <a:p>
            <a:pPr indent="-317500" lvl="1" marL="914400" rtl="0">
              <a:lnSpc>
                <a:spcPct val="200000"/>
              </a:lnSpc>
              <a:spcBef>
                <a:spcPts val="0"/>
              </a:spcBef>
              <a:spcAft>
                <a:spcPts val="0"/>
              </a:spcAft>
              <a:buSzPts val="1400"/>
              <a:buChar char="○"/>
            </a:pPr>
            <a:r>
              <a:rPr lang="fr" sz="1400"/>
              <a:t>Satire, propagande, canular, …</a:t>
            </a:r>
          </a:p>
          <a:p>
            <a:pPr indent="-342900" lvl="0" marL="457200" rtl="0">
              <a:spcBef>
                <a:spcPts val="0"/>
              </a:spcBef>
              <a:spcAft>
                <a:spcPts val="0"/>
              </a:spcAft>
              <a:buSzPts val="1800"/>
              <a:buChar char="●"/>
            </a:pPr>
            <a:r>
              <a:rPr lang="fr" sz="1800"/>
              <a:t>Impact des fake news</a:t>
            </a:r>
          </a:p>
          <a:p>
            <a:pPr indent="-317500" lvl="1" marL="914400" rtl="0">
              <a:spcBef>
                <a:spcPts val="0"/>
              </a:spcBef>
              <a:spcAft>
                <a:spcPts val="0"/>
              </a:spcAft>
              <a:buSzPts val="1400"/>
              <a:buChar char="○"/>
            </a:pPr>
            <a:r>
              <a:rPr lang="fr" sz="1400"/>
              <a:t>Politique</a:t>
            </a:r>
          </a:p>
          <a:p>
            <a:pPr indent="-317500" lvl="1" marL="914400" rtl="0">
              <a:spcBef>
                <a:spcPts val="0"/>
              </a:spcBef>
              <a:spcAft>
                <a:spcPts val="0"/>
              </a:spcAft>
              <a:buSzPts val="1400"/>
              <a:buChar char="○"/>
            </a:pPr>
            <a:r>
              <a:rPr lang="fr" sz="1400"/>
              <a:t>Finance</a:t>
            </a:r>
          </a:p>
          <a:p>
            <a:pPr indent="-317500" lvl="1" marL="914400" rtl="0">
              <a:spcBef>
                <a:spcPts val="0"/>
              </a:spcBef>
              <a:spcAft>
                <a:spcPts val="0"/>
              </a:spcAft>
              <a:buSzPts val="1400"/>
              <a:buChar char="○"/>
            </a:pPr>
            <a:r>
              <a:rPr lang="fr" sz="1400"/>
              <a:t>Commercial</a:t>
            </a:r>
          </a:p>
          <a:p>
            <a:pPr indent="-317500" lvl="1" marL="914400" rtl="0">
              <a:spcBef>
                <a:spcPts val="0"/>
              </a:spcBef>
              <a:buSzPts val="1400"/>
              <a:buChar char="○"/>
            </a:pPr>
            <a:r>
              <a:rPr lang="fr" sz="1400"/>
              <a:t>Social</a:t>
            </a:r>
          </a:p>
          <a:p>
            <a:pPr indent="0" lvl="0" marL="457200" rt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Datasets</a:t>
            </a:r>
          </a:p>
        </p:txBody>
      </p:sp>
      <p:sp>
        <p:nvSpPr>
          <p:cNvPr id="153" name="Shape 153"/>
          <p:cNvSpPr txBox="1"/>
          <p:nvPr>
            <p:ph idx="1" type="body"/>
          </p:nvPr>
        </p:nvSpPr>
        <p:spPr>
          <a:xfrm>
            <a:off x="1297500" y="1415150"/>
            <a:ext cx="7038900" cy="38097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Char char="●"/>
            </a:pPr>
            <a:r>
              <a:rPr lang="fr" sz="1800"/>
              <a:t>Dépendent du domaine</a:t>
            </a:r>
          </a:p>
          <a:p>
            <a:pPr indent="-342900" lvl="0" marL="457200" rtl="0">
              <a:spcBef>
                <a:spcPts val="0"/>
              </a:spcBef>
              <a:spcAft>
                <a:spcPts val="0"/>
              </a:spcAft>
              <a:buSzPts val="1800"/>
              <a:buChar char="●"/>
            </a:pPr>
            <a:r>
              <a:rPr lang="fr" sz="1800"/>
              <a:t>Catastrophes naturelles</a:t>
            </a:r>
          </a:p>
          <a:p>
            <a:pPr indent="-317500" lvl="1" marL="914400" rtl="0">
              <a:spcBef>
                <a:spcPts val="0"/>
              </a:spcBef>
              <a:spcAft>
                <a:spcPts val="0"/>
              </a:spcAft>
              <a:buSzPts val="1400"/>
              <a:buChar char="○"/>
            </a:pPr>
            <a:r>
              <a:rPr lang="fr" sz="1400"/>
              <a:t>10.000.000 de tweets </a:t>
            </a:r>
          </a:p>
          <a:p>
            <a:pPr indent="-317500" lvl="1" marL="914400" rtl="0">
              <a:lnSpc>
                <a:spcPct val="100000"/>
              </a:lnSpc>
              <a:spcBef>
                <a:spcPts val="0"/>
              </a:spcBef>
              <a:spcAft>
                <a:spcPts val="0"/>
              </a:spcAft>
              <a:buSzPts val="1400"/>
              <a:buChar char="○"/>
            </a:pPr>
            <a:r>
              <a:rPr lang="fr" sz="1400"/>
              <a:t>500 classifiés à la main</a:t>
            </a:r>
          </a:p>
          <a:p>
            <a:pPr indent="-317500" lvl="1" marL="914400" rtl="0">
              <a:lnSpc>
                <a:spcPct val="200000"/>
              </a:lnSpc>
              <a:spcBef>
                <a:spcPts val="0"/>
              </a:spcBef>
              <a:spcAft>
                <a:spcPts val="0"/>
              </a:spcAft>
              <a:buSzPts val="1400"/>
              <a:buChar char="○"/>
            </a:pPr>
            <a:r>
              <a:rPr lang="fr" sz="1400"/>
              <a:t>Non accessible publiquement</a:t>
            </a:r>
          </a:p>
          <a:p>
            <a:pPr indent="-342900" lvl="0" marL="457200" rtl="0">
              <a:spcBef>
                <a:spcPts val="0"/>
              </a:spcBef>
              <a:spcAft>
                <a:spcPts val="0"/>
              </a:spcAft>
              <a:buSzPts val="1800"/>
              <a:buChar char="●"/>
            </a:pPr>
            <a:r>
              <a:rPr lang="fr" sz="1800"/>
              <a:t>Politique</a:t>
            </a:r>
          </a:p>
          <a:p>
            <a:pPr indent="-317500" lvl="1" marL="914400" rtl="0">
              <a:spcBef>
                <a:spcPts val="0"/>
              </a:spcBef>
              <a:spcAft>
                <a:spcPts val="0"/>
              </a:spcAft>
              <a:buSzPts val="1400"/>
              <a:buChar char="○"/>
            </a:pPr>
            <a:r>
              <a:rPr lang="fr" sz="1400"/>
              <a:t>Liar</a:t>
            </a:r>
          </a:p>
          <a:p>
            <a:pPr indent="-317500" lvl="1" marL="914400" rtl="0">
              <a:lnSpc>
                <a:spcPct val="100000"/>
              </a:lnSpc>
              <a:spcBef>
                <a:spcPts val="0"/>
              </a:spcBef>
              <a:spcAft>
                <a:spcPts val="0"/>
              </a:spcAft>
              <a:buSzPts val="1400"/>
              <a:buChar char="○"/>
            </a:pPr>
            <a:r>
              <a:rPr lang="fr" sz="1400"/>
              <a:t>12,836 'short statements' classifiés à la main par PolitiFacts</a:t>
            </a:r>
          </a:p>
          <a:p>
            <a:pPr indent="-317500" lvl="1" marL="914400" rtl="0">
              <a:lnSpc>
                <a:spcPct val="150000"/>
              </a:lnSpc>
              <a:spcBef>
                <a:spcPts val="0"/>
              </a:spcBef>
              <a:buSzPts val="1400"/>
              <a:buChar char="○"/>
            </a:pPr>
            <a:r>
              <a:rPr lang="fr" sz="1400"/>
              <a:t>Accessible publiquement</a:t>
            </a:r>
          </a:p>
          <a:p>
            <a:pPr indent="0" lvl="0" marL="0" marR="0" rtl="0" algn="l">
              <a:lnSpc>
                <a:spcPct val="115000"/>
              </a:lnSpc>
              <a:spcBef>
                <a:spcPts val="0"/>
              </a:spcBef>
              <a:spcAft>
                <a:spcPts val="1600"/>
              </a:spcAft>
              <a:buNone/>
            </a:pPr>
            <a:r>
              <a:t/>
            </a:r>
            <a:endParaRPr/>
          </a:p>
          <a:p>
            <a:pPr indent="0" lvl="0" marL="457200" rtl="0">
              <a:spcBef>
                <a:spcPts val="0"/>
              </a:spcBef>
              <a:buNone/>
            </a:pPr>
            <a:r>
              <a:t/>
            </a:r>
            <a:endParaRPr/>
          </a:p>
          <a:p>
            <a:pPr indent="0" lvl="0" marL="45720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Datasets</a:t>
            </a:r>
          </a:p>
          <a:p>
            <a:pPr indent="0" lvl="0" marL="0">
              <a:spcBef>
                <a:spcPts val="0"/>
              </a:spcBef>
              <a:buNone/>
            </a:pPr>
            <a:r>
              <a:t/>
            </a:r>
            <a:endParaRPr/>
          </a:p>
        </p:txBody>
      </p:sp>
      <p:sp>
        <p:nvSpPr>
          <p:cNvPr id="159" name="Shape 159"/>
          <p:cNvSpPr txBox="1"/>
          <p:nvPr>
            <p:ph idx="1" type="body"/>
          </p:nvPr>
        </p:nvSpPr>
        <p:spPr>
          <a:xfrm>
            <a:off x="1297500" y="1567550"/>
            <a:ext cx="7038900" cy="3201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fr" sz="1800"/>
              <a:t>Commercial</a:t>
            </a:r>
          </a:p>
          <a:p>
            <a:pPr indent="-317500" lvl="1" marL="914400" rtl="0">
              <a:lnSpc>
                <a:spcPct val="100000"/>
              </a:lnSpc>
              <a:spcBef>
                <a:spcPts val="0"/>
              </a:spcBef>
              <a:spcAft>
                <a:spcPts val="0"/>
              </a:spcAft>
              <a:buSzPts val="1400"/>
              <a:buChar char="○"/>
            </a:pPr>
            <a:r>
              <a:rPr lang="fr" sz="1400"/>
              <a:t>Environ 65.000 avis de Yelp</a:t>
            </a:r>
          </a:p>
          <a:p>
            <a:pPr indent="-317500" lvl="1" marL="914400" rtl="0">
              <a:lnSpc>
                <a:spcPct val="200000"/>
              </a:lnSpc>
              <a:spcBef>
                <a:spcPts val="0"/>
              </a:spcBef>
              <a:spcAft>
                <a:spcPts val="0"/>
              </a:spcAft>
              <a:buSzPts val="1400"/>
              <a:buChar char="○"/>
            </a:pPr>
            <a:r>
              <a:rPr lang="fr" sz="1400"/>
              <a:t>Non accessible publiquement</a:t>
            </a:r>
          </a:p>
          <a:p>
            <a:pPr indent="-342900" lvl="0" marL="457200" rtl="0">
              <a:spcBef>
                <a:spcPts val="0"/>
              </a:spcBef>
              <a:spcAft>
                <a:spcPts val="0"/>
              </a:spcAft>
              <a:buSzPts val="1800"/>
              <a:buChar char="●"/>
            </a:pPr>
            <a:r>
              <a:rPr lang="fr" sz="1800"/>
              <a:t>Presse</a:t>
            </a:r>
          </a:p>
          <a:p>
            <a:pPr indent="-317500" lvl="1" marL="914400" rtl="0">
              <a:spcBef>
                <a:spcPts val="0"/>
              </a:spcBef>
              <a:spcAft>
                <a:spcPts val="0"/>
              </a:spcAft>
              <a:buSzPts val="1400"/>
              <a:buChar char="○"/>
            </a:pPr>
            <a:r>
              <a:rPr lang="fr" sz="1400"/>
              <a:t>Environ 60.000 articles de presse</a:t>
            </a:r>
          </a:p>
          <a:p>
            <a:pPr indent="-317500" lvl="1" marL="914400" rtl="0">
              <a:spcBef>
                <a:spcPts val="0"/>
              </a:spcBef>
              <a:spcAft>
                <a:spcPts val="0"/>
              </a:spcAft>
              <a:buSzPts val="1400"/>
              <a:buChar char="○"/>
            </a:pPr>
            <a:r>
              <a:rPr lang="fr" sz="1400"/>
              <a:t>Classés en 4 catégories :</a:t>
            </a:r>
          </a:p>
          <a:p>
            <a:pPr indent="-317500" lvl="2" marL="1371600" rtl="0">
              <a:spcBef>
                <a:spcPts val="0"/>
              </a:spcBef>
              <a:spcAft>
                <a:spcPts val="0"/>
              </a:spcAft>
              <a:buSzPts val="1400"/>
              <a:buChar char="■"/>
            </a:pPr>
            <a:r>
              <a:rPr lang="fr" sz="1400"/>
              <a:t>Satirique</a:t>
            </a:r>
          </a:p>
          <a:p>
            <a:pPr indent="-317500" lvl="2" marL="1371600" rtl="0">
              <a:spcBef>
                <a:spcPts val="0"/>
              </a:spcBef>
              <a:spcAft>
                <a:spcPts val="0"/>
              </a:spcAft>
              <a:buSzPts val="1400"/>
              <a:buChar char="■"/>
            </a:pPr>
            <a:r>
              <a:rPr lang="fr" sz="1400"/>
              <a:t>Cannular</a:t>
            </a:r>
          </a:p>
          <a:p>
            <a:pPr indent="-317500" lvl="2" marL="1371600" rtl="0">
              <a:spcBef>
                <a:spcPts val="0"/>
              </a:spcBef>
              <a:spcAft>
                <a:spcPts val="0"/>
              </a:spcAft>
              <a:buSzPts val="1400"/>
              <a:buChar char="■"/>
            </a:pPr>
            <a:r>
              <a:rPr lang="fr" sz="1400"/>
              <a:t>Véridiques</a:t>
            </a:r>
          </a:p>
          <a:p>
            <a:pPr indent="-317500" lvl="2" marL="1371600" rtl="0">
              <a:spcBef>
                <a:spcPts val="0"/>
              </a:spcBef>
              <a:spcAft>
                <a:spcPts val="0"/>
              </a:spcAft>
              <a:buSzPts val="1400"/>
              <a:buChar char="■"/>
            </a:pPr>
            <a:r>
              <a:rPr lang="fr" sz="1400"/>
              <a:t>Propagande</a:t>
            </a:r>
          </a:p>
          <a:p>
            <a:pPr indent="-317500" lvl="1" marL="914400" rtl="0">
              <a:spcBef>
                <a:spcPts val="0"/>
              </a:spcBef>
              <a:buSzPts val="1400"/>
              <a:buChar char="○"/>
            </a:pPr>
            <a:r>
              <a:rPr lang="fr" sz="1400"/>
              <a:t>Accessible publiquement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Modèles</a:t>
            </a:r>
          </a:p>
        </p:txBody>
      </p:sp>
      <p:sp>
        <p:nvSpPr>
          <p:cNvPr id="165" name="Shape 16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300"/>
              </a:spcBef>
              <a:spcAft>
                <a:spcPts val="0"/>
              </a:spcAft>
              <a:buClr>
                <a:srgbClr val="FFFFFF"/>
              </a:buClr>
              <a:buSzPts val="1800"/>
              <a:buFont typeface="Arial"/>
              <a:buChar char="●"/>
            </a:pPr>
            <a:r>
              <a:rPr lang="fr" sz="1800">
                <a:solidFill>
                  <a:srgbClr val="FFFFFF"/>
                </a:solidFill>
                <a:latin typeface="Arial"/>
                <a:ea typeface="Arial"/>
                <a:cs typeface="Arial"/>
                <a:sym typeface="Arial"/>
              </a:rPr>
              <a:t>Regularized logistic regression classifier (LR)</a:t>
            </a:r>
          </a:p>
          <a:p>
            <a:pPr indent="-342900" lvl="1" marL="914400" rtl="0">
              <a:spcBef>
                <a:spcPts val="0"/>
              </a:spcBef>
              <a:spcAft>
                <a:spcPts val="0"/>
              </a:spcAft>
              <a:buClr>
                <a:srgbClr val="FFFFFF"/>
              </a:buClr>
              <a:buSzPts val="1800"/>
              <a:buFont typeface="Arial"/>
              <a:buChar char="○"/>
            </a:pPr>
            <a:r>
              <a:rPr lang="fr" sz="1800">
                <a:solidFill>
                  <a:srgbClr val="FFFFFF"/>
                </a:solidFill>
                <a:latin typeface="Arial"/>
                <a:ea typeface="Arial"/>
                <a:cs typeface="Arial"/>
                <a:sym typeface="Arial"/>
              </a:rPr>
              <a:t>Online transactions : fraudulent / not fraudulent</a:t>
            </a:r>
          </a:p>
          <a:p>
            <a:pPr indent="-342900" lvl="0" marL="457200" rtl="0">
              <a:spcBef>
                <a:spcPts val="300"/>
              </a:spcBef>
              <a:spcAft>
                <a:spcPts val="0"/>
              </a:spcAft>
              <a:buClr>
                <a:srgbClr val="FFFFFF"/>
              </a:buClr>
              <a:buSzPts val="1800"/>
              <a:buChar char="●"/>
            </a:pPr>
            <a:r>
              <a:rPr lang="fr" sz="1800">
                <a:solidFill>
                  <a:srgbClr val="FFFFFF"/>
                </a:solidFill>
                <a:latin typeface="Arial"/>
                <a:ea typeface="Arial"/>
                <a:cs typeface="Arial"/>
                <a:sym typeface="Arial"/>
              </a:rPr>
              <a:t>Support vector machine classifier (SVM)  </a:t>
            </a:r>
          </a:p>
          <a:p>
            <a:pPr indent="-342900" lvl="1" marL="914400" rtl="0">
              <a:spcBef>
                <a:spcPts val="300"/>
              </a:spcBef>
              <a:spcAft>
                <a:spcPts val="0"/>
              </a:spcAft>
              <a:buClr>
                <a:srgbClr val="FFFFFF"/>
              </a:buClr>
              <a:buSzPts val="1800"/>
              <a:buFont typeface="Arial"/>
              <a:buChar char="○"/>
            </a:pPr>
            <a:r>
              <a:rPr lang="fr" sz="1800">
                <a:solidFill>
                  <a:srgbClr val="FFFFFF"/>
                </a:solidFill>
                <a:latin typeface="Arial"/>
                <a:ea typeface="Arial"/>
                <a:cs typeface="Arial"/>
                <a:sym typeface="Arial"/>
              </a:rPr>
              <a:t>Secondary structure prediction (bioinformatics) </a:t>
            </a:r>
          </a:p>
          <a:p>
            <a:pPr indent="-342900" lvl="0" marL="457200" rtl="0">
              <a:spcBef>
                <a:spcPts val="300"/>
              </a:spcBef>
              <a:spcAft>
                <a:spcPts val="0"/>
              </a:spcAft>
              <a:buClr>
                <a:srgbClr val="FFFFFF"/>
              </a:buClr>
              <a:buSzPts val="1800"/>
              <a:buChar char="●"/>
            </a:pPr>
            <a:r>
              <a:rPr lang="fr" sz="1800">
                <a:solidFill>
                  <a:srgbClr val="FFFFFF"/>
                </a:solidFill>
                <a:latin typeface="Arial"/>
                <a:ea typeface="Arial"/>
                <a:cs typeface="Arial"/>
                <a:sym typeface="Arial"/>
              </a:rPr>
              <a:t>Bidirectional long short-term memory model (Bi-LSTMs)</a:t>
            </a:r>
          </a:p>
          <a:p>
            <a:pPr indent="-342900" lvl="1" marL="914400" rtl="0">
              <a:spcBef>
                <a:spcPts val="300"/>
              </a:spcBef>
              <a:spcAft>
                <a:spcPts val="0"/>
              </a:spcAft>
              <a:buClr>
                <a:srgbClr val="FFFFFF"/>
              </a:buClr>
              <a:buSzPts val="1800"/>
              <a:buFont typeface="Arial"/>
              <a:buChar char="○"/>
            </a:pPr>
            <a:r>
              <a:rPr lang="fr" sz="1800">
                <a:solidFill>
                  <a:srgbClr val="FFFFFF"/>
                </a:solidFill>
                <a:latin typeface="Arial"/>
                <a:ea typeface="Arial"/>
                <a:cs typeface="Arial"/>
                <a:sym typeface="Arial"/>
              </a:rPr>
              <a:t>Google Translate</a:t>
            </a:r>
          </a:p>
          <a:p>
            <a:pPr indent="-342900" lvl="0" marL="457200" rtl="0">
              <a:spcBef>
                <a:spcPts val="300"/>
              </a:spcBef>
              <a:spcAft>
                <a:spcPts val="0"/>
              </a:spcAft>
              <a:buClr>
                <a:srgbClr val="FFFFFF"/>
              </a:buClr>
              <a:buSzPts val="1800"/>
              <a:buChar char="●"/>
            </a:pPr>
            <a:r>
              <a:rPr lang="fr" sz="1800">
                <a:solidFill>
                  <a:srgbClr val="FFFFFF"/>
                </a:solidFill>
                <a:latin typeface="Arial"/>
                <a:ea typeface="Arial"/>
                <a:cs typeface="Arial"/>
                <a:sym typeface="Arial"/>
              </a:rPr>
              <a:t>Convolutional neural network model (CNNs) </a:t>
            </a:r>
          </a:p>
          <a:p>
            <a:pPr indent="-342900" lvl="1" marL="914400" rtl="0">
              <a:spcBef>
                <a:spcPts val="300"/>
              </a:spcBef>
              <a:spcAft>
                <a:spcPts val="0"/>
              </a:spcAft>
              <a:buClr>
                <a:srgbClr val="FFFFFF"/>
              </a:buClr>
              <a:buSzPts val="1800"/>
              <a:buFont typeface="Arial"/>
              <a:buChar char="○"/>
            </a:pPr>
            <a:r>
              <a:rPr lang="fr" sz="1800">
                <a:solidFill>
                  <a:srgbClr val="FFFFFF"/>
                </a:solidFill>
                <a:latin typeface="Arial"/>
                <a:ea typeface="Arial"/>
                <a:cs typeface="Arial"/>
                <a:sym typeface="Arial"/>
              </a:rPr>
              <a:t>Visual recognition</a:t>
            </a:r>
          </a:p>
          <a:p>
            <a:pPr indent="0" lvl="0" marL="0" rtl="0">
              <a:spcBef>
                <a:spcPts val="300"/>
              </a:spcBef>
              <a:spcAft>
                <a:spcPts val="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Modèles</a:t>
            </a:r>
          </a:p>
          <a:p>
            <a:pPr indent="0" lvl="0" marL="0">
              <a:spcBef>
                <a:spcPts val="0"/>
              </a:spcBef>
              <a:buNone/>
            </a:pPr>
            <a:r>
              <a:t/>
            </a:r>
            <a:endParaRP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300"/>
              </a:spcBef>
              <a:spcAft>
                <a:spcPts val="0"/>
              </a:spcAft>
              <a:buSzPts val="1800"/>
              <a:buFont typeface="Arial"/>
              <a:buChar char="●"/>
            </a:pPr>
            <a:r>
              <a:rPr lang="fr" sz="1800">
                <a:latin typeface="Arial"/>
                <a:ea typeface="Arial"/>
                <a:cs typeface="Arial"/>
                <a:sym typeface="Arial"/>
              </a:rPr>
              <a:t>Coordinate Ascent</a:t>
            </a:r>
          </a:p>
          <a:p>
            <a:pPr indent="-342900" lvl="1" marL="914400" rtl="0">
              <a:spcBef>
                <a:spcPts val="300"/>
              </a:spcBef>
              <a:spcAft>
                <a:spcPts val="0"/>
              </a:spcAft>
              <a:buSzPts val="1800"/>
              <a:buFont typeface="Arial"/>
              <a:buChar char="○"/>
            </a:pPr>
            <a:r>
              <a:rPr lang="fr" sz="1800">
                <a:latin typeface="Arial"/>
                <a:ea typeface="Arial"/>
                <a:cs typeface="Arial"/>
                <a:sym typeface="Arial"/>
              </a:rPr>
              <a:t>Ranking of tweets </a:t>
            </a:r>
          </a:p>
          <a:p>
            <a:pPr indent="-342900" lvl="0" marL="457200" rtl="0">
              <a:spcBef>
                <a:spcPts val="300"/>
              </a:spcBef>
              <a:spcAft>
                <a:spcPts val="0"/>
              </a:spcAft>
              <a:buSzPts val="1800"/>
              <a:buFont typeface="Arial"/>
              <a:buChar char="●"/>
            </a:pPr>
            <a:r>
              <a:rPr lang="fr" sz="1800">
                <a:latin typeface="Arial"/>
                <a:ea typeface="Arial"/>
                <a:cs typeface="Arial"/>
                <a:sym typeface="Arial"/>
              </a:rPr>
              <a:t>AdaRank</a:t>
            </a:r>
          </a:p>
          <a:p>
            <a:pPr indent="-342900" lvl="1" marL="914400" rtl="0">
              <a:spcBef>
                <a:spcPts val="300"/>
              </a:spcBef>
              <a:spcAft>
                <a:spcPts val="0"/>
              </a:spcAft>
              <a:buSzPts val="1800"/>
              <a:buFont typeface="Arial"/>
              <a:buChar char="○"/>
            </a:pPr>
            <a:r>
              <a:rPr lang="fr" sz="1800">
                <a:latin typeface="Arial"/>
                <a:ea typeface="Arial"/>
                <a:cs typeface="Arial"/>
                <a:sym typeface="Arial"/>
              </a:rPr>
              <a:t>Used for information retrieval </a:t>
            </a:r>
          </a:p>
          <a:p>
            <a:pPr indent="-342900" lvl="0" marL="457200" rtl="0">
              <a:spcBef>
                <a:spcPts val="300"/>
              </a:spcBef>
              <a:spcAft>
                <a:spcPts val="0"/>
              </a:spcAft>
              <a:buSzPts val="1800"/>
              <a:buFont typeface="Arial"/>
              <a:buChar char="●"/>
            </a:pPr>
            <a:r>
              <a:rPr lang="fr" sz="1800">
                <a:latin typeface="Arial"/>
                <a:ea typeface="Arial"/>
                <a:cs typeface="Arial"/>
                <a:sym typeface="Arial"/>
              </a:rPr>
              <a:t>Naive Bayes</a:t>
            </a:r>
          </a:p>
          <a:p>
            <a:pPr indent="-342900" lvl="1" marL="914400" rtl="0">
              <a:spcBef>
                <a:spcPts val="300"/>
              </a:spcBef>
              <a:spcAft>
                <a:spcPts val="0"/>
              </a:spcAft>
              <a:buSzPts val="1800"/>
              <a:buFont typeface="Arial"/>
              <a:buChar char="○"/>
            </a:pPr>
            <a:r>
              <a:rPr lang="fr" sz="1800">
                <a:latin typeface="Arial"/>
                <a:ea typeface="Arial"/>
                <a:cs typeface="Arial"/>
                <a:sym typeface="Arial"/>
              </a:rPr>
              <a:t>Spam detection</a:t>
            </a:r>
          </a:p>
          <a:p>
            <a:pPr indent="0" lvl="0" marL="0">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Features</a:t>
            </a:r>
          </a:p>
          <a:p>
            <a:pPr indent="0" lvl="0" marL="0">
              <a:spcBef>
                <a:spcPts val="0"/>
              </a:spcBef>
              <a:buNone/>
            </a:pPr>
            <a:r>
              <a:t/>
            </a:r>
            <a:endParaRPr/>
          </a:p>
        </p:txBody>
      </p:sp>
      <p:sp>
        <p:nvSpPr>
          <p:cNvPr id="177" name="Shape 177"/>
          <p:cNvSpPr txBox="1"/>
          <p:nvPr>
            <p:ph idx="1" type="body"/>
          </p:nvPr>
        </p:nvSpPr>
        <p:spPr>
          <a:xfrm>
            <a:off x="1297500" y="1186550"/>
            <a:ext cx="7038900" cy="29112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fr" sz="1800"/>
              <a:t>Metadata</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342900" lvl="0" marL="457200" rtl="0">
              <a:spcBef>
                <a:spcPts val="0"/>
              </a:spcBef>
              <a:buSzPts val="1800"/>
              <a:buChar char="●"/>
            </a:pPr>
            <a:r>
              <a:rPr lang="fr" sz="1800"/>
              <a:t>Analyse du texte</a:t>
            </a:r>
          </a:p>
          <a:p>
            <a:pPr indent="0" lvl="0" marL="457200" rtl="0">
              <a:spcBef>
                <a:spcPts val="0"/>
              </a:spcBef>
              <a:buNone/>
            </a:pPr>
            <a:r>
              <a:t/>
            </a:r>
            <a:endParaRPr/>
          </a:p>
          <a:p>
            <a:pPr indent="0" lvl="0" marL="0" rtl="0">
              <a:spcBef>
                <a:spcPts val="0"/>
              </a:spcBef>
              <a:buNone/>
            </a:pPr>
            <a:r>
              <a:t/>
            </a:r>
            <a:endParaRPr/>
          </a:p>
        </p:txBody>
      </p:sp>
      <p:pic>
        <p:nvPicPr>
          <p:cNvPr id="178" name="Shape 178"/>
          <p:cNvPicPr preferRelativeResize="0"/>
          <p:nvPr/>
        </p:nvPicPr>
        <p:blipFill>
          <a:blip r:embed="rId3">
            <a:alphaModFix/>
          </a:blip>
          <a:stretch>
            <a:fillRect/>
          </a:stretch>
        </p:blipFill>
        <p:spPr>
          <a:xfrm>
            <a:off x="1657975" y="1599225"/>
            <a:ext cx="4890251" cy="1519075"/>
          </a:xfrm>
          <a:prstGeom prst="rect">
            <a:avLst/>
          </a:prstGeom>
          <a:noFill/>
          <a:ln>
            <a:noFill/>
          </a:ln>
        </p:spPr>
      </p:pic>
      <p:pic>
        <p:nvPicPr>
          <p:cNvPr id="179" name="Shape 179"/>
          <p:cNvPicPr preferRelativeResize="0"/>
          <p:nvPr/>
        </p:nvPicPr>
        <p:blipFill rotWithShape="1">
          <a:blip r:embed="rId4">
            <a:alphaModFix/>
          </a:blip>
          <a:srcRect b="21068" l="2248" r="0" t="41296"/>
          <a:stretch/>
        </p:blipFill>
        <p:spPr>
          <a:xfrm>
            <a:off x="1657975" y="3847350"/>
            <a:ext cx="6823550" cy="111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fr"/>
              <a:t>État de l’art - Librairies</a:t>
            </a:r>
          </a:p>
        </p:txBody>
      </p:sp>
      <p:sp>
        <p:nvSpPr>
          <p:cNvPr id="185" name="Shape 18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fr" sz="1800"/>
              <a:t>RankLib</a:t>
            </a:r>
          </a:p>
          <a:p>
            <a:pPr indent="-342900" lvl="0" marL="457200" rtl="0">
              <a:spcBef>
                <a:spcPts val="0"/>
              </a:spcBef>
              <a:spcAft>
                <a:spcPts val="0"/>
              </a:spcAft>
              <a:buSzPts val="1800"/>
              <a:buChar char="●"/>
            </a:pPr>
            <a:r>
              <a:rPr lang="fr" sz="1800"/>
              <a:t>SVM-Rank</a:t>
            </a:r>
          </a:p>
          <a:p>
            <a:pPr indent="-342900" lvl="0" marL="457200" rtl="0">
              <a:spcBef>
                <a:spcPts val="0"/>
              </a:spcBef>
              <a:spcAft>
                <a:spcPts val="0"/>
              </a:spcAft>
              <a:buSzPts val="1800"/>
              <a:buChar char="●"/>
            </a:pPr>
            <a:r>
              <a:rPr lang="fr" sz="1800"/>
              <a:t>Scikit-Learn</a:t>
            </a:r>
          </a:p>
          <a:p>
            <a:pPr indent="-342900" lvl="0" marL="457200" rtl="0">
              <a:spcBef>
                <a:spcPts val="0"/>
              </a:spcBef>
              <a:spcAft>
                <a:spcPts val="0"/>
              </a:spcAft>
              <a:buSzPts val="1800"/>
              <a:buChar char="●"/>
            </a:pPr>
            <a:r>
              <a:rPr lang="fr" sz="1800"/>
              <a:t>LIBSHORTTEXT</a:t>
            </a:r>
          </a:p>
          <a:p>
            <a:pPr indent="-342900" lvl="0" marL="457200" rtl="0">
              <a:spcBef>
                <a:spcPts val="0"/>
              </a:spcBef>
              <a:spcAft>
                <a:spcPts val="0"/>
              </a:spcAft>
              <a:buSzPts val="1800"/>
              <a:buChar char="●"/>
            </a:pPr>
            <a:r>
              <a:rPr lang="fr" sz="1800"/>
              <a:t>TensorFlow</a:t>
            </a:r>
          </a:p>
          <a:p>
            <a:pPr indent="-342900" lvl="0" marL="457200" rtl="0">
              <a:spcBef>
                <a:spcPts val="0"/>
              </a:spcBef>
              <a:spcAft>
                <a:spcPts val="0"/>
              </a:spcAft>
              <a:buSzPts val="1800"/>
              <a:buChar char="●"/>
            </a:pPr>
            <a:r>
              <a:rPr lang="fr" sz="1800"/>
              <a:t>Theano</a:t>
            </a:r>
          </a:p>
          <a:p>
            <a:pPr indent="-342900" lvl="0" marL="457200" rtl="0">
              <a:spcBef>
                <a:spcPts val="0"/>
              </a:spcBef>
              <a:spcAft>
                <a:spcPts val="0"/>
              </a:spcAft>
              <a:buSzPts val="1800"/>
              <a:buChar char="●"/>
            </a:pPr>
            <a:r>
              <a:rPr lang="fr" sz="1800"/>
              <a:t>Keras</a:t>
            </a:r>
          </a:p>
          <a:p>
            <a:pPr indent="-342900" lvl="0" marL="457200" rtl="0">
              <a:spcBef>
                <a:spcPts val="0"/>
              </a:spcBef>
              <a:buSzPts val="1800"/>
              <a:buChar char="●"/>
            </a:pPr>
            <a:r>
              <a:rPr lang="fr" sz="1800"/>
              <a:t>...</a:t>
            </a:r>
          </a:p>
          <a:p>
            <a:pPr indent="0" lvl="0" marL="0" rtl="0">
              <a:spcBef>
                <a:spcPts val="0"/>
              </a:spcBef>
              <a:buNone/>
            </a:pPr>
            <a:r>
              <a:t/>
            </a:r>
            <a:endParaRPr sz="1800"/>
          </a:p>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