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899350" cy="43562588"/>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1644840" y="10193400"/>
            <a:ext cx="2960892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1644840" y="23390280"/>
            <a:ext cx="2960892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1644840" y="1019340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16816680" y="1019340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16816680" y="2339028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1644840" y="2339028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1644840" y="10193400"/>
            <a:ext cx="29608920" cy="252658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1644840" y="10193400"/>
            <a:ext cx="29608920" cy="252658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pic>
        <p:nvPicPr>
          <p:cNvPr id="34" name="Image 33"/>
          <p:cNvPicPr/>
          <p:nvPr/>
        </p:nvPicPr>
        <p:blipFill>
          <a:blip r:embed="rId2"/>
          <a:stretch/>
        </p:blipFill>
        <p:spPr>
          <a:xfrm>
            <a:off x="1644480" y="11014200"/>
            <a:ext cx="29608920" cy="23623920"/>
          </a:xfrm>
          <a:prstGeom prst="rect">
            <a:avLst/>
          </a:prstGeom>
          <a:ln>
            <a:noFill/>
          </a:ln>
        </p:spPr>
      </p:pic>
      <p:pic>
        <p:nvPicPr>
          <p:cNvPr id="35" name="Image 34"/>
          <p:cNvPicPr/>
          <p:nvPr/>
        </p:nvPicPr>
        <p:blipFill>
          <a:blip r:embed="rId2"/>
          <a:stretch/>
        </p:blipFill>
        <p:spPr>
          <a:xfrm>
            <a:off x="1644480" y="11014200"/>
            <a:ext cx="29608920" cy="236239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1644840" y="10193400"/>
            <a:ext cx="29608920" cy="25265880"/>
          </a:xfrm>
          <a:prstGeom prst="rect">
            <a:avLst/>
          </a:prstGeom>
        </p:spPr>
        <p:txBody>
          <a:bodyPr lIns="0" tIns="0" rIns="0" bIns="0" anchor="ctr"/>
          <a:lstStyle/>
          <a:p>
            <a:pPr algn="ctr"/>
            <a:endParaRPr lang="fr-B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1644840" y="10193400"/>
            <a:ext cx="29608920" cy="252658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1644840" y="10193400"/>
            <a:ext cx="14448960" cy="252658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16816680" y="10193400"/>
            <a:ext cx="14448960" cy="252658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467080" y="13531680"/>
            <a:ext cx="27964800" cy="43288560"/>
          </a:xfrm>
          <a:prstGeom prst="rect">
            <a:avLst/>
          </a:prstGeom>
        </p:spPr>
        <p:txBody>
          <a:bodyPr lIns="0" tIns="0" rIns="0" bIns="0" anchor="ctr"/>
          <a:lstStyle/>
          <a:p>
            <a:pPr algn="ctr"/>
            <a:endParaRPr lang="fr-B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1644840" y="1019340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1644840" y="2339028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16816680" y="10193400"/>
            <a:ext cx="14448960" cy="252658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1644840" y="10193400"/>
            <a:ext cx="14448960" cy="252658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16816680" y="1019340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16816680" y="2339028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1644840" y="1019340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16816680" y="10193400"/>
            <a:ext cx="1444896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1644840" y="23390280"/>
            <a:ext cx="29608920" cy="1205172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467080" y="13531680"/>
            <a:ext cx="27964800" cy="93384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1644840" y="10193400"/>
            <a:ext cx="29608920" cy="25265880"/>
          </a:xfrm>
          <a:prstGeom prst="rect">
            <a:avLst/>
          </a:prstGeom>
        </p:spPr>
        <p:txBody>
          <a:bodyPr lIns="0" tIns="0" rIns="0" bIns="0"/>
          <a:lstStyle/>
          <a:p>
            <a:pPr marL="432000" indent="-324000">
              <a:buClr>
                <a:srgbClr val="000000"/>
              </a:buClr>
              <a:buSzPct val="45000"/>
              <a:buFont typeface="Wingdings" charset="2"/>
              <a:buChar char=""/>
            </a:pPr>
            <a:r>
              <a:rPr lang="fr-FR" sz="2800" b="0" strike="noStrike" spc="-1">
                <a:solidFill>
                  <a:srgbClr val="000000"/>
                </a:solidFill>
                <a:uFill>
                  <a:solidFill>
                    <a:srgbClr val="FFFFFF"/>
                  </a:solidFill>
                </a:uFill>
                <a:latin typeface="Arial"/>
              </a:rPr>
              <a:t>Cliquez pour éditer le format du plan de texte</a:t>
            </a:r>
          </a:p>
          <a:p>
            <a:pPr marL="864000" lvl="1" indent="-324000">
              <a:buClr>
                <a:srgbClr val="000000"/>
              </a:buClr>
              <a:buSzPct val="75000"/>
              <a:buFont typeface="Symbol" charset="2"/>
              <a:buChar char=""/>
            </a:pPr>
            <a:r>
              <a:rPr lang="fr-FR" sz="2000" b="0" strike="noStrike" spc="-1">
                <a:solidFill>
                  <a:srgbClr val="000000"/>
                </a:solidFill>
                <a:uFill>
                  <a:solidFill>
                    <a:srgbClr val="FFFFFF"/>
                  </a:solidFill>
                </a:uFill>
                <a:latin typeface="Arial"/>
              </a:rPr>
              <a:t>Second niveau de plan</a:t>
            </a:r>
          </a:p>
          <a:p>
            <a:pPr marL="1296000" lvl="2" indent="-288000">
              <a:buClr>
                <a:srgbClr val="000000"/>
              </a:buClr>
              <a:buSzPct val="45000"/>
              <a:buFont typeface="Wingdings" charset="2"/>
              <a:buChar char=""/>
            </a:pPr>
            <a:r>
              <a:rPr lang="fr-FR" sz="1800" b="0" strike="noStrike" spc="-1">
                <a:solidFill>
                  <a:srgbClr val="000000"/>
                </a:solidFill>
                <a:uFill>
                  <a:solidFill>
                    <a:srgbClr val="FFFFFF"/>
                  </a:solidFill>
                </a:uFill>
                <a:latin typeface="Arial"/>
              </a:rPr>
              <a:t>Troisième niveau de plan</a:t>
            </a:r>
          </a:p>
          <a:p>
            <a:pPr marL="1728000" lvl="3" indent="-216000">
              <a:buClr>
                <a:srgbClr val="000000"/>
              </a:buClr>
              <a:buSzPct val="75000"/>
              <a:buFont typeface="Symbol" charset="2"/>
              <a:buChar char=""/>
            </a:pPr>
            <a:r>
              <a:rPr lang="fr-FR" sz="1800" b="0" strike="noStrike" spc="-1">
                <a:solidFill>
                  <a:srgbClr val="000000"/>
                </a:solidFill>
                <a:uFill>
                  <a:solidFill>
                    <a:srgbClr val="FFFFFF"/>
                  </a:solidFill>
                </a:uFill>
                <a:latin typeface="Arial"/>
              </a:rPr>
              <a:t>Quatrième niveau de plan</a:t>
            </a:r>
          </a:p>
          <a:p>
            <a:pPr marL="2160000" lvl="4" indent="-216000">
              <a:buClr>
                <a:srgbClr val="000000"/>
              </a:buClr>
              <a:buSzPct val="45000"/>
              <a:buFont typeface="Wingdings" charset="2"/>
              <a:buChar char=""/>
            </a:pPr>
            <a:r>
              <a:rPr lang="fr-FR" sz="2000" b="0" strike="noStrike" spc="-1">
                <a:solidFill>
                  <a:srgbClr val="000000"/>
                </a:solidFill>
                <a:uFill>
                  <a:solidFill>
                    <a:srgbClr val="FFFFFF"/>
                  </a:solidFill>
                </a:uFill>
                <a:latin typeface="Arial"/>
              </a:rPr>
              <a:t>Cinquième niveau de plan</a:t>
            </a:r>
          </a:p>
          <a:p>
            <a:pPr marL="2592000" lvl="5" indent="-216000">
              <a:buClr>
                <a:srgbClr val="000000"/>
              </a:buClr>
              <a:buSzPct val="45000"/>
              <a:buFont typeface="Wingdings" charset="2"/>
              <a:buChar char=""/>
            </a:pPr>
            <a:r>
              <a:rPr lang="fr-FR" sz="2000" b="0" strike="noStrike" spc="-1">
                <a:solidFill>
                  <a:srgbClr val="000000"/>
                </a:solidFill>
                <a:uFill>
                  <a:solidFill>
                    <a:srgbClr val="FFFFFF"/>
                  </a:solidFill>
                </a:uFill>
                <a:latin typeface="Arial"/>
              </a:rPr>
              <a:t>Sixième niveau de plan</a:t>
            </a:r>
          </a:p>
          <a:p>
            <a:pPr marL="3024000" lvl="6" indent="-216000">
              <a:buClr>
                <a:srgbClr val="000000"/>
              </a:buClr>
              <a:buSzPct val="45000"/>
              <a:buFont typeface="Wingdings" charset="2"/>
              <a:buChar char=""/>
            </a:pPr>
            <a:r>
              <a:rPr lang="fr-FR" sz="2000" b="0" strike="noStrike" spc="-1">
                <a:solidFill>
                  <a:srgbClr val="000000"/>
                </a:solidFill>
                <a:uFill>
                  <a:solidFill>
                    <a:srgbClr val="FFFFFF"/>
                  </a:solidFill>
                </a:u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image" Target="../media/image2.wmf"/><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2408040" y="27613800"/>
            <a:ext cx="29099160" cy="12816720"/>
          </a:xfrm>
          <a:prstGeom prst="roundRect">
            <a:avLst>
              <a:gd name="adj" fmla="val 16667"/>
            </a:avLst>
          </a:prstGeom>
          <a:solidFill>
            <a:srgbClr val="729FCF"/>
          </a:solidFill>
          <a:ln w="127080">
            <a:solidFill>
              <a:srgbClr val="BDAFD5"/>
            </a:solidFill>
            <a:round/>
          </a:ln>
        </p:spPr>
        <p:style>
          <a:lnRef idx="0">
            <a:scrgbClr r="0" g="0" b="0"/>
          </a:lnRef>
          <a:fillRef idx="0">
            <a:scrgbClr r="0" g="0" b="0"/>
          </a:fillRef>
          <a:effectRef idx="0">
            <a:scrgbClr r="0" g="0" b="0"/>
          </a:effectRef>
          <a:fontRef idx="minor"/>
        </p:style>
      </p:sp>
      <p:sp>
        <p:nvSpPr>
          <p:cNvPr id="37" name="CustomShape 2"/>
          <p:cNvSpPr/>
          <p:nvPr/>
        </p:nvSpPr>
        <p:spPr>
          <a:xfrm rot="16200000">
            <a:off x="-21167280" y="21131640"/>
            <a:ext cx="43627680" cy="1312200"/>
          </a:xfrm>
          <a:prstGeom prst="rect">
            <a:avLst/>
          </a:prstGeom>
          <a:solidFill>
            <a:srgbClr val="6C5098"/>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BE" sz="6600" b="1" strike="noStrike" spc="-1">
                <a:solidFill>
                  <a:srgbClr val="FFFFFF"/>
                </a:solidFill>
                <a:uFill>
                  <a:solidFill>
                    <a:srgbClr val="FFFFFF"/>
                  </a:solidFill>
                </a:uFill>
                <a:latin typeface="Arial"/>
                <a:ea typeface="ＭＳ Ｐゴシック"/>
              </a:rPr>
              <a:t>UNIVERSITÉ LIBRE DE BRUXELLES</a:t>
            </a:r>
            <a:r>
              <a:rPr lang="fr-BE" sz="6600" b="0" strike="noStrike" spc="-1">
                <a:solidFill>
                  <a:srgbClr val="FFFFFF"/>
                </a:solidFill>
                <a:uFill>
                  <a:solidFill>
                    <a:srgbClr val="FFFFFF"/>
                  </a:solidFill>
                </a:uFill>
                <a:latin typeface="Arial"/>
                <a:ea typeface="ＭＳ Ｐゴシック"/>
              </a:rPr>
              <a:t> - </a:t>
            </a:r>
            <a:r>
              <a:rPr lang="fr-BE" sz="6600" b="1" strike="noStrike" spc="-1">
                <a:solidFill>
                  <a:srgbClr val="FFFFFF"/>
                </a:solidFill>
                <a:uFill>
                  <a:solidFill>
                    <a:srgbClr val="FFFFFF"/>
                  </a:solidFill>
                </a:uFill>
                <a:latin typeface="Arial"/>
                <a:ea typeface="ＭＳ Ｐゴシック"/>
              </a:rPr>
              <a:t>FACULTÉ DES SCIENCES</a:t>
            </a:r>
            <a:endParaRPr lang="fr-BE" sz="1800" b="0" strike="noStrike" spc="-1">
              <a:solidFill>
                <a:srgbClr val="000000"/>
              </a:solidFill>
              <a:uFill>
                <a:solidFill>
                  <a:srgbClr val="FFFFFF"/>
                </a:solidFill>
              </a:uFill>
              <a:latin typeface="Arial"/>
            </a:endParaRPr>
          </a:p>
        </p:txBody>
      </p:sp>
      <p:pic>
        <p:nvPicPr>
          <p:cNvPr id="38" name="Picture 11"/>
          <p:cNvPicPr/>
          <p:nvPr/>
        </p:nvPicPr>
        <p:blipFill>
          <a:blip r:embed="rId2"/>
          <a:stretch/>
        </p:blipFill>
        <p:spPr>
          <a:xfrm>
            <a:off x="30203640" y="40878000"/>
            <a:ext cx="2607480" cy="2607480"/>
          </a:xfrm>
          <a:prstGeom prst="rect">
            <a:avLst/>
          </a:prstGeom>
          <a:ln>
            <a:noFill/>
          </a:ln>
        </p:spPr>
      </p:pic>
      <p:pic>
        <p:nvPicPr>
          <p:cNvPr id="39" name="Picture 13"/>
          <p:cNvPicPr/>
          <p:nvPr/>
        </p:nvPicPr>
        <p:blipFill>
          <a:blip r:embed="rId3"/>
          <a:stretch/>
        </p:blipFill>
        <p:spPr>
          <a:xfrm>
            <a:off x="25725600" y="40611600"/>
            <a:ext cx="4261680" cy="2986920"/>
          </a:xfrm>
          <a:prstGeom prst="rect">
            <a:avLst/>
          </a:prstGeom>
          <a:ln>
            <a:noFill/>
          </a:ln>
        </p:spPr>
      </p:pic>
      <p:pic>
        <p:nvPicPr>
          <p:cNvPr id="40" name="Image 47"/>
          <p:cNvPicPr/>
          <p:nvPr/>
        </p:nvPicPr>
        <p:blipFill>
          <a:blip r:embed="rId4"/>
          <a:stretch/>
        </p:blipFill>
        <p:spPr>
          <a:xfrm>
            <a:off x="28657800" y="682920"/>
            <a:ext cx="4060440" cy="4061520"/>
          </a:xfrm>
          <a:prstGeom prst="rect">
            <a:avLst/>
          </a:prstGeom>
          <a:ln>
            <a:noFill/>
          </a:ln>
        </p:spPr>
      </p:pic>
      <p:pic>
        <p:nvPicPr>
          <p:cNvPr id="41" name="Image 13"/>
          <p:cNvPicPr/>
          <p:nvPr/>
        </p:nvPicPr>
        <p:blipFill>
          <a:blip r:embed="rId5"/>
          <a:stretch/>
        </p:blipFill>
        <p:spPr>
          <a:xfrm>
            <a:off x="1302840" y="760320"/>
            <a:ext cx="4060440" cy="4060440"/>
          </a:xfrm>
          <a:prstGeom prst="rect">
            <a:avLst/>
          </a:prstGeom>
          <a:ln>
            <a:noFill/>
          </a:ln>
        </p:spPr>
      </p:pic>
      <p:sp>
        <p:nvSpPr>
          <p:cNvPr id="42" name="CustomShape 3"/>
          <p:cNvSpPr/>
          <p:nvPr/>
        </p:nvSpPr>
        <p:spPr>
          <a:xfrm>
            <a:off x="2408040" y="10789200"/>
            <a:ext cx="29162520" cy="8140320"/>
          </a:xfrm>
          <a:prstGeom prst="roundRect">
            <a:avLst>
              <a:gd name="adj" fmla="val 16667"/>
            </a:avLst>
          </a:prstGeom>
          <a:solidFill>
            <a:srgbClr val="376092"/>
          </a:solidFill>
          <a:ln w="127080">
            <a:solidFill>
              <a:srgbClr val="BDAFD5"/>
            </a:solidFill>
            <a:round/>
          </a:ln>
        </p:spPr>
        <p:style>
          <a:lnRef idx="0">
            <a:scrgbClr r="0" g="0" b="0"/>
          </a:lnRef>
          <a:fillRef idx="0">
            <a:scrgbClr r="0" g="0" b="0"/>
          </a:fillRef>
          <a:effectRef idx="0">
            <a:scrgbClr r="0" g="0" b="0"/>
          </a:effectRef>
          <a:fontRef idx="minor"/>
        </p:style>
      </p:sp>
      <p:sp>
        <p:nvSpPr>
          <p:cNvPr id="43" name="CustomShape 4"/>
          <p:cNvSpPr/>
          <p:nvPr/>
        </p:nvSpPr>
        <p:spPr>
          <a:xfrm>
            <a:off x="3428640" y="12703680"/>
            <a:ext cx="26041320" cy="58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r>
              <a:rPr lang="fr-BE" sz="5400" b="0" strike="noStrike" spc="-1" dirty="0">
                <a:solidFill>
                  <a:srgbClr val="FFFFFF"/>
                </a:solidFill>
                <a:uFill>
                  <a:solidFill>
                    <a:srgbClr val="FFFFFF"/>
                  </a:solidFill>
                </a:uFill>
                <a:latin typeface="Arial"/>
                <a:ea typeface="ＭＳ Ｐゴシック"/>
              </a:rPr>
              <a:t>Consulter des informations, se renseigner à travers les réseaux sociaux fait partie de notre quotidien. Cependant on s'interroge pas toujours sur l'exactitude de ces données. De plus en plus de fausses informations circulent sur ces réseaux et ceci devient un vrai problème car on ne sait plus faire la différence entre le vrai et le faux. Le but de ce projet est d'implémenter un classificateur </a:t>
            </a:r>
            <a:r>
              <a:rPr lang="fr-BE" sz="5400" spc="-1" dirty="0">
                <a:solidFill>
                  <a:srgbClr val="FFFFFF"/>
                </a:solidFill>
                <a:uFill>
                  <a:solidFill>
                    <a:srgbClr val="FFFFFF"/>
                  </a:solidFill>
                </a:uFill>
                <a:latin typeface="Arial"/>
                <a:ea typeface="ＭＳ Ｐゴシック"/>
              </a:rPr>
              <a:t>(</a:t>
            </a:r>
            <a:r>
              <a:rPr lang="fr-BE" sz="5400" b="1" spc="-1" dirty="0">
                <a:solidFill>
                  <a:srgbClr val="FFFFFF"/>
                </a:solidFill>
                <a:uFill>
                  <a:solidFill>
                    <a:srgbClr val="FFFFFF"/>
                  </a:solidFill>
                </a:uFill>
                <a:latin typeface="Arial"/>
                <a:ea typeface="ＭＳ Ｐゴシック"/>
              </a:rPr>
              <a:t>Machine Learning</a:t>
            </a:r>
            <a:r>
              <a:rPr lang="fr-BE" sz="5400" spc="-1" dirty="0">
                <a:solidFill>
                  <a:srgbClr val="FFFFFF"/>
                </a:solidFill>
                <a:uFill>
                  <a:solidFill>
                    <a:srgbClr val="FFFFFF"/>
                  </a:solidFill>
                </a:uFill>
                <a:latin typeface="Arial"/>
                <a:ea typeface="ＭＳ Ｐゴシック"/>
              </a:rPr>
              <a:t>) </a:t>
            </a:r>
            <a:r>
              <a:rPr lang="fr-BE" sz="5400" b="0" strike="noStrike" spc="-1" dirty="0">
                <a:solidFill>
                  <a:srgbClr val="FFFFFF"/>
                </a:solidFill>
                <a:uFill>
                  <a:solidFill>
                    <a:srgbClr val="FFFFFF"/>
                  </a:solidFill>
                </a:uFill>
                <a:latin typeface="Arial"/>
                <a:ea typeface="ＭＳ Ｐゴシック"/>
              </a:rPr>
              <a:t>qui après une phase d'apprentissage sur une base de données fera la différence entre les </a:t>
            </a:r>
            <a:r>
              <a:rPr lang="fr-BE" sz="5400" b="1" spc="-1" dirty="0">
                <a:solidFill>
                  <a:srgbClr val="FFFFFF"/>
                </a:solidFill>
                <a:uFill>
                  <a:solidFill>
                    <a:srgbClr val="FFFFFF"/>
                  </a:solidFill>
                </a:uFill>
                <a:latin typeface="Arial"/>
                <a:ea typeface="ＭＳ Ｐゴシック"/>
              </a:rPr>
              <a:t>Fake</a:t>
            </a:r>
            <a:r>
              <a:rPr lang="fr-BE" sz="5400" b="1" strike="noStrike" spc="-1" dirty="0">
                <a:solidFill>
                  <a:srgbClr val="FFFFFF"/>
                </a:solidFill>
                <a:uFill>
                  <a:solidFill>
                    <a:srgbClr val="FFFFFF"/>
                  </a:solidFill>
                </a:uFill>
                <a:latin typeface="Arial"/>
                <a:ea typeface="ＭＳ Ｐゴシック"/>
              </a:rPr>
              <a:t> </a:t>
            </a:r>
            <a:r>
              <a:rPr lang="fr-BE" sz="5400" b="1" spc="-1" dirty="0">
                <a:solidFill>
                  <a:srgbClr val="FFFFFF"/>
                </a:solidFill>
                <a:uFill>
                  <a:solidFill>
                    <a:srgbClr val="FFFFFF"/>
                  </a:solidFill>
                </a:uFill>
                <a:latin typeface="Arial"/>
                <a:ea typeface="ＭＳ Ｐゴシック"/>
              </a:rPr>
              <a:t>News</a:t>
            </a:r>
            <a:r>
              <a:rPr lang="fr-BE" sz="5400" b="1" strike="noStrike" spc="-1" dirty="0">
                <a:solidFill>
                  <a:srgbClr val="FFFFFF"/>
                </a:solidFill>
                <a:uFill>
                  <a:solidFill>
                    <a:srgbClr val="FFFFFF"/>
                  </a:solidFill>
                </a:uFill>
                <a:latin typeface="Arial"/>
                <a:ea typeface="ＭＳ Ｐゴシック"/>
              </a:rPr>
              <a:t> </a:t>
            </a:r>
            <a:r>
              <a:rPr lang="fr-BE" sz="5400" b="0" strike="noStrike" spc="-1" dirty="0">
                <a:solidFill>
                  <a:srgbClr val="FFFFFF"/>
                </a:solidFill>
                <a:uFill>
                  <a:solidFill>
                    <a:srgbClr val="FFFFFF"/>
                  </a:solidFill>
                </a:uFill>
                <a:latin typeface="Arial"/>
                <a:ea typeface="ＭＳ Ｐゴシック"/>
              </a:rPr>
              <a:t>et les informations authentiques.</a:t>
            </a:r>
            <a:r>
              <a:rPr lang="fr-BE" sz="5400" spc="-1" dirty="0">
                <a:solidFill>
                  <a:srgbClr val="FFFFFF"/>
                </a:solidFill>
                <a:uFill>
                  <a:solidFill>
                    <a:srgbClr val="FFFFFF"/>
                  </a:solidFill>
                </a:uFill>
                <a:latin typeface="Arial"/>
                <a:ea typeface="ＭＳ Ｐゴシック"/>
              </a:rPr>
              <a:t> </a:t>
            </a:r>
            <a:endParaRPr lang="fr-BE" sz="1800" b="0" strike="noStrike" spc="-1" dirty="0">
              <a:solidFill>
                <a:srgbClr val="000000"/>
              </a:solidFill>
              <a:uFill>
                <a:solidFill>
                  <a:srgbClr val="FFFFFF"/>
                </a:solidFill>
              </a:uFill>
              <a:latin typeface="Arial"/>
            </a:endParaRPr>
          </a:p>
        </p:txBody>
      </p:sp>
      <p:sp>
        <p:nvSpPr>
          <p:cNvPr id="44" name="CustomShape 5"/>
          <p:cNvSpPr/>
          <p:nvPr/>
        </p:nvSpPr>
        <p:spPr>
          <a:xfrm>
            <a:off x="2447640" y="19837080"/>
            <a:ext cx="14061960" cy="7355160"/>
          </a:xfrm>
          <a:prstGeom prst="roundRect">
            <a:avLst>
              <a:gd name="adj" fmla="val 16667"/>
            </a:avLst>
          </a:prstGeom>
          <a:solidFill>
            <a:srgbClr val="00B050"/>
          </a:solidFill>
          <a:ln w="127080">
            <a:solidFill>
              <a:srgbClr val="BDAFD5"/>
            </a:solidFill>
            <a:round/>
          </a:ln>
        </p:spPr>
        <p:style>
          <a:lnRef idx="0">
            <a:scrgbClr r="0" g="0" b="0"/>
          </a:lnRef>
          <a:fillRef idx="0">
            <a:scrgbClr r="0" g="0" b="0"/>
          </a:fillRef>
          <a:effectRef idx="0">
            <a:scrgbClr r="0" g="0" b="0"/>
          </a:effectRef>
          <a:fontRef idx="minor"/>
        </p:style>
      </p:sp>
      <p:sp>
        <p:nvSpPr>
          <p:cNvPr id="45" name="CustomShape 6"/>
          <p:cNvSpPr/>
          <p:nvPr/>
        </p:nvSpPr>
        <p:spPr>
          <a:xfrm>
            <a:off x="16991640" y="19765080"/>
            <a:ext cx="14515560" cy="7355160"/>
          </a:xfrm>
          <a:prstGeom prst="roundRect">
            <a:avLst>
              <a:gd name="adj" fmla="val 16667"/>
            </a:avLst>
          </a:prstGeom>
          <a:solidFill>
            <a:srgbClr val="00B0F0"/>
          </a:solidFill>
          <a:ln w="127080">
            <a:solidFill>
              <a:srgbClr val="BDAFD5"/>
            </a:solidFill>
            <a:round/>
          </a:ln>
        </p:spPr>
        <p:style>
          <a:lnRef idx="0">
            <a:scrgbClr r="0" g="0" b="0"/>
          </a:lnRef>
          <a:fillRef idx="0">
            <a:scrgbClr r="0" g="0" b="0"/>
          </a:fillRef>
          <a:effectRef idx="0">
            <a:scrgbClr r="0" g="0" b="0"/>
          </a:effectRef>
          <a:fontRef idx="minor"/>
        </p:style>
      </p:sp>
      <p:sp>
        <p:nvSpPr>
          <p:cNvPr id="46" name="CustomShape 7"/>
          <p:cNvSpPr/>
          <p:nvPr/>
        </p:nvSpPr>
        <p:spPr>
          <a:xfrm>
            <a:off x="3354480" y="22141440"/>
            <a:ext cx="13115520" cy="42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5400" b="0" strike="noStrike" spc="-1">
                <a:solidFill>
                  <a:srgbClr val="FFFFFF"/>
                </a:solidFill>
                <a:uFill>
                  <a:solidFill>
                    <a:srgbClr val="FFFFFF"/>
                  </a:solidFill>
                </a:uFill>
                <a:latin typeface="Arial"/>
                <a:ea typeface="ＭＳ Ｐゴシック"/>
              </a:rPr>
              <a:t>Le terme de Machine Learning décrit un processus d’apprentissage d’un système d’intelligence artificielle. Grâce à des données collectées  permettant à celle-ci de réagir à données semblables.</a:t>
            </a:r>
            <a:endParaRPr lang="fr-BE" sz="1800" b="0" strike="noStrike" spc="-1">
              <a:solidFill>
                <a:srgbClr val="000000"/>
              </a:solidFill>
              <a:uFill>
                <a:solidFill>
                  <a:srgbClr val="FFFFFF"/>
                </a:solidFill>
              </a:uFill>
              <a:latin typeface="Arial"/>
            </a:endParaRPr>
          </a:p>
        </p:txBody>
      </p:sp>
      <p:sp>
        <p:nvSpPr>
          <p:cNvPr id="47" name="CustomShape 8"/>
          <p:cNvSpPr/>
          <p:nvPr/>
        </p:nvSpPr>
        <p:spPr>
          <a:xfrm>
            <a:off x="17529840" y="22285440"/>
            <a:ext cx="13115520" cy="42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5400" b="0" strike="noStrike" spc="-1">
                <a:solidFill>
                  <a:srgbClr val="FFFFFF"/>
                </a:solidFill>
                <a:uFill>
                  <a:solidFill>
                    <a:srgbClr val="FFFFFF"/>
                  </a:solidFill>
                </a:uFill>
                <a:latin typeface="Arial"/>
                <a:ea typeface="ＭＳ Ｐゴシック"/>
              </a:rPr>
              <a:t>Les Fake News sont des informations délibérément fausses, truquées, satiriques ou parodiques émanant en général d'un ou de plusieurs médias, d'un organisme ou d'un individu. </a:t>
            </a:r>
            <a:endParaRPr lang="fr-BE" sz="1800" b="0" strike="noStrike" spc="-1">
              <a:solidFill>
                <a:srgbClr val="000000"/>
              </a:solidFill>
              <a:uFill>
                <a:solidFill>
                  <a:srgbClr val="FFFFFF"/>
                </a:solidFill>
              </a:uFill>
              <a:latin typeface="Arial"/>
            </a:endParaRPr>
          </a:p>
        </p:txBody>
      </p:sp>
      <p:sp>
        <p:nvSpPr>
          <p:cNvPr id="48" name="CustomShape 9"/>
          <p:cNvSpPr/>
          <p:nvPr/>
        </p:nvSpPr>
        <p:spPr>
          <a:xfrm>
            <a:off x="3642480" y="11340000"/>
            <a:ext cx="1007028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6600" b="1" strike="noStrike" spc="-1">
                <a:solidFill>
                  <a:srgbClr val="FFFFFF"/>
                </a:solidFill>
                <a:uFill>
                  <a:solidFill>
                    <a:srgbClr val="FFFFFF"/>
                  </a:solidFill>
                </a:uFill>
                <a:latin typeface="Arial"/>
                <a:ea typeface="ＭＳ Ｐゴシック"/>
              </a:rPr>
              <a:t>OBJECTIF</a:t>
            </a:r>
            <a:endParaRPr lang="fr-BE" sz="1800" b="0" strike="noStrike" spc="-1">
              <a:solidFill>
                <a:srgbClr val="000000"/>
              </a:solidFill>
              <a:uFill>
                <a:solidFill>
                  <a:srgbClr val="FFFFFF"/>
                </a:solidFill>
              </a:uFill>
              <a:latin typeface="Arial"/>
            </a:endParaRPr>
          </a:p>
        </p:txBody>
      </p:sp>
      <p:sp>
        <p:nvSpPr>
          <p:cNvPr id="49" name="CustomShape 10"/>
          <p:cNvSpPr/>
          <p:nvPr/>
        </p:nvSpPr>
        <p:spPr>
          <a:xfrm>
            <a:off x="17791200" y="20673360"/>
            <a:ext cx="1007028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6600" b="1" strike="noStrike" spc="-1">
                <a:solidFill>
                  <a:srgbClr val="FFFFFF"/>
                </a:solidFill>
                <a:uFill>
                  <a:solidFill>
                    <a:srgbClr val="FFFFFF"/>
                  </a:solidFill>
                </a:uFill>
                <a:latin typeface="Arial"/>
                <a:ea typeface="ＭＳ Ｐゴシック"/>
              </a:rPr>
              <a:t>FAKE NEWS</a:t>
            </a:r>
            <a:endParaRPr lang="fr-BE" sz="1800" b="0" strike="noStrike" spc="-1">
              <a:solidFill>
                <a:srgbClr val="000000"/>
              </a:solidFill>
              <a:uFill>
                <a:solidFill>
                  <a:srgbClr val="FFFFFF"/>
                </a:solidFill>
              </a:uFill>
              <a:latin typeface="Arial"/>
            </a:endParaRPr>
          </a:p>
        </p:txBody>
      </p:sp>
      <p:sp>
        <p:nvSpPr>
          <p:cNvPr id="50" name="CustomShape 11"/>
          <p:cNvSpPr/>
          <p:nvPr/>
        </p:nvSpPr>
        <p:spPr>
          <a:xfrm>
            <a:off x="10257120" y="27802080"/>
            <a:ext cx="1238472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BE" sz="6600" b="1" strike="noStrike" spc="-1">
                <a:solidFill>
                  <a:srgbClr val="FFFFFF"/>
                </a:solidFill>
                <a:uFill>
                  <a:solidFill>
                    <a:srgbClr val="FFFFFF"/>
                  </a:solidFill>
                </a:uFill>
                <a:latin typeface="Arial"/>
                <a:ea typeface="ＭＳ Ｐゴシック"/>
              </a:rPr>
              <a:t>COMMENT ÇA MARCHE  ?</a:t>
            </a:r>
            <a:endParaRPr lang="fr-BE" sz="1800" b="0" strike="noStrike" spc="-1">
              <a:solidFill>
                <a:srgbClr val="000000"/>
              </a:solidFill>
              <a:uFill>
                <a:solidFill>
                  <a:srgbClr val="FFFFFF"/>
                </a:solidFill>
              </a:uFill>
              <a:latin typeface="Arial"/>
            </a:endParaRPr>
          </a:p>
        </p:txBody>
      </p:sp>
      <p:sp>
        <p:nvSpPr>
          <p:cNvPr id="51" name="CustomShape 12"/>
          <p:cNvSpPr/>
          <p:nvPr/>
        </p:nvSpPr>
        <p:spPr>
          <a:xfrm>
            <a:off x="3440520" y="20529360"/>
            <a:ext cx="1007028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6600" b="1" strike="noStrike" spc="-1">
                <a:solidFill>
                  <a:srgbClr val="FFFFFF"/>
                </a:solidFill>
                <a:uFill>
                  <a:solidFill>
                    <a:srgbClr val="FFFFFF"/>
                  </a:solidFill>
                </a:uFill>
                <a:latin typeface="Arial"/>
                <a:ea typeface="ＭＳ Ｐゴシック"/>
              </a:rPr>
              <a:t>MACHINE</a:t>
            </a:r>
            <a:r>
              <a:rPr lang="fr-BE" sz="6600" b="0" strike="noStrike" spc="-1">
                <a:solidFill>
                  <a:srgbClr val="000000"/>
                </a:solidFill>
                <a:uFill>
                  <a:solidFill>
                    <a:srgbClr val="FFFFFF"/>
                  </a:solidFill>
                </a:uFill>
                <a:latin typeface="Arial"/>
                <a:ea typeface="ＭＳ Ｐゴシック"/>
              </a:rPr>
              <a:t> </a:t>
            </a:r>
            <a:r>
              <a:rPr lang="fr-BE" sz="6600" b="1" strike="noStrike" spc="-1">
                <a:solidFill>
                  <a:srgbClr val="FFFFFF"/>
                </a:solidFill>
                <a:uFill>
                  <a:solidFill>
                    <a:srgbClr val="FFFFFF"/>
                  </a:solidFill>
                </a:uFill>
                <a:latin typeface="Arial"/>
                <a:ea typeface="ＭＳ Ｐゴシック"/>
              </a:rPr>
              <a:t>LEARNING</a:t>
            </a:r>
            <a:endParaRPr lang="fr-BE" sz="1800" b="0" strike="noStrike" spc="-1">
              <a:solidFill>
                <a:srgbClr val="000000"/>
              </a:solidFill>
              <a:uFill>
                <a:solidFill>
                  <a:srgbClr val="FFFFFF"/>
                </a:solidFill>
              </a:uFill>
              <a:latin typeface="Arial"/>
            </a:endParaRPr>
          </a:p>
        </p:txBody>
      </p:sp>
      <p:pic>
        <p:nvPicPr>
          <p:cNvPr id="52" name="Picture 10"/>
          <p:cNvPicPr/>
          <p:nvPr/>
        </p:nvPicPr>
        <p:blipFill>
          <a:blip r:embed="rId6"/>
          <a:stretch/>
        </p:blipFill>
        <p:spPr>
          <a:xfrm rot="1603800">
            <a:off x="29388600" y="19114920"/>
            <a:ext cx="3114720" cy="3114720"/>
          </a:xfrm>
          <a:prstGeom prst="rect">
            <a:avLst/>
          </a:prstGeom>
          <a:ln>
            <a:noFill/>
          </a:ln>
        </p:spPr>
      </p:pic>
      <p:pic>
        <p:nvPicPr>
          <p:cNvPr id="53" name="Picture 16"/>
          <p:cNvPicPr/>
          <p:nvPr/>
        </p:nvPicPr>
        <p:blipFill>
          <a:blip r:embed="rId7"/>
          <a:stretch/>
        </p:blipFill>
        <p:spPr>
          <a:xfrm rot="1273200">
            <a:off x="14621040" y="19281600"/>
            <a:ext cx="2285280" cy="2285280"/>
          </a:xfrm>
          <a:prstGeom prst="rect">
            <a:avLst/>
          </a:prstGeom>
          <a:ln>
            <a:noFill/>
          </a:ln>
        </p:spPr>
      </p:pic>
      <p:sp>
        <p:nvSpPr>
          <p:cNvPr id="54" name="CustomShape 13"/>
          <p:cNvSpPr/>
          <p:nvPr/>
        </p:nvSpPr>
        <p:spPr>
          <a:xfrm>
            <a:off x="10764034" y="29089350"/>
            <a:ext cx="12385675" cy="10018244"/>
          </a:xfrm>
          <a:prstGeom prst="cloud">
            <a:avLst/>
          </a:prstGeom>
          <a:solidFill>
            <a:srgbClr val="FCFBF9"/>
          </a:solidFill>
          <a:ln w="9360">
            <a:solidFill>
              <a:srgbClr val="000000"/>
            </a:solidFill>
            <a:round/>
          </a:ln>
        </p:spPr>
        <p:style>
          <a:lnRef idx="0">
            <a:scrgbClr r="0" g="0" b="0"/>
          </a:lnRef>
          <a:fillRef idx="0">
            <a:scrgbClr r="0" g="0" b="0"/>
          </a:fillRef>
          <a:effectRef idx="0">
            <a:scrgbClr r="0" g="0" b="0"/>
          </a:effectRef>
          <a:fontRef idx="minor"/>
        </p:style>
      </p:sp>
      <p:sp>
        <p:nvSpPr>
          <p:cNvPr id="55" name="CustomShape 14"/>
          <p:cNvSpPr/>
          <p:nvPr/>
        </p:nvSpPr>
        <p:spPr>
          <a:xfrm>
            <a:off x="12633120" y="31659840"/>
            <a:ext cx="3917160" cy="2732400"/>
          </a:xfrm>
          <a:prstGeom prst="ellipse">
            <a:avLst/>
          </a:prstGeom>
          <a:solidFill>
            <a:srgbClr val="3C75C2"/>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fr-BE" sz="1800" b="0" strike="noStrike" spc="-1">
              <a:solidFill>
                <a:srgbClr val="000000"/>
              </a:solidFill>
              <a:uFill>
                <a:solidFill>
                  <a:srgbClr val="FFFFFF"/>
                </a:solidFill>
              </a:uFill>
              <a:latin typeface="Arial"/>
            </a:endParaRPr>
          </a:p>
          <a:p>
            <a:pPr algn="ctr">
              <a:lnSpc>
                <a:spcPct val="100000"/>
              </a:lnSpc>
            </a:pPr>
            <a:r>
              <a:rPr lang="fr-BE" sz="3600" b="0" strike="noStrike" spc="-1">
                <a:solidFill>
                  <a:srgbClr val="FFFFFF"/>
                </a:solidFill>
                <a:uFill>
                  <a:solidFill>
                    <a:srgbClr val="FFFFFF"/>
                  </a:solidFill>
                </a:uFill>
                <a:latin typeface="Arial"/>
                <a:ea typeface="ＭＳ Ｐゴシック"/>
              </a:rPr>
              <a:t>Ponctuation</a:t>
            </a:r>
            <a:endParaRPr lang="fr-BE" sz="1800" b="0" strike="noStrike" spc="-1">
              <a:solidFill>
                <a:srgbClr val="000000"/>
              </a:solidFill>
              <a:uFill>
                <a:solidFill>
                  <a:srgbClr val="FFFFFF"/>
                </a:solidFill>
              </a:uFill>
              <a:latin typeface="Arial"/>
            </a:endParaRPr>
          </a:p>
        </p:txBody>
      </p:sp>
      <p:sp>
        <p:nvSpPr>
          <p:cNvPr id="56" name="CustomShape 15"/>
          <p:cNvSpPr/>
          <p:nvPr/>
        </p:nvSpPr>
        <p:spPr>
          <a:xfrm>
            <a:off x="14892120" y="34796160"/>
            <a:ext cx="3917160" cy="2732400"/>
          </a:xfrm>
          <a:prstGeom prst="ellipse">
            <a:avLst/>
          </a:prstGeom>
          <a:solidFill>
            <a:srgbClr val="3C75C2"/>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fr-BE" sz="1800" b="0" strike="noStrike" spc="-1">
              <a:solidFill>
                <a:srgbClr val="000000"/>
              </a:solidFill>
              <a:uFill>
                <a:solidFill>
                  <a:srgbClr val="FFFFFF"/>
                </a:solidFill>
              </a:uFill>
              <a:latin typeface="Arial"/>
            </a:endParaRPr>
          </a:p>
          <a:p>
            <a:pPr algn="ctr">
              <a:lnSpc>
                <a:spcPct val="100000"/>
              </a:lnSpc>
            </a:pPr>
            <a:r>
              <a:rPr lang="fr-BE" sz="3600" b="0" strike="noStrike" spc="-1">
                <a:solidFill>
                  <a:srgbClr val="FFFFFF"/>
                </a:solidFill>
                <a:uFill>
                  <a:solidFill>
                    <a:srgbClr val="FFFFFF"/>
                  </a:solidFill>
                </a:uFill>
                <a:latin typeface="Arial"/>
                <a:ea typeface="ＭＳ Ｐゴシック"/>
              </a:rPr>
              <a:t>Fréquence des mots</a:t>
            </a:r>
            <a:endParaRPr lang="fr-BE" sz="1800" b="0" strike="noStrike" spc="-1">
              <a:solidFill>
                <a:srgbClr val="000000"/>
              </a:solidFill>
              <a:uFill>
                <a:solidFill>
                  <a:srgbClr val="FFFFFF"/>
                </a:solidFill>
              </a:uFill>
              <a:latin typeface="Arial"/>
            </a:endParaRPr>
          </a:p>
        </p:txBody>
      </p:sp>
      <p:sp>
        <p:nvSpPr>
          <p:cNvPr id="57" name="CustomShape 16"/>
          <p:cNvSpPr/>
          <p:nvPr/>
        </p:nvSpPr>
        <p:spPr>
          <a:xfrm>
            <a:off x="17452800" y="31587840"/>
            <a:ext cx="3917160" cy="2732400"/>
          </a:xfrm>
          <a:prstGeom prst="ellipse">
            <a:avLst/>
          </a:prstGeom>
          <a:solidFill>
            <a:srgbClr val="3C75C2"/>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fr-BE" sz="1800" b="0" strike="noStrike" spc="-1">
              <a:solidFill>
                <a:srgbClr val="000000"/>
              </a:solidFill>
              <a:uFill>
                <a:solidFill>
                  <a:srgbClr val="FFFFFF"/>
                </a:solidFill>
              </a:uFill>
              <a:latin typeface="Arial"/>
            </a:endParaRPr>
          </a:p>
          <a:p>
            <a:pPr algn="ctr">
              <a:lnSpc>
                <a:spcPct val="100000"/>
              </a:lnSpc>
            </a:pPr>
            <a:r>
              <a:rPr lang="fr-BE" sz="3600" b="0" strike="noStrike" spc="-1">
                <a:solidFill>
                  <a:srgbClr val="FFFFFF"/>
                </a:solidFill>
                <a:uFill>
                  <a:solidFill>
                    <a:srgbClr val="FFFFFF"/>
                  </a:solidFill>
                </a:uFill>
                <a:latin typeface="Arial"/>
                <a:ea typeface="ＭＳ Ｐゴシック"/>
              </a:rPr>
              <a:t>Pronoms</a:t>
            </a:r>
            <a:endParaRPr lang="fr-BE" sz="1800" b="0" strike="noStrike" spc="-1">
              <a:solidFill>
                <a:srgbClr val="000000"/>
              </a:solidFill>
              <a:uFill>
                <a:solidFill>
                  <a:srgbClr val="FFFFFF"/>
                </a:solidFill>
              </a:uFill>
              <a:latin typeface="Arial"/>
            </a:endParaRPr>
          </a:p>
        </p:txBody>
      </p:sp>
      <p:pic>
        <p:nvPicPr>
          <p:cNvPr id="58" name="Picture 22"/>
          <p:cNvPicPr/>
          <p:nvPr/>
        </p:nvPicPr>
        <p:blipFill>
          <a:blip r:embed="rId8"/>
          <a:stretch/>
        </p:blipFill>
        <p:spPr>
          <a:xfrm>
            <a:off x="29234520" y="27386280"/>
            <a:ext cx="2512800" cy="2512800"/>
          </a:xfrm>
          <a:prstGeom prst="rect">
            <a:avLst/>
          </a:prstGeom>
          <a:ln>
            <a:noFill/>
          </a:ln>
        </p:spPr>
      </p:pic>
      <p:sp>
        <p:nvSpPr>
          <p:cNvPr id="59" name="CustomShape 17"/>
          <p:cNvSpPr/>
          <p:nvPr/>
        </p:nvSpPr>
        <p:spPr>
          <a:xfrm>
            <a:off x="1558800" y="9145080"/>
            <a:ext cx="3125232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BE" sz="4400" b="1" strike="noStrike" spc="-1">
                <a:solidFill>
                  <a:srgbClr val="000000"/>
                </a:solidFill>
                <a:uFill>
                  <a:solidFill>
                    <a:srgbClr val="FFFFFF"/>
                  </a:solidFill>
                </a:uFill>
                <a:latin typeface="Arial"/>
                <a:ea typeface="ＭＳ Ｐゴシック"/>
              </a:rPr>
              <a:t>Jacobs Alexandre, Bonaert Gregory, Ruggoo Prateeba, Rouma Florian, Engelman David, Engelman Benjamin</a:t>
            </a:r>
            <a:endParaRPr lang="fr-BE" sz="1800" b="0" strike="noStrike" spc="-1">
              <a:solidFill>
                <a:srgbClr val="000000"/>
              </a:solidFill>
              <a:uFill>
                <a:solidFill>
                  <a:srgbClr val="FFFFFF"/>
                </a:solidFill>
              </a:uFill>
              <a:latin typeface="Arial"/>
            </a:endParaRPr>
          </a:p>
        </p:txBody>
      </p:sp>
      <p:pic>
        <p:nvPicPr>
          <p:cNvPr id="60" name="Image 2"/>
          <p:cNvPicPr/>
          <p:nvPr/>
        </p:nvPicPr>
        <p:blipFill>
          <a:blip r:embed="rId9"/>
          <a:stretch/>
        </p:blipFill>
        <p:spPr>
          <a:xfrm>
            <a:off x="5204160" y="561960"/>
            <a:ext cx="23293080" cy="8175960"/>
          </a:xfrm>
          <a:prstGeom prst="rect">
            <a:avLst/>
          </a:prstGeom>
          <a:ln>
            <a:noFill/>
          </a:ln>
        </p:spPr>
      </p:pic>
      <p:sp>
        <p:nvSpPr>
          <p:cNvPr id="61" name="CustomShape 18"/>
          <p:cNvSpPr/>
          <p:nvPr/>
        </p:nvSpPr>
        <p:spPr>
          <a:xfrm>
            <a:off x="5534640" y="28857240"/>
            <a:ext cx="3575520" cy="1986480"/>
          </a:xfrm>
          <a:prstGeom prst="roundRect">
            <a:avLst>
              <a:gd name="adj" fmla="val 10000"/>
            </a:avLst>
          </a:prstGeom>
          <a:solidFill>
            <a:srgbClr val="252571"/>
          </a:solidFill>
          <a:ln w="25560">
            <a:solidFill>
              <a:srgbClr val="FFFFFF"/>
            </a:solidFill>
            <a:round/>
          </a:ln>
        </p:spPr>
        <p:style>
          <a:lnRef idx="0">
            <a:scrgbClr r="0" g="0" b="0"/>
          </a:lnRef>
          <a:fillRef idx="0">
            <a:scrgbClr r="0" g="0" b="0"/>
          </a:fillRef>
          <a:effectRef idx="0">
            <a:scrgbClr r="0" g="0" b="0"/>
          </a:effectRef>
          <a:fontRef idx="minor"/>
        </p:style>
        <p:txBody>
          <a:bodyPr lIns="176400" tIns="176400" rIns="118080" bIns="176040" anchor="ctr"/>
          <a:lstStyle/>
          <a:p>
            <a:pPr algn="ctr">
              <a:lnSpc>
                <a:spcPct val="90000"/>
              </a:lnSpc>
            </a:pPr>
            <a:r>
              <a:rPr lang="fr-BE" sz="3100" b="0" strike="noStrike" spc="-1">
                <a:solidFill>
                  <a:srgbClr val="FFFFFF"/>
                </a:solidFill>
                <a:uFill>
                  <a:solidFill>
                    <a:srgbClr val="FFFFFF"/>
                  </a:solidFill>
                </a:uFill>
                <a:latin typeface="Arial"/>
                <a:ea typeface="ＭＳ Ｐゴシック"/>
              </a:rPr>
              <a:t>Préparation des données</a:t>
            </a:r>
            <a:endParaRPr lang="fr-BE" sz="1800" b="0" strike="noStrike" spc="-1">
              <a:solidFill>
                <a:srgbClr val="000000"/>
              </a:solidFill>
              <a:uFill>
                <a:solidFill>
                  <a:srgbClr val="FFFFFF"/>
                </a:solidFill>
              </a:uFill>
              <a:latin typeface="Arial"/>
            </a:endParaRPr>
          </a:p>
        </p:txBody>
      </p:sp>
      <p:sp>
        <p:nvSpPr>
          <p:cNvPr id="62" name="CustomShape 19"/>
          <p:cNvSpPr/>
          <p:nvPr/>
        </p:nvSpPr>
        <p:spPr>
          <a:xfrm rot="5400000">
            <a:off x="6950520" y="30893400"/>
            <a:ext cx="744480" cy="893520"/>
          </a:xfrm>
          <a:prstGeom prst="rightArrow">
            <a:avLst>
              <a:gd name="adj1" fmla="val 60000"/>
              <a:gd name="adj2" fmla="val 50000"/>
            </a:avLst>
          </a:prstGeom>
          <a:solidFill>
            <a:srgbClr val="303092"/>
          </a:solidFill>
          <a:ln>
            <a:noFill/>
          </a:ln>
        </p:spPr>
        <p:style>
          <a:lnRef idx="0">
            <a:scrgbClr r="0" g="0" b="0"/>
          </a:lnRef>
          <a:fillRef idx="0">
            <a:scrgbClr r="0" g="0" b="0"/>
          </a:fillRef>
          <a:effectRef idx="0">
            <a:scrgbClr r="0" g="0" b="0"/>
          </a:effectRef>
          <a:fontRef idx="minor"/>
        </p:style>
      </p:sp>
      <p:sp>
        <p:nvSpPr>
          <p:cNvPr id="63" name="CustomShape 20"/>
          <p:cNvSpPr/>
          <p:nvPr/>
        </p:nvSpPr>
        <p:spPr>
          <a:xfrm>
            <a:off x="5534640" y="31837320"/>
            <a:ext cx="3575520" cy="1986480"/>
          </a:xfrm>
          <a:prstGeom prst="roundRect">
            <a:avLst>
              <a:gd name="adj" fmla="val 10000"/>
            </a:avLst>
          </a:prstGeom>
          <a:solidFill>
            <a:srgbClr val="6868B5"/>
          </a:solidFill>
          <a:ln w="25560">
            <a:solidFill>
              <a:srgbClr val="FFFFFF"/>
            </a:solidFill>
            <a:round/>
          </a:ln>
        </p:spPr>
        <p:style>
          <a:lnRef idx="0">
            <a:scrgbClr r="0" g="0" b="0"/>
          </a:lnRef>
          <a:fillRef idx="0">
            <a:scrgbClr r="0" g="0" b="0"/>
          </a:fillRef>
          <a:effectRef idx="0">
            <a:scrgbClr r="0" g="0" b="0"/>
          </a:effectRef>
          <a:fontRef idx="minor"/>
        </p:style>
        <p:txBody>
          <a:bodyPr lIns="176400" tIns="176400" rIns="118080" bIns="176040" anchor="ctr"/>
          <a:lstStyle/>
          <a:p>
            <a:pPr algn="ctr">
              <a:lnSpc>
                <a:spcPct val="90000"/>
              </a:lnSpc>
            </a:pPr>
            <a:r>
              <a:rPr lang="fr-BE" sz="3100" b="0" strike="noStrike" spc="-1">
                <a:solidFill>
                  <a:srgbClr val="FFFFFF"/>
                </a:solidFill>
                <a:uFill>
                  <a:solidFill>
                    <a:srgbClr val="FFFFFF"/>
                  </a:solidFill>
                </a:uFill>
                <a:latin typeface="Arial"/>
                <a:ea typeface="ＭＳ Ｐゴシック"/>
              </a:rPr>
              <a:t>Sélection du modèle de Machine Learning </a:t>
            </a:r>
            <a:endParaRPr lang="fr-BE" sz="1800" b="0" strike="noStrike" spc="-1">
              <a:solidFill>
                <a:srgbClr val="000000"/>
              </a:solidFill>
              <a:uFill>
                <a:solidFill>
                  <a:srgbClr val="FFFFFF"/>
                </a:solidFill>
              </a:uFill>
              <a:latin typeface="Arial"/>
            </a:endParaRPr>
          </a:p>
        </p:txBody>
      </p:sp>
      <p:sp>
        <p:nvSpPr>
          <p:cNvPr id="64" name="CustomShape 21"/>
          <p:cNvSpPr/>
          <p:nvPr/>
        </p:nvSpPr>
        <p:spPr>
          <a:xfrm rot="5400000">
            <a:off x="6950520" y="33873480"/>
            <a:ext cx="744480" cy="893520"/>
          </a:xfrm>
          <a:prstGeom prst="rightArrow">
            <a:avLst>
              <a:gd name="adj1" fmla="val 60000"/>
              <a:gd name="adj2" fmla="val 50000"/>
            </a:avLst>
          </a:prstGeom>
          <a:solidFill>
            <a:srgbClr val="8B8BC1"/>
          </a:solidFill>
          <a:ln>
            <a:noFill/>
          </a:ln>
        </p:spPr>
        <p:style>
          <a:lnRef idx="0">
            <a:scrgbClr r="0" g="0" b="0"/>
          </a:lnRef>
          <a:fillRef idx="0">
            <a:scrgbClr r="0" g="0" b="0"/>
          </a:fillRef>
          <a:effectRef idx="0">
            <a:scrgbClr r="0" g="0" b="0"/>
          </a:effectRef>
          <a:fontRef idx="minor"/>
        </p:style>
      </p:sp>
      <p:sp>
        <p:nvSpPr>
          <p:cNvPr id="65" name="CustomShape 22"/>
          <p:cNvSpPr/>
          <p:nvPr/>
        </p:nvSpPr>
        <p:spPr>
          <a:xfrm>
            <a:off x="5534640" y="34817400"/>
            <a:ext cx="3575520" cy="1986480"/>
          </a:xfrm>
          <a:prstGeom prst="roundRect">
            <a:avLst>
              <a:gd name="adj" fmla="val 10000"/>
            </a:avLst>
          </a:prstGeom>
          <a:solidFill>
            <a:srgbClr val="808080"/>
          </a:solidFill>
          <a:ln w="25560">
            <a:solidFill>
              <a:srgbClr val="FFFFFF"/>
            </a:solidFill>
            <a:round/>
          </a:ln>
        </p:spPr>
        <p:style>
          <a:lnRef idx="0">
            <a:scrgbClr r="0" g="0" b="0"/>
          </a:lnRef>
          <a:fillRef idx="0">
            <a:scrgbClr r="0" g="0" b="0"/>
          </a:fillRef>
          <a:effectRef idx="0">
            <a:scrgbClr r="0" g="0" b="0"/>
          </a:effectRef>
          <a:fontRef idx="minor"/>
        </p:style>
        <p:txBody>
          <a:bodyPr lIns="176400" tIns="176400" rIns="118080" bIns="176040" anchor="ctr"/>
          <a:lstStyle/>
          <a:p>
            <a:pPr algn="ctr">
              <a:lnSpc>
                <a:spcPct val="90000"/>
              </a:lnSpc>
            </a:pPr>
            <a:r>
              <a:rPr lang="fr-BE" sz="3100" b="0" strike="noStrike" spc="-1" dirty="0">
                <a:solidFill>
                  <a:srgbClr val="FFFFFF"/>
                </a:solidFill>
                <a:uFill>
                  <a:solidFill>
                    <a:srgbClr val="FFFFFF"/>
                  </a:solidFill>
                </a:uFill>
                <a:latin typeface="Arial"/>
                <a:ea typeface="ＭＳ Ｐゴシック"/>
              </a:rPr>
              <a:t>Entraînement du modèle</a:t>
            </a:r>
            <a:r>
              <a:rPr lang="fr-BE" sz="3100" spc="-1" dirty="0">
                <a:solidFill>
                  <a:srgbClr val="FFFFFF"/>
                </a:solidFill>
                <a:latin typeface="Arial"/>
                <a:cs typeface="Arial"/>
              </a:rPr>
              <a:t> Ridge Classifier</a:t>
            </a:r>
            <a:endParaRPr lang="fr-BE" sz="1800" b="0" strike="noStrike" spc="-1" dirty="0">
              <a:solidFill>
                <a:srgbClr val="000000"/>
              </a:solidFill>
              <a:uFill>
                <a:solidFill>
                  <a:srgbClr val="FFFFFF"/>
                </a:solidFill>
              </a:uFill>
              <a:latin typeface="Arial"/>
            </a:endParaRPr>
          </a:p>
        </p:txBody>
      </p:sp>
      <p:sp>
        <p:nvSpPr>
          <p:cNvPr id="66" name="CustomShape 23"/>
          <p:cNvSpPr/>
          <p:nvPr/>
        </p:nvSpPr>
        <p:spPr>
          <a:xfrm rot="5400000">
            <a:off x="6950520" y="36853560"/>
            <a:ext cx="744480" cy="893520"/>
          </a:xfrm>
          <a:prstGeom prst="rightArrow">
            <a:avLst>
              <a:gd name="adj1" fmla="val 60000"/>
              <a:gd name="adj2" fmla="val 50000"/>
            </a:avLst>
          </a:prstGeom>
          <a:solidFill>
            <a:srgbClr val="8B8BC1"/>
          </a:solidFill>
          <a:ln>
            <a:noFill/>
          </a:ln>
        </p:spPr>
        <p:style>
          <a:lnRef idx="0">
            <a:scrgbClr r="0" g="0" b="0"/>
          </a:lnRef>
          <a:fillRef idx="0">
            <a:scrgbClr r="0" g="0" b="0"/>
          </a:fillRef>
          <a:effectRef idx="0">
            <a:scrgbClr r="0" g="0" b="0"/>
          </a:effectRef>
          <a:fontRef idx="minor"/>
        </p:style>
      </p:sp>
      <p:sp>
        <p:nvSpPr>
          <p:cNvPr id="67" name="CustomShape 24"/>
          <p:cNvSpPr/>
          <p:nvPr/>
        </p:nvSpPr>
        <p:spPr>
          <a:xfrm>
            <a:off x="5534640" y="37797480"/>
            <a:ext cx="3575520" cy="1986480"/>
          </a:xfrm>
          <a:prstGeom prst="roundRect">
            <a:avLst>
              <a:gd name="adj" fmla="val 10000"/>
            </a:avLst>
          </a:prstGeom>
          <a:solidFill>
            <a:srgbClr val="6868B5"/>
          </a:solidFill>
          <a:ln w="25560">
            <a:solidFill>
              <a:srgbClr val="FFFFFF"/>
            </a:solidFill>
            <a:round/>
          </a:ln>
        </p:spPr>
        <p:style>
          <a:lnRef idx="0">
            <a:scrgbClr r="0" g="0" b="0"/>
          </a:lnRef>
          <a:fillRef idx="0">
            <a:scrgbClr r="0" g="0" b="0"/>
          </a:fillRef>
          <a:effectRef idx="0">
            <a:scrgbClr r="0" g="0" b="0"/>
          </a:effectRef>
          <a:fontRef idx="minor"/>
        </p:style>
        <p:txBody>
          <a:bodyPr lIns="176400" tIns="176400" rIns="118080" bIns="176040" anchor="ctr"/>
          <a:lstStyle/>
          <a:p>
            <a:pPr algn="ctr">
              <a:lnSpc>
                <a:spcPct val="90000"/>
              </a:lnSpc>
            </a:pPr>
            <a:r>
              <a:rPr lang="fr-BE" sz="3100" b="0" strike="noStrike" spc="-1" dirty="0">
                <a:solidFill>
                  <a:srgbClr val="FFFFFF"/>
                </a:solidFill>
                <a:uFill>
                  <a:solidFill>
                    <a:srgbClr val="FFFFFF"/>
                  </a:solidFill>
                </a:uFill>
                <a:latin typeface="Arial"/>
                <a:ea typeface="ＭＳ Ｐゴシック"/>
              </a:rPr>
              <a:t>Test du modèle</a:t>
            </a:r>
            <a:r>
              <a:rPr lang="fr-BE" sz="3100" spc="-1" dirty="0">
                <a:solidFill>
                  <a:srgbClr val="FFFFFF"/>
                </a:solidFill>
                <a:latin typeface="Arial"/>
                <a:cs typeface="Arial"/>
              </a:rPr>
              <a:t> Ridge Classifier</a:t>
            </a:r>
          </a:p>
        </p:txBody>
      </p:sp>
      <p:sp>
        <p:nvSpPr>
          <p:cNvPr id="68" name="CustomShape 25"/>
          <p:cNvSpPr/>
          <p:nvPr/>
        </p:nvSpPr>
        <p:spPr>
          <a:xfrm>
            <a:off x="25412040" y="28478160"/>
            <a:ext cx="2545920" cy="2545920"/>
          </a:xfrm>
          <a:prstGeom prst="ellipse">
            <a:avLst/>
          </a:prstGeom>
          <a:solidFill>
            <a:srgbClr val="2E2E8A"/>
          </a:solidFill>
          <a:ln w="25560">
            <a:solidFill>
              <a:srgbClr val="FFFFFF"/>
            </a:solidFill>
            <a:round/>
          </a:ln>
        </p:spPr>
        <p:style>
          <a:lnRef idx="0">
            <a:scrgbClr r="0" g="0" b="0"/>
          </a:lnRef>
          <a:fillRef idx="0">
            <a:scrgbClr r="0" g="0" b="0"/>
          </a:fillRef>
          <a:effectRef idx="0">
            <a:scrgbClr r="0" g="0" b="0"/>
          </a:effectRef>
          <a:fontRef idx="minor"/>
        </p:style>
        <p:txBody>
          <a:bodyPr lIns="38160" tIns="38160" rIns="38160" bIns="38160" anchor="ctr"/>
          <a:lstStyle/>
          <a:p>
            <a:pPr algn="ctr">
              <a:lnSpc>
                <a:spcPct val="90000"/>
              </a:lnSpc>
            </a:pPr>
            <a:r>
              <a:rPr lang="fr-BE" sz="3000" spc="-1" dirty="0">
                <a:solidFill>
                  <a:srgbClr val="FFFFFF"/>
                </a:solidFill>
                <a:uFill>
                  <a:solidFill>
                    <a:srgbClr val="FFFFFF"/>
                  </a:solidFill>
                </a:uFill>
                <a:latin typeface="Arial"/>
                <a:ea typeface="ＭＳ Ｐゴシック"/>
              </a:rPr>
              <a:t>Article</a:t>
            </a:r>
            <a:r>
              <a:rPr lang="fr-BE" sz="3000" spc="-1" dirty="0">
                <a:solidFill>
                  <a:srgbClr val="FFFFFF"/>
                </a:solidFill>
                <a:latin typeface="Arial"/>
                <a:cs typeface="Arial"/>
              </a:rPr>
              <a:t> de presse</a:t>
            </a:r>
          </a:p>
        </p:txBody>
      </p:sp>
      <p:sp>
        <p:nvSpPr>
          <p:cNvPr id="70" name="CustomShape 27"/>
          <p:cNvSpPr/>
          <p:nvPr/>
        </p:nvSpPr>
        <p:spPr>
          <a:xfrm>
            <a:off x="25412040" y="32841000"/>
            <a:ext cx="2545920" cy="2545920"/>
          </a:xfrm>
          <a:prstGeom prst="ellipse">
            <a:avLst/>
          </a:prstGeom>
          <a:solidFill>
            <a:srgbClr val="5858B1"/>
          </a:solidFill>
          <a:ln w="25560">
            <a:solidFill>
              <a:srgbClr val="FFFFFF"/>
            </a:solidFill>
            <a:round/>
          </a:ln>
        </p:spPr>
        <p:style>
          <a:lnRef idx="0">
            <a:scrgbClr r="0" g="0" b="0"/>
          </a:lnRef>
          <a:fillRef idx="0">
            <a:scrgbClr r="0" g="0" b="0"/>
          </a:fillRef>
          <a:effectRef idx="0">
            <a:scrgbClr r="0" g="0" b="0"/>
          </a:effectRef>
          <a:fontRef idx="minor"/>
        </p:style>
        <p:txBody>
          <a:bodyPr lIns="38160" tIns="38160" rIns="38160" bIns="38160" anchor="ctr"/>
          <a:lstStyle/>
          <a:p>
            <a:pPr algn="ctr">
              <a:lnSpc>
                <a:spcPct val="90000"/>
              </a:lnSpc>
            </a:pPr>
            <a:r>
              <a:rPr lang="fr-BE" sz="3000" spc="-1" dirty="0">
                <a:solidFill>
                  <a:srgbClr val="FFFFFF"/>
                </a:solidFill>
                <a:uFill>
                  <a:solidFill>
                    <a:srgbClr val="FFFFFF"/>
                  </a:solidFill>
                </a:uFill>
                <a:latin typeface="Arial"/>
                <a:ea typeface="ＭＳ Ｐゴシック"/>
              </a:rPr>
              <a:t>Modèle </a:t>
            </a:r>
            <a:r>
              <a:rPr lang="fr-BE" sz="3000" spc="-1">
                <a:solidFill>
                  <a:srgbClr val="FFFFFF"/>
                </a:solidFill>
                <a:latin typeface="Arial"/>
                <a:cs typeface="Arial"/>
              </a:rPr>
              <a:t>Ridge Classifier</a:t>
            </a:r>
            <a:endParaRPr lang="fr-BE" sz="3000" spc="-1" dirty="0">
              <a:solidFill>
                <a:srgbClr val="FFFFFF"/>
              </a:solidFill>
              <a:latin typeface="Arial"/>
              <a:cs typeface="Arial"/>
            </a:endParaRPr>
          </a:p>
        </p:txBody>
      </p:sp>
      <p:sp>
        <p:nvSpPr>
          <p:cNvPr id="72" name="CustomShape 29"/>
          <p:cNvSpPr/>
          <p:nvPr/>
        </p:nvSpPr>
        <p:spPr>
          <a:xfrm>
            <a:off x="25412040" y="37180800"/>
            <a:ext cx="2545920" cy="2545920"/>
          </a:xfrm>
          <a:prstGeom prst="ellipse">
            <a:avLst/>
          </a:prstGeom>
          <a:solidFill>
            <a:srgbClr val="9B9BBF"/>
          </a:solidFill>
          <a:ln w="25560">
            <a:solidFill>
              <a:srgbClr val="FFFFFF"/>
            </a:solidFill>
            <a:round/>
          </a:ln>
        </p:spPr>
        <p:style>
          <a:lnRef idx="0">
            <a:scrgbClr r="0" g="0" b="0"/>
          </a:lnRef>
          <a:fillRef idx="0">
            <a:scrgbClr r="0" g="0" b="0"/>
          </a:fillRef>
          <a:effectRef idx="0">
            <a:scrgbClr r="0" g="0" b="0"/>
          </a:effectRef>
          <a:fontRef idx="minor"/>
        </p:style>
        <p:txBody>
          <a:bodyPr lIns="38160" tIns="38160" rIns="38160" bIns="38160" anchor="ctr"/>
          <a:lstStyle/>
          <a:p>
            <a:pPr algn="ctr">
              <a:lnSpc>
                <a:spcPct val="90000"/>
              </a:lnSpc>
            </a:pPr>
            <a:r>
              <a:rPr lang="fr-BE" sz="3000" b="0" strike="noStrike" spc="-1">
                <a:solidFill>
                  <a:srgbClr val="FFFFFF"/>
                </a:solidFill>
                <a:uFill>
                  <a:solidFill>
                    <a:srgbClr val="FFFFFF"/>
                  </a:solidFill>
                </a:uFill>
                <a:latin typeface="Arial"/>
                <a:ea typeface="ＭＳ Ｐゴシック"/>
              </a:rPr>
              <a:t>Prédiction</a:t>
            </a:r>
            <a:endParaRPr lang="fr-BE" sz="1800" b="0" strike="noStrike" spc="-1">
              <a:solidFill>
                <a:srgbClr val="000000"/>
              </a:solidFill>
              <a:uFill>
                <a:solidFill>
                  <a:srgbClr val="FFFFFF"/>
                </a:solidFill>
              </a:uFill>
              <a:latin typeface="Arial"/>
            </a:endParaRPr>
          </a:p>
        </p:txBody>
      </p:sp>
      <p:sp>
        <p:nvSpPr>
          <p:cNvPr id="73" name="CustomShape 30"/>
          <p:cNvSpPr/>
          <p:nvPr/>
        </p:nvSpPr>
        <p:spPr>
          <a:xfrm>
            <a:off x="1832040" y="42858000"/>
            <a:ext cx="21966840" cy="95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BE" sz="1900" b="0" strike="noStrike" spc="-1">
                <a:solidFill>
                  <a:srgbClr val="000000"/>
                </a:solidFill>
                <a:uFill>
                  <a:solidFill>
                    <a:srgbClr val="FFFFFF"/>
                  </a:solidFill>
                </a:uFill>
                <a:latin typeface="Arial"/>
                <a:ea typeface="ＭＳ Ｐゴシック"/>
              </a:rPr>
              <a:t>© Toute reproduction, même partielle, doit indiquer clairement le nom de tous les auteurs, le nom du Département, </a:t>
            </a:r>
            <a:endParaRPr lang="fr-BE" sz="1800" b="0" strike="noStrike" spc="-1">
              <a:solidFill>
                <a:srgbClr val="000000"/>
              </a:solidFill>
              <a:uFill>
                <a:solidFill>
                  <a:srgbClr val="FFFFFF"/>
                </a:solidFill>
              </a:uFill>
              <a:latin typeface="Arial"/>
            </a:endParaRPr>
          </a:p>
          <a:p>
            <a:pPr algn="ctr">
              <a:lnSpc>
                <a:spcPct val="100000"/>
              </a:lnSpc>
            </a:pPr>
            <a:r>
              <a:rPr lang="fr-BE" sz="1900" b="0" strike="noStrike" spc="-1">
                <a:solidFill>
                  <a:srgbClr val="000000"/>
                </a:solidFill>
                <a:uFill>
                  <a:solidFill>
                    <a:srgbClr val="FFFFFF"/>
                  </a:solidFill>
                </a:uFill>
                <a:latin typeface="Arial"/>
                <a:ea typeface="ＭＳ Ｐゴシック"/>
              </a:rPr>
              <a:t>ainsi que la mention « Printemps des Sciences 2018 – Exposition des Sciences – Bruxelles »</a:t>
            </a:r>
            <a:endParaRPr lang="fr-BE" sz="1800" b="0" strike="noStrike" spc="-1">
              <a:solidFill>
                <a:srgbClr val="000000"/>
              </a:solidFill>
              <a:uFill>
                <a:solidFill>
                  <a:srgbClr val="FFFFFF"/>
                </a:solidFill>
              </a:uFill>
              <a:latin typeface="Arial"/>
            </a:endParaRPr>
          </a:p>
          <a:p>
            <a:pPr algn="ctr">
              <a:lnSpc>
                <a:spcPct val="100000"/>
              </a:lnSpc>
            </a:pPr>
            <a:endParaRPr lang="fr-BE" sz="1800" b="0" strike="noStrike" spc="-1">
              <a:solidFill>
                <a:srgbClr val="000000"/>
              </a:solidFill>
              <a:uFill>
                <a:solidFill>
                  <a:srgbClr val="FFFFFF"/>
                </a:solidFill>
              </a:uFill>
              <a:latin typeface="Arial"/>
            </a:endParaRPr>
          </a:p>
        </p:txBody>
      </p:sp>
      <p:sp>
        <p:nvSpPr>
          <p:cNvPr id="74" name="CustomShape 11">
            <a:extLst>
              <a:ext uri="{FF2B5EF4-FFF2-40B4-BE49-F238E27FC236}">
                <a16:creationId xmlns:a16="http://schemas.microsoft.com/office/drawing/2014/main" id="{2C8A3BF2-0BAD-4B5C-8934-4B72764D2EB7}"/>
              </a:ext>
            </a:extLst>
          </p:cNvPr>
          <p:cNvSpPr/>
          <p:nvPr/>
        </p:nvSpPr>
        <p:spPr>
          <a:xfrm>
            <a:off x="10912122" y="30328236"/>
            <a:ext cx="1238472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gn="ctr"/>
            <a:r>
              <a:rPr lang="fr-BE" sz="6600" b="1" spc="-1" dirty="0" err="1">
                <a:solidFill>
                  <a:srgbClr val="4F81BD"/>
                </a:solidFill>
                <a:uFill>
                  <a:solidFill>
                    <a:srgbClr val="FFFFFF"/>
                  </a:solidFill>
                </a:uFill>
                <a:latin typeface="Arial"/>
                <a:ea typeface="ＭＳ Ｐゴシック"/>
              </a:rPr>
              <a:t>Features</a:t>
            </a:r>
            <a:endParaRPr lang="fr-BE" sz="1800" b="0" strike="noStrike" spc="-1" dirty="0" err="1">
              <a:solidFill>
                <a:srgbClr val="4F81BD"/>
              </a:solidFill>
              <a:latin typeface="Arial"/>
              <a:cs typeface="Arial"/>
            </a:endParaRPr>
          </a:p>
        </p:txBody>
      </p:sp>
      <p:sp>
        <p:nvSpPr>
          <p:cNvPr id="75" name="CustomShape 19">
            <a:extLst>
              <a:ext uri="{FF2B5EF4-FFF2-40B4-BE49-F238E27FC236}">
                <a16:creationId xmlns:a16="http://schemas.microsoft.com/office/drawing/2014/main" id="{CA6A2944-3C5F-423C-ABE1-91CD011BEE21}"/>
              </a:ext>
            </a:extLst>
          </p:cNvPr>
          <p:cNvSpPr/>
          <p:nvPr/>
        </p:nvSpPr>
        <p:spPr>
          <a:xfrm rot="5400000">
            <a:off x="26394766" y="31528344"/>
            <a:ext cx="744480" cy="893520"/>
          </a:xfrm>
          <a:prstGeom prst="rightArrow">
            <a:avLst>
              <a:gd name="adj1" fmla="val 60000"/>
              <a:gd name="adj2" fmla="val 50000"/>
            </a:avLst>
          </a:prstGeom>
          <a:solidFill>
            <a:srgbClr val="303092"/>
          </a:solidFill>
          <a:ln>
            <a:noFill/>
          </a:ln>
        </p:spPr>
        <p:style>
          <a:lnRef idx="0">
            <a:scrgbClr r="0" g="0" b="0"/>
          </a:lnRef>
          <a:fillRef idx="0">
            <a:scrgbClr r="0" g="0" b="0"/>
          </a:fillRef>
          <a:effectRef idx="0">
            <a:scrgbClr r="0" g="0" b="0"/>
          </a:effectRef>
          <a:fontRef idx="minor"/>
        </p:style>
      </p:sp>
      <p:sp>
        <p:nvSpPr>
          <p:cNvPr id="76" name="CustomShape 19">
            <a:extLst>
              <a:ext uri="{FF2B5EF4-FFF2-40B4-BE49-F238E27FC236}">
                <a16:creationId xmlns:a16="http://schemas.microsoft.com/office/drawing/2014/main" id="{5802A788-41BC-4EEC-99F5-D8196F568E4D}"/>
              </a:ext>
            </a:extLst>
          </p:cNvPr>
          <p:cNvSpPr/>
          <p:nvPr/>
        </p:nvSpPr>
        <p:spPr>
          <a:xfrm rot="5400000">
            <a:off x="26454239" y="35814001"/>
            <a:ext cx="744480" cy="893520"/>
          </a:xfrm>
          <a:prstGeom prst="rightArrow">
            <a:avLst>
              <a:gd name="adj1" fmla="val 60000"/>
              <a:gd name="adj2" fmla="val 50000"/>
            </a:avLst>
          </a:prstGeom>
          <a:solidFill>
            <a:srgbClr val="303092"/>
          </a:solidFill>
          <a:ln>
            <a:noFill/>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1328</TotalTime>
  <Application>Microsoft Office PowerPoint</Application>
  <PresentationFormat>Personnalisé</PresentationFormat>
  <Slides>1</Slides>
  <Notes>0</Notes>
  <HiddenSlides>0</HiddenSlide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Elvira/Puttevils</dc:creator>
  <dc:description/>
  <cp:lastModifiedBy/>
  <cp:revision>129</cp:revision>
  <cp:lastPrinted>2013-02-08T09:18:21Z</cp:lastPrinted>
  <dcterms:created xsi:type="dcterms:W3CDTF">2005-02-24T09:50:45Z</dcterms:created>
  <dcterms:modified xsi:type="dcterms:W3CDTF">2018-03-11T10:49:01Z</dcterms:modified>
  <dc:language>fr-BE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Personnalisé</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