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2899350" cy="435625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4800" cy="933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B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29608920" cy="12051720"/>
          </a:xfrm>
          <a:prstGeom prst="rect">
            <a:avLst/>
          </a:prstGeom>
        </p:spPr>
        <p:txBody>
          <a:bodyPr lIns="0" tIns="0" rIns="0" bIns="0"/>
          <a:lstStyle/>
          <a:p>
            <a:endParaRPr lang="fr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644840" y="23390280"/>
            <a:ext cx="29608920" cy="12051720"/>
          </a:xfrm>
          <a:prstGeom prst="rect">
            <a:avLst/>
          </a:prstGeom>
        </p:spPr>
        <p:txBody>
          <a:bodyPr lIns="0" tIns="0" rIns="0" bIns="0"/>
          <a:lstStyle/>
          <a:p>
            <a:endParaRPr lang="fr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4800" cy="933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B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14448960" cy="12051720"/>
          </a:xfrm>
          <a:prstGeom prst="rect">
            <a:avLst/>
          </a:prstGeom>
        </p:spPr>
        <p:txBody>
          <a:bodyPr lIns="0" tIns="0" rIns="0" bIns="0"/>
          <a:lstStyle/>
          <a:p>
            <a:endParaRPr lang="fr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816680" y="10193400"/>
            <a:ext cx="14448960" cy="12051720"/>
          </a:xfrm>
          <a:prstGeom prst="rect">
            <a:avLst/>
          </a:prstGeom>
        </p:spPr>
        <p:txBody>
          <a:bodyPr lIns="0" tIns="0" rIns="0" bIns="0"/>
          <a:lstStyle/>
          <a:p>
            <a:endParaRPr lang="fr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816680" y="23390280"/>
            <a:ext cx="14448960" cy="12051720"/>
          </a:xfrm>
          <a:prstGeom prst="rect">
            <a:avLst/>
          </a:prstGeom>
        </p:spPr>
        <p:txBody>
          <a:bodyPr lIns="0" tIns="0" rIns="0" bIns="0"/>
          <a:lstStyle/>
          <a:p>
            <a:endParaRPr lang="fr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644840" y="23390280"/>
            <a:ext cx="14448960" cy="12051720"/>
          </a:xfrm>
          <a:prstGeom prst="rect">
            <a:avLst/>
          </a:prstGeom>
        </p:spPr>
        <p:txBody>
          <a:bodyPr lIns="0" tIns="0" rIns="0" bIns="0"/>
          <a:lstStyle/>
          <a:p>
            <a:endParaRPr lang="fr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4800" cy="933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B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29608920" cy="25265880"/>
          </a:xfrm>
          <a:prstGeom prst="rect">
            <a:avLst/>
          </a:prstGeom>
        </p:spPr>
        <p:txBody>
          <a:bodyPr lIns="0" tIns="0" rIns="0" bIns="0"/>
          <a:lstStyle/>
          <a:p>
            <a:endParaRPr lang="fr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29608920" cy="25265880"/>
          </a:xfrm>
          <a:prstGeom prst="rect">
            <a:avLst/>
          </a:prstGeom>
        </p:spPr>
        <p:txBody>
          <a:bodyPr lIns="0" tIns="0" rIns="0" bIns="0"/>
          <a:lstStyle/>
          <a:p>
            <a:endParaRPr lang="fr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 33"/>
          <p:cNvPicPr/>
          <p:nvPr/>
        </p:nvPicPr>
        <p:blipFill>
          <a:blip r:embed="rId2"/>
          <a:stretch/>
        </p:blipFill>
        <p:spPr>
          <a:xfrm>
            <a:off x="1644480" y="11014200"/>
            <a:ext cx="29608920" cy="23623920"/>
          </a:xfrm>
          <a:prstGeom prst="rect">
            <a:avLst/>
          </a:prstGeom>
          <a:ln>
            <a:noFill/>
          </a:ln>
        </p:spPr>
      </p:pic>
      <p:pic>
        <p:nvPicPr>
          <p:cNvPr id="35" name="Image 34"/>
          <p:cNvPicPr/>
          <p:nvPr/>
        </p:nvPicPr>
        <p:blipFill>
          <a:blip r:embed="rId2"/>
          <a:stretch/>
        </p:blipFill>
        <p:spPr>
          <a:xfrm>
            <a:off x="1644480" y="11014200"/>
            <a:ext cx="29608920" cy="2362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4800" cy="933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B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644840" y="10193400"/>
            <a:ext cx="29608920" cy="2526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4800" cy="933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B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29608920" cy="25265880"/>
          </a:xfrm>
          <a:prstGeom prst="rect">
            <a:avLst/>
          </a:prstGeom>
        </p:spPr>
        <p:txBody>
          <a:bodyPr lIns="0" tIns="0" rIns="0" bIns="0"/>
          <a:lstStyle/>
          <a:p>
            <a:endParaRPr lang="fr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4800" cy="933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B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14448960" cy="25265880"/>
          </a:xfrm>
          <a:prstGeom prst="rect">
            <a:avLst/>
          </a:prstGeom>
        </p:spPr>
        <p:txBody>
          <a:bodyPr lIns="0" tIns="0" rIns="0" bIns="0"/>
          <a:lstStyle/>
          <a:p>
            <a:endParaRPr lang="fr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816680" y="10193400"/>
            <a:ext cx="14448960" cy="25265880"/>
          </a:xfrm>
          <a:prstGeom prst="rect">
            <a:avLst/>
          </a:prstGeom>
        </p:spPr>
        <p:txBody>
          <a:bodyPr lIns="0" tIns="0" rIns="0" bIns="0"/>
          <a:lstStyle/>
          <a:p>
            <a:endParaRPr lang="fr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4800" cy="933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B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467080" y="13531680"/>
            <a:ext cx="27964800" cy="4328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4800" cy="933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B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14448960" cy="12051720"/>
          </a:xfrm>
          <a:prstGeom prst="rect">
            <a:avLst/>
          </a:prstGeom>
        </p:spPr>
        <p:txBody>
          <a:bodyPr lIns="0" tIns="0" rIns="0" bIns="0"/>
          <a:lstStyle/>
          <a:p>
            <a:endParaRPr lang="fr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644840" y="23390280"/>
            <a:ext cx="14448960" cy="12051720"/>
          </a:xfrm>
          <a:prstGeom prst="rect">
            <a:avLst/>
          </a:prstGeom>
        </p:spPr>
        <p:txBody>
          <a:bodyPr lIns="0" tIns="0" rIns="0" bIns="0"/>
          <a:lstStyle/>
          <a:p>
            <a:endParaRPr lang="fr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6816680" y="10193400"/>
            <a:ext cx="14448960" cy="25265880"/>
          </a:xfrm>
          <a:prstGeom prst="rect">
            <a:avLst/>
          </a:prstGeom>
        </p:spPr>
        <p:txBody>
          <a:bodyPr lIns="0" tIns="0" rIns="0" bIns="0"/>
          <a:lstStyle/>
          <a:p>
            <a:endParaRPr lang="fr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4800" cy="933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B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14448960" cy="25265880"/>
          </a:xfrm>
          <a:prstGeom prst="rect">
            <a:avLst/>
          </a:prstGeom>
        </p:spPr>
        <p:txBody>
          <a:bodyPr lIns="0" tIns="0" rIns="0" bIns="0"/>
          <a:lstStyle/>
          <a:p>
            <a:endParaRPr lang="fr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816680" y="10193400"/>
            <a:ext cx="14448960" cy="12051720"/>
          </a:xfrm>
          <a:prstGeom prst="rect">
            <a:avLst/>
          </a:prstGeom>
        </p:spPr>
        <p:txBody>
          <a:bodyPr lIns="0" tIns="0" rIns="0" bIns="0"/>
          <a:lstStyle/>
          <a:p>
            <a:endParaRPr lang="fr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816680" y="23390280"/>
            <a:ext cx="14448960" cy="12051720"/>
          </a:xfrm>
          <a:prstGeom prst="rect">
            <a:avLst/>
          </a:prstGeom>
        </p:spPr>
        <p:txBody>
          <a:bodyPr lIns="0" tIns="0" rIns="0" bIns="0"/>
          <a:lstStyle/>
          <a:p>
            <a:endParaRPr lang="fr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4800" cy="933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B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14448960" cy="12051720"/>
          </a:xfrm>
          <a:prstGeom prst="rect">
            <a:avLst/>
          </a:prstGeom>
        </p:spPr>
        <p:txBody>
          <a:bodyPr lIns="0" tIns="0" rIns="0" bIns="0"/>
          <a:lstStyle/>
          <a:p>
            <a:endParaRPr lang="fr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816680" y="10193400"/>
            <a:ext cx="14448960" cy="12051720"/>
          </a:xfrm>
          <a:prstGeom prst="rect">
            <a:avLst/>
          </a:prstGeom>
        </p:spPr>
        <p:txBody>
          <a:bodyPr lIns="0" tIns="0" rIns="0" bIns="0"/>
          <a:lstStyle/>
          <a:p>
            <a:endParaRPr lang="fr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644840" y="23390280"/>
            <a:ext cx="29608920" cy="12051720"/>
          </a:xfrm>
          <a:prstGeom prst="rect">
            <a:avLst/>
          </a:prstGeom>
        </p:spPr>
        <p:txBody>
          <a:bodyPr lIns="0" tIns="0" rIns="0" bIns="0"/>
          <a:lstStyle/>
          <a:p>
            <a:endParaRPr lang="fr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4800" cy="933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B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29608920" cy="252658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B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B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B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B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B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B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wmf"/><Relationship Id="rId7" Type="http://schemas.openxmlformats.org/officeDocument/2006/relationships/image" Target="../media/image7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 rot="16200000">
            <a:off x="-21167280" y="21131640"/>
            <a:ext cx="43627680" cy="1312200"/>
          </a:xfrm>
          <a:prstGeom prst="rect">
            <a:avLst/>
          </a:prstGeom>
          <a:solidFill>
            <a:srgbClr val="6C50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BE" sz="6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UNIVERSITÉ LIBRE DE BRUXELLES</a:t>
            </a:r>
            <a:r>
              <a:rPr lang="fr-BE" sz="6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- </a:t>
            </a:r>
            <a:r>
              <a:rPr lang="fr-BE" sz="6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FACULTÉ DES SCIENCES</a:t>
            </a:r>
            <a:endParaRPr lang="fr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11"/>
          <p:cNvPicPr/>
          <p:nvPr/>
        </p:nvPicPr>
        <p:blipFill>
          <a:blip r:embed="rId2"/>
          <a:stretch/>
        </p:blipFill>
        <p:spPr>
          <a:xfrm>
            <a:off x="30203640" y="40878000"/>
            <a:ext cx="2607480" cy="2607480"/>
          </a:xfrm>
          <a:prstGeom prst="rect">
            <a:avLst/>
          </a:prstGeom>
          <a:ln>
            <a:noFill/>
          </a:ln>
        </p:spPr>
      </p:pic>
      <p:pic>
        <p:nvPicPr>
          <p:cNvPr id="38" name="Picture 13"/>
          <p:cNvPicPr/>
          <p:nvPr/>
        </p:nvPicPr>
        <p:blipFill>
          <a:blip r:embed="rId3"/>
          <a:stretch/>
        </p:blipFill>
        <p:spPr>
          <a:xfrm>
            <a:off x="25725600" y="40611600"/>
            <a:ext cx="4261680" cy="2986920"/>
          </a:xfrm>
          <a:prstGeom prst="rect">
            <a:avLst/>
          </a:prstGeom>
          <a:ln>
            <a:noFill/>
          </a:ln>
        </p:spPr>
      </p:pic>
      <p:sp>
        <p:nvSpPr>
          <p:cNvPr id="39" name="CustomShape 2"/>
          <p:cNvSpPr/>
          <p:nvPr/>
        </p:nvSpPr>
        <p:spPr>
          <a:xfrm>
            <a:off x="1832040" y="42858000"/>
            <a:ext cx="21966840" cy="95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© Toute reproduction, même partielle, doit indiquer clairement le nom de tous les auteurs, le nom du Département, </a:t>
            </a:r>
            <a:endParaRPr lang="fr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BE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ainsi que la mention « Printemps des Sciences 2018 – Exposition des Sciences – Bruxelles »</a:t>
            </a:r>
            <a:endParaRPr lang="fr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Image 13"/>
          <p:cNvPicPr/>
          <p:nvPr/>
        </p:nvPicPr>
        <p:blipFill>
          <a:blip r:embed="rId4"/>
          <a:stretch/>
        </p:blipFill>
        <p:spPr>
          <a:xfrm>
            <a:off x="2053800" y="909360"/>
            <a:ext cx="5029560" cy="5029560"/>
          </a:xfrm>
          <a:prstGeom prst="rect">
            <a:avLst/>
          </a:prstGeom>
          <a:ln>
            <a:noFill/>
          </a:ln>
        </p:spPr>
      </p:pic>
      <p:pic>
        <p:nvPicPr>
          <p:cNvPr id="41" name="Image 2"/>
          <p:cNvPicPr/>
          <p:nvPr/>
        </p:nvPicPr>
        <p:blipFill>
          <a:blip r:embed="rId5"/>
          <a:stretch/>
        </p:blipFill>
        <p:spPr>
          <a:xfrm>
            <a:off x="7632000" y="1224000"/>
            <a:ext cx="23293080" cy="817596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1558800" y="9679320"/>
            <a:ext cx="31252320" cy="76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Jacobs Alexandre, Bonaert Gregory, Ruggoo Prateeba, Rouma Florian, Engelman David, Engelman Benjamin</a:t>
            </a:r>
            <a:endParaRPr lang="fr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Image 42"/>
          <p:cNvPicPr/>
          <p:nvPr/>
        </p:nvPicPr>
        <p:blipFill>
          <a:blip r:embed="rId6"/>
          <a:stretch/>
        </p:blipFill>
        <p:spPr>
          <a:xfrm>
            <a:off x="1764000" y="29664000"/>
            <a:ext cx="17351640" cy="13013280"/>
          </a:xfrm>
          <a:prstGeom prst="rect">
            <a:avLst/>
          </a:prstGeom>
          <a:ln>
            <a:noFill/>
          </a:ln>
        </p:spPr>
      </p:pic>
      <p:pic>
        <p:nvPicPr>
          <p:cNvPr id="44" name="Image 43"/>
          <p:cNvPicPr/>
          <p:nvPr/>
        </p:nvPicPr>
        <p:blipFill>
          <a:blip r:embed="rId7"/>
          <a:stretch/>
        </p:blipFill>
        <p:spPr>
          <a:xfrm>
            <a:off x="20612160" y="29751480"/>
            <a:ext cx="11211480" cy="10712160"/>
          </a:xfrm>
          <a:prstGeom prst="rect">
            <a:avLst/>
          </a:prstGeom>
          <a:ln>
            <a:noFill/>
          </a:ln>
        </p:spPr>
      </p:pic>
      <p:sp>
        <p:nvSpPr>
          <p:cNvPr id="45" name="CustomShape 4"/>
          <p:cNvSpPr/>
          <p:nvPr/>
        </p:nvSpPr>
        <p:spPr>
          <a:xfrm>
            <a:off x="2556000" y="28872000"/>
            <a:ext cx="16559640" cy="8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BE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Termes les plus associés aux Fake news et aux Real News</a:t>
            </a:r>
            <a:endParaRPr lang="fr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19656000" y="28947960"/>
            <a:ext cx="13103640" cy="8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BE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Meilleures combinaisons de modèles et features </a:t>
            </a:r>
            <a:endParaRPr lang="fr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2408400" y="10973160"/>
            <a:ext cx="14223240" cy="8140320"/>
          </a:xfrm>
          <a:prstGeom prst="roundRect">
            <a:avLst>
              <a:gd name="adj" fmla="val 16667"/>
            </a:avLst>
          </a:prstGeom>
          <a:solidFill>
            <a:srgbClr val="376092"/>
          </a:solidFill>
          <a:ln w="127080">
            <a:solidFill>
              <a:srgbClr val="BDA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7"/>
          <p:cNvSpPr/>
          <p:nvPr/>
        </p:nvSpPr>
        <p:spPr>
          <a:xfrm>
            <a:off x="3717000" y="12311640"/>
            <a:ext cx="11978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Ce type de modèle est une amélioration de la régression linéaire.</a:t>
            </a:r>
            <a:endParaRPr lang="fr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BE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En plus de minimiser les écarts entre les valeurs prédites  et réelles, il force les coefficients β à être plus petits et donc minimise l’impact du bruit dans les problèmes avec un grand nombre de features.</a:t>
            </a:r>
            <a:endParaRPr lang="fr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3606840" y="11163960"/>
            <a:ext cx="12556800" cy="10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6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MODÈLE (RIDGE CLASSIFIER)</a:t>
            </a:r>
            <a:endParaRPr lang="fr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9"/>
          <p:cNvSpPr/>
          <p:nvPr/>
        </p:nvSpPr>
        <p:spPr>
          <a:xfrm>
            <a:off x="2448000" y="19837440"/>
            <a:ext cx="14061960" cy="73551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80">
            <a:solidFill>
              <a:srgbClr val="BDA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10"/>
          <p:cNvSpPr/>
          <p:nvPr/>
        </p:nvSpPr>
        <p:spPr>
          <a:xfrm>
            <a:off x="16992000" y="19765440"/>
            <a:ext cx="14515560" cy="735516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127080">
            <a:solidFill>
              <a:srgbClr val="BDA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1"/>
          <p:cNvSpPr/>
          <p:nvPr/>
        </p:nvSpPr>
        <p:spPr>
          <a:xfrm>
            <a:off x="3672000" y="20520000"/>
            <a:ext cx="10070280" cy="10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6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DATASET</a:t>
            </a:r>
            <a:endParaRPr lang="fr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2"/>
          <p:cNvSpPr/>
          <p:nvPr/>
        </p:nvSpPr>
        <p:spPr>
          <a:xfrm>
            <a:off x="18324000" y="20520000"/>
            <a:ext cx="10070280" cy="130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fr-BE" sz="8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TF-IDF</a:t>
            </a:r>
            <a:r>
              <a:rPr lang="fr-BE" sz="8000" b="1" spc="-1" dirty="0">
                <a:solidFill>
                  <a:srgbClr val="FFFFFF"/>
                </a:solidFill>
                <a:latin typeface="Arial"/>
                <a:cs typeface="Arial"/>
              </a:rPr>
              <a:t> (</a:t>
            </a:r>
            <a:r>
              <a:rPr lang="fr-BE" sz="8000" b="1" spc="-1" dirty="0" err="1">
                <a:solidFill>
                  <a:srgbClr val="FFFFFF"/>
                </a:solidFill>
                <a:cs typeface="Arial"/>
              </a:rPr>
              <a:t>Feature</a:t>
            </a:r>
            <a:r>
              <a:rPr lang="fr-BE" sz="8000" b="1" spc="-1" dirty="0">
                <a:solidFill>
                  <a:srgbClr val="FFFFFF"/>
                </a:solidFill>
                <a:cs typeface="Arial"/>
              </a:rPr>
              <a:t>)</a:t>
            </a:r>
            <a:endParaRPr lang="fr-FR" dirty="0">
              <a:cs typeface="Arial"/>
            </a:endParaRPr>
          </a:p>
        </p:txBody>
      </p:sp>
      <p:sp>
        <p:nvSpPr>
          <p:cNvPr id="54" name="CustomShape 13"/>
          <p:cNvSpPr/>
          <p:nvPr/>
        </p:nvSpPr>
        <p:spPr>
          <a:xfrm>
            <a:off x="3573000" y="21802680"/>
            <a:ext cx="11978640" cy="50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Un dataset composé de 60.000 articles de presse, sur des sujets divers, labellisés faux ou vrai.</a:t>
            </a:r>
            <a:endParaRPr lang="fr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BE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80 % du dataset a été utilisé pour l’entraînement du modèle et les 20 % restants pour le tester.</a:t>
            </a:r>
            <a:endParaRPr lang="fr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Image 54"/>
          <p:cNvPicPr/>
          <p:nvPr/>
        </p:nvPicPr>
        <p:blipFill>
          <a:blip r:embed="rId8"/>
          <a:stretch/>
        </p:blipFill>
        <p:spPr>
          <a:xfrm>
            <a:off x="17641800" y="22111920"/>
            <a:ext cx="13245840" cy="4407840"/>
          </a:xfrm>
          <a:prstGeom prst="rect">
            <a:avLst/>
          </a:prstGeom>
          <a:ln>
            <a:noFill/>
          </a:ln>
        </p:spPr>
      </p:pic>
      <p:sp>
        <p:nvSpPr>
          <p:cNvPr id="56" name="CustomShape 14"/>
          <p:cNvSpPr/>
          <p:nvPr/>
        </p:nvSpPr>
        <p:spPr>
          <a:xfrm>
            <a:off x="24588000" y="24696000"/>
            <a:ext cx="475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B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Fréquence du terme X dans le document Y</a:t>
            </a:r>
          </a:p>
        </p:txBody>
      </p:sp>
      <p:sp>
        <p:nvSpPr>
          <p:cNvPr id="57" name="CustomShape 15"/>
          <p:cNvSpPr/>
          <p:nvPr/>
        </p:nvSpPr>
        <p:spPr>
          <a:xfrm>
            <a:off x="24588000" y="25213680"/>
            <a:ext cx="475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B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Nombre de documents contenant le terme X</a:t>
            </a:r>
          </a:p>
        </p:txBody>
      </p:sp>
      <p:sp>
        <p:nvSpPr>
          <p:cNvPr id="58" name="CustomShape 16"/>
          <p:cNvSpPr/>
          <p:nvPr/>
        </p:nvSpPr>
        <p:spPr>
          <a:xfrm>
            <a:off x="24588000" y="25776000"/>
            <a:ext cx="475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B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Nombre total de documents</a:t>
            </a:r>
          </a:p>
        </p:txBody>
      </p:sp>
      <p:sp>
        <p:nvSpPr>
          <p:cNvPr id="59" name="CustomShape 17"/>
          <p:cNvSpPr/>
          <p:nvPr/>
        </p:nvSpPr>
        <p:spPr>
          <a:xfrm>
            <a:off x="19296000" y="25776000"/>
            <a:ext cx="359964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B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Terme X dans le document Y</a:t>
            </a:r>
          </a:p>
        </p:txBody>
      </p:sp>
      <p:pic>
        <p:nvPicPr>
          <p:cNvPr id="60" name="Image 59"/>
          <p:cNvPicPr/>
          <p:nvPr/>
        </p:nvPicPr>
        <p:blipFill>
          <a:blip r:embed="rId9"/>
          <a:stretch/>
        </p:blipFill>
        <p:spPr>
          <a:xfrm>
            <a:off x="18288000" y="11266560"/>
            <a:ext cx="11407320" cy="7813440"/>
          </a:xfrm>
          <a:prstGeom prst="rect">
            <a:avLst/>
          </a:prstGeom>
          <a:ln>
            <a:noFill/>
          </a:ln>
        </p:spPr>
      </p:pic>
      <p:sp>
        <p:nvSpPr>
          <p:cNvPr id="61" name="TextShape 18"/>
          <p:cNvSpPr txBox="1"/>
          <p:nvPr/>
        </p:nvSpPr>
        <p:spPr>
          <a:xfrm>
            <a:off x="28224000" y="12744000"/>
            <a:ext cx="3888000" cy="102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BE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= β</a:t>
            </a:r>
            <a:r>
              <a:rPr lang="fr-BE" sz="54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fr-BE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β</a:t>
            </a:r>
            <a:r>
              <a:rPr lang="fr-BE" sz="54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fr-BE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endParaRPr lang="fr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</TotalTime>
  <Application>Microsoft Office PowerPoint</Application>
  <PresentationFormat>Personnalisé</PresentationFormat>
  <Slides>1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Présentation PowerPoint</vt:lpstr>
    </vt:vector>
  </TitlesOfParts>
  <Company>Elvira/Puttevils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Elvira/Puttevils</dc:creator>
  <dc:description/>
  <cp:lastModifiedBy/>
  <cp:revision>93</cp:revision>
  <cp:lastPrinted>2013-02-08T09:18:21Z</cp:lastPrinted>
  <dcterms:created xsi:type="dcterms:W3CDTF">2005-02-24T09:50:45Z</dcterms:created>
  <dcterms:modified xsi:type="dcterms:W3CDTF">2018-03-11T10:50:46Z</dcterms:modified>
  <dc:language>fr-BE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15.0037</vt:lpwstr>
  </property>
  <property fmtid="{D5CDD505-2E9C-101B-9397-08002B2CF9AE}" pid="3" name="Company">
    <vt:lpwstr>Elvira/Puttevils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