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899350" cy="435625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644840" y="1738080"/>
            <a:ext cx="29608920" cy="3372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4840" y="1738080"/>
            <a:ext cx="29608920" cy="727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fr-B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 rot="16200000">
            <a:off x="-21167280" y="21132360"/>
            <a:ext cx="43626960" cy="131148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b="0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11" descr=""/>
          <p:cNvPicPr/>
          <p:nvPr/>
        </p:nvPicPr>
        <p:blipFill>
          <a:blip r:embed="rId1"/>
          <a:stretch/>
        </p:blipFill>
        <p:spPr>
          <a:xfrm>
            <a:off x="30203640" y="40878000"/>
            <a:ext cx="2606760" cy="2606760"/>
          </a:xfrm>
          <a:prstGeom prst="rect">
            <a:avLst/>
          </a:prstGeom>
          <a:ln>
            <a:noFill/>
          </a:ln>
        </p:spPr>
      </p:pic>
      <p:pic>
        <p:nvPicPr>
          <p:cNvPr id="36" name="Picture 13" descr=""/>
          <p:cNvPicPr/>
          <p:nvPr/>
        </p:nvPicPr>
        <p:blipFill>
          <a:blip r:embed="rId2"/>
          <a:stretch/>
        </p:blipFill>
        <p:spPr>
          <a:xfrm>
            <a:off x="25725600" y="40611600"/>
            <a:ext cx="4260960" cy="2986200"/>
          </a:xfrm>
          <a:prstGeom prst="rect">
            <a:avLst/>
          </a:prstGeom>
          <a:ln>
            <a:noFill/>
          </a:ln>
        </p:spPr>
      </p:pic>
      <p:sp>
        <p:nvSpPr>
          <p:cNvPr id="37" name="CustomShape 2"/>
          <p:cNvSpPr/>
          <p:nvPr/>
        </p:nvSpPr>
        <p:spPr>
          <a:xfrm>
            <a:off x="1832040" y="42858000"/>
            <a:ext cx="219661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BE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ainsi que la mention « Printemps des Sciences 2018 – Exposition des Sciences – Bruxelles »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Image 13" descr=""/>
          <p:cNvPicPr/>
          <p:nvPr/>
        </p:nvPicPr>
        <p:blipFill>
          <a:blip r:embed="rId3"/>
          <a:stretch/>
        </p:blipFill>
        <p:spPr>
          <a:xfrm>
            <a:off x="2053800" y="909360"/>
            <a:ext cx="5028840" cy="5028840"/>
          </a:xfrm>
          <a:prstGeom prst="rect">
            <a:avLst/>
          </a:prstGeom>
          <a:ln>
            <a:noFill/>
          </a:ln>
        </p:spPr>
      </p:pic>
      <p:pic>
        <p:nvPicPr>
          <p:cNvPr id="39" name="Image 2" descr=""/>
          <p:cNvPicPr/>
          <p:nvPr/>
        </p:nvPicPr>
        <p:blipFill>
          <a:blip r:embed="rId4"/>
          <a:stretch/>
        </p:blipFill>
        <p:spPr>
          <a:xfrm>
            <a:off x="7632000" y="1224000"/>
            <a:ext cx="23292360" cy="817524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1558800" y="9679320"/>
            <a:ext cx="3125160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Jacobs Alexandre, Bonaert Gregory, Ruggoo Prateeba, Rouma Florian, Engelman David, Engelman Benjamin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Image 42" descr=""/>
          <p:cNvPicPr/>
          <p:nvPr/>
        </p:nvPicPr>
        <p:blipFill>
          <a:blip r:embed="rId5"/>
          <a:stretch/>
        </p:blipFill>
        <p:spPr>
          <a:xfrm>
            <a:off x="16488000" y="28540080"/>
            <a:ext cx="16090920" cy="12067560"/>
          </a:xfrm>
          <a:prstGeom prst="rect">
            <a:avLst/>
          </a:prstGeom>
          <a:ln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6596000" y="27792000"/>
            <a:ext cx="16558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Termes les plus associés aux Fake news et aux Real News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408400" y="10973160"/>
            <a:ext cx="14222520" cy="81396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3717000" y="12311640"/>
            <a:ext cx="119779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Ce type de modèle est une amélioration de la régression linéaire.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 plus de minimiser les écarts entre les valeurs prédites  et réelles, il force les coefficients β à être plus petits et donc minimise l’impact du bruit dans les problèmes avec un grand nombre de features.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606840" y="11163960"/>
            <a:ext cx="125560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MODÈLE (RIDGE CLASSIFIER)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426400" y="34272000"/>
            <a:ext cx="14061240" cy="73544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16992000" y="19765440"/>
            <a:ext cx="14514840" cy="735444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80">
            <a:solidFill>
              <a:srgbClr val="bda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3650400" y="34954560"/>
            <a:ext cx="149972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DATASET (Jeu de données)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18324000" y="20520000"/>
            <a:ext cx="1006956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TF-IDF</a:t>
            </a:r>
            <a:r>
              <a:rPr b="1" lang="fr-BE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(Feature)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551400" y="36237240"/>
            <a:ext cx="11977920" cy="50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 dataset composé de 60.000 articles de presse, sur des sujets divers, labellisés faux ou vrai.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80 % du dataset a été utilisé pour l’entraînement du modèle et les 20 % restants pour le tester.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Image 54" descr=""/>
          <p:cNvPicPr/>
          <p:nvPr/>
        </p:nvPicPr>
        <p:blipFill>
          <a:blip r:embed="rId6"/>
          <a:stretch/>
        </p:blipFill>
        <p:spPr>
          <a:xfrm>
            <a:off x="17641800" y="22111920"/>
            <a:ext cx="13245120" cy="4407120"/>
          </a:xfrm>
          <a:prstGeom prst="rect">
            <a:avLst/>
          </a:prstGeom>
          <a:ln>
            <a:noFill/>
          </a:ln>
        </p:spPr>
      </p:pic>
      <p:sp>
        <p:nvSpPr>
          <p:cNvPr id="52" name="CustomShape 13"/>
          <p:cNvSpPr/>
          <p:nvPr/>
        </p:nvSpPr>
        <p:spPr>
          <a:xfrm>
            <a:off x="24588000" y="24696000"/>
            <a:ext cx="475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Fréquence du 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24588000" y="25213680"/>
            <a:ext cx="475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de documents contenant le terme X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24588000" y="25776000"/>
            <a:ext cx="475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total de documents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19296000" y="25776000"/>
            <a:ext cx="359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Terme X dans le document Y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7"/>
          <a:stretch/>
        </p:blipFill>
        <p:spPr>
          <a:xfrm>
            <a:off x="18072000" y="11266560"/>
            <a:ext cx="11622600" cy="7960680"/>
          </a:xfrm>
          <a:prstGeom prst="rect">
            <a:avLst/>
          </a:prstGeom>
          <a:ln>
            <a:noFill/>
          </a:ln>
        </p:spPr>
      </p:pic>
      <p:sp>
        <p:nvSpPr>
          <p:cNvPr id="57" name="CustomShape 17"/>
          <p:cNvSpPr/>
          <p:nvPr/>
        </p:nvSpPr>
        <p:spPr>
          <a:xfrm>
            <a:off x="26892000" y="13428000"/>
            <a:ext cx="3887280" cy="10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β</a:t>
            </a:r>
            <a:r>
              <a:rPr b="0" lang="fr-BE" sz="5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β</a:t>
            </a:r>
            <a:r>
              <a:rPr b="0" lang="fr-BE" sz="5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fr-BE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2808000" y="20016720"/>
            <a:ext cx="13102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B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Meilleures combinaisons de modèles et features </a:t>
            </a:r>
            <a:endParaRPr b="0" lang="fr-B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3528000" y="32688000"/>
            <a:ext cx="1166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5282280" y="32112000"/>
            <a:ext cx="839736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18124560" y="30336480"/>
            <a:ext cx="14328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2" name="Table 22"/>
          <p:cNvGraphicFramePr/>
          <p:nvPr/>
        </p:nvGraphicFramePr>
        <p:xfrm>
          <a:off x="4392000" y="20858400"/>
          <a:ext cx="10675440" cy="11109600"/>
        </p:xfrm>
        <a:graphic>
          <a:graphicData uri="http://schemas.openxmlformats.org/drawingml/2006/table">
            <a:tbl>
              <a:tblPr/>
              <a:tblGrid>
                <a:gridCol w="1548000"/>
                <a:gridCol w="3790800"/>
                <a:gridCol w="2669040"/>
                <a:gridCol w="2667960"/>
              </a:tblGrid>
              <a:tr h="505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Modèle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Features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Précision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448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Ponctuation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Pronoms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0.9737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615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Ponctuation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</a:t>
                      </a:r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Pronoms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</a:t>
                      </a:r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Sentiments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0.9730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448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Ponctuation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Sentiments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0.972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755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Ponctuation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0.971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755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Sentiments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0.9704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8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Ridge Classifier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0.9702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448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Passive-Aggressive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Sentiments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 </a:t>
                      </a:r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Pronoms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0.9702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755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Passive-Aggressive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Pronoms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755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Logistic regression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Tf-Idf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Text_Count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0.95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459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Logistic regression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Tfidf 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Text_Count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 </a:t>
                      </a:r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Noto Sans CJK SC Regular"/>
                        </a:rPr>
                        <a:t>Sentiments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B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0.94</a:t>
                      </a:r>
                      <a:endParaRPr b="0" lang="fr-B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63" name="Formula 23"/>
              <p:cNvSpPr txBox="1"/>
              <p:nvPr/>
            </p:nvSpPr>
            <p:spPr>
              <a:xfrm>
                <a:off x="6048000" y="32255640"/>
                <a:ext cx="7585920" cy="180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Précision</m:t>
                    </m:r>
                    <m:r>
                      <m:t xml:space="preserve"> </m:t>
                    </m:r>
                    <m:r>
                      <m:t xml:space="preserve">=</m:t>
                    </m:r>
                    <m:r>
                      <m:t xml:space="preserve"> </m:t>
                    </m:r>
                    <m:f>
                      <m:num>
                        <m:r>
                          <m:t xml:space="preserve">Nombre</m:t>
                        </m:r>
                        <m:r>
                          <m:t xml:space="preserve">de</m:t>
                        </m:r>
                        <m:r>
                          <m:t xml:space="preserve">prédictions</m:t>
                        </m:r>
                        <m:r>
                          <m:t xml:space="preserve">correctes</m:t>
                        </m:r>
                      </m:num>
                      <m:den>
                        <m:r>
                          <m:t xml:space="preserve">Nombre</m:t>
                        </m:r>
                        <m:r>
                          <m:t xml:space="preserve">total</m:t>
                        </m:r>
                        <m:r>
                          <m:t xml:space="preserve">de</m:t>
                        </m:r>
                        <m:r>
                          <m:t xml:space="preserve">prédiction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Application>LibreOffice/5.1.6.2$Linux_X86_64 LibreOffice_project/10m0$Build-2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fr-BE</dc:language>
  <cp:lastModifiedBy/>
  <cp:lastPrinted>2013-02-08T09:18:21Z</cp:lastPrinted>
  <dcterms:modified xsi:type="dcterms:W3CDTF">2018-03-15T13:04:48Z</dcterms:modified>
  <cp:revision>95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