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wmf" ContentType="image/x-wmf"/>
  <Override PartName="/ppt/media/image4.wmf" ContentType="image/x-wmf"/>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6816680" y="2339028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644840" y="2339028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644840" y="10193400"/>
            <a:ext cx="2960892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644840" y="10193400"/>
            <a:ext cx="2960892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644480" y="11020680"/>
            <a:ext cx="29608920" cy="23610960"/>
          </a:xfrm>
          <a:prstGeom prst="rect">
            <a:avLst/>
          </a:prstGeom>
          <a:ln>
            <a:noFill/>
          </a:ln>
        </p:spPr>
      </p:pic>
      <p:pic>
        <p:nvPicPr>
          <p:cNvPr id="35" name="" descr=""/>
          <p:cNvPicPr/>
          <p:nvPr/>
        </p:nvPicPr>
        <p:blipFill>
          <a:blip r:embed="rId3"/>
          <a:stretch/>
        </p:blipFill>
        <p:spPr>
          <a:xfrm>
            <a:off x="1644480" y="11020680"/>
            <a:ext cx="29608920" cy="23610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rIns="0" tIns="0" bIns="0" anchor="ctr"/>
          <a:p>
            <a:pPr algn="ctr"/>
            <a:endParaRPr b="0" lang="fr-B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644840" y="2339028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6816680" y="10193400"/>
            <a:ext cx="1444896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p>
            <a:endParaRPr b="0" lang="fr-B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4840" y="1738080"/>
            <a:ext cx="29608920" cy="7274520"/>
          </a:xfrm>
          <a:prstGeom prst="rect">
            <a:avLst/>
          </a:prstGeom>
        </p:spPr>
        <p:txBody>
          <a:bodyPr lIns="0" rIns="0" tIns="0" bIns="0" anchor="ctr"/>
          <a:p>
            <a:pPr algn="ctr"/>
            <a:r>
              <a:rPr b="0" lang="fr-BE" sz="4400" spc="-1" strike="noStrike">
                <a:solidFill>
                  <a:srgbClr val="000000"/>
                </a:solidFill>
                <a:uFill>
                  <a:solidFill>
                    <a:srgbClr val="ffffff"/>
                  </a:solidFill>
                </a:uFill>
                <a:latin typeface="Arial"/>
              </a:rPr>
              <a:t>Cliquez pour éditer le format du texte-titre</a:t>
            </a:r>
            <a:endParaRPr b="0" lang="fr-B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p>
            <a:pPr marL="432000" indent="-324000">
              <a:buClr>
                <a:srgbClr val="000000"/>
              </a:buClr>
              <a:buSzPct val="45000"/>
              <a:buFont typeface="Wingdings" charset="2"/>
              <a:buChar char=""/>
            </a:pPr>
            <a:r>
              <a:rPr b="0" lang="fr-BE" sz="3200" spc="-1" strike="noStrike">
                <a:solidFill>
                  <a:srgbClr val="000000"/>
                </a:solidFill>
                <a:uFill>
                  <a:solidFill>
                    <a:srgbClr val="ffffff"/>
                  </a:solidFill>
                </a:uFill>
                <a:latin typeface="Arial"/>
              </a:rPr>
              <a:t>Cliquez pour éditer le format du plan de texte</a:t>
            </a:r>
            <a:endParaRPr b="0" lang="fr-B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r-BE" sz="2800" spc="-1" strike="noStrike">
                <a:solidFill>
                  <a:srgbClr val="000000"/>
                </a:solidFill>
                <a:uFill>
                  <a:solidFill>
                    <a:srgbClr val="ffffff"/>
                  </a:solidFill>
                </a:uFill>
                <a:latin typeface="Arial"/>
              </a:rPr>
              <a:t>Second niveau de plan</a:t>
            </a:r>
            <a:endParaRPr b="0" lang="fr-B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r-BE" sz="2400" spc="-1" strike="noStrike">
                <a:solidFill>
                  <a:srgbClr val="000000"/>
                </a:solidFill>
                <a:uFill>
                  <a:solidFill>
                    <a:srgbClr val="ffffff"/>
                  </a:solidFill>
                </a:uFill>
                <a:latin typeface="Arial"/>
              </a:rPr>
              <a:t>Troisième niveau de plan</a:t>
            </a:r>
            <a:endParaRPr b="0" lang="fr-B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r-BE" sz="2000" spc="-1" strike="noStrike">
                <a:solidFill>
                  <a:srgbClr val="000000"/>
                </a:solidFill>
                <a:uFill>
                  <a:solidFill>
                    <a:srgbClr val="ffffff"/>
                  </a:solidFill>
                </a:uFill>
                <a:latin typeface="Arial"/>
              </a:rPr>
              <a:t>Quatrième niveau de plan</a:t>
            </a:r>
            <a:endParaRPr b="0" lang="fr-B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r-BE" sz="2000" spc="-1" strike="noStrike">
                <a:solidFill>
                  <a:srgbClr val="000000"/>
                </a:solidFill>
                <a:uFill>
                  <a:solidFill>
                    <a:srgbClr val="ffffff"/>
                  </a:solidFill>
                </a:uFill>
                <a:latin typeface="Arial"/>
              </a:rPr>
              <a:t>Cinquième niveau de plan</a:t>
            </a:r>
            <a:endParaRPr b="0" lang="fr-B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r-BE" sz="2000" spc="-1" strike="noStrike">
                <a:solidFill>
                  <a:srgbClr val="000000"/>
                </a:solidFill>
                <a:uFill>
                  <a:solidFill>
                    <a:srgbClr val="ffffff"/>
                  </a:solidFill>
                </a:uFill>
                <a:latin typeface="Arial"/>
              </a:rPr>
              <a:t>Sixième niveau de plan</a:t>
            </a:r>
            <a:endParaRPr b="0" lang="fr-B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r-BE" sz="2000" spc="-1" strike="noStrike">
                <a:solidFill>
                  <a:srgbClr val="000000"/>
                </a:solidFill>
                <a:uFill>
                  <a:solidFill>
                    <a:srgbClr val="ffffff"/>
                  </a:solidFill>
                </a:uFill>
                <a:latin typeface="Arial"/>
              </a:rPr>
              <a:t>Septième niveau de plan</a:t>
            </a:r>
            <a:endParaRPr b="0" lang="fr-B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2408040" y="27613800"/>
            <a:ext cx="29098440" cy="12816000"/>
          </a:xfrm>
          <a:prstGeom prst="roundRect">
            <a:avLst>
              <a:gd name="adj" fmla="val 16667"/>
            </a:avLst>
          </a:prstGeom>
          <a:solidFill>
            <a:srgbClr val="729fcf"/>
          </a:solidFill>
          <a:ln w="127080">
            <a:solidFill>
              <a:srgbClr val="bdafd5"/>
            </a:solidFill>
            <a:round/>
          </a:ln>
        </p:spPr>
        <p:style>
          <a:lnRef idx="0"/>
          <a:fillRef idx="0"/>
          <a:effectRef idx="0"/>
          <a:fontRef idx="minor"/>
        </p:style>
      </p:sp>
      <p:sp>
        <p:nvSpPr>
          <p:cNvPr id="37" name="CustomShape 2"/>
          <p:cNvSpPr/>
          <p:nvPr/>
        </p:nvSpPr>
        <p:spPr>
          <a:xfrm rot="16200000">
            <a:off x="-21167280" y="21132360"/>
            <a:ext cx="43626960" cy="131148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pPr>
            <a:r>
              <a:rPr b="1" lang="fr-BE" sz="6600" spc="-1" strike="noStrike">
                <a:solidFill>
                  <a:srgbClr val="ffffff"/>
                </a:solidFill>
                <a:uFill>
                  <a:solidFill>
                    <a:srgbClr val="ffffff"/>
                  </a:solidFill>
                </a:uFill>
                <a:latin typeface="Arial"/>
                <a:ea typeface="ＭＳ Ｐゴシック"/>
              </a:rPr>
              <a:t>UNIVERSITÉ LIBRE DE BRUXELLES</a:t>
            </a:r>
            <a:r>
              <a:rPr b="0" lang="fr-BE" sz="6600" spc="-1" strike="noStrike">
                <a:solidFill>
                  <a:srgbClr val="ffffff"/>
                </a:solidFill>
                <a:uFill>
                  <a:solidFill>
                    <a:srgbClr val="ffffff"/>
                  </a:solidFill>
                </a:uFill>
                <a:latin typeface="Arial"/>
                <a:ea typeface="ＭＳ Ｐゴシック"/>
              </a:rPr>
              <a:t> - </a:t>
            </a:r>
            <a:r>
              <a:rPr b="1" lang="fr-BE" sz="6600" spc="-1" strike="noStrike">
                <a:solidFill>
                  <a:srgbClr val="ffffff"/>
                </a:solidFill>
                <a:uFill>
                  <a:solidFill>
                    <a:srgbClr val="ffffff"/>
                  </a:solidFill>
                </a:uFill>
                <a:latin typeface="Arial"/>
                <a:ea typeface="ＭＳ Ｐゴシック"/>
              </a:rPr>
              <a:t>FACULTÉ DES SCIENCES</a:t>
            </a:r>
            <a:endParaRPr b="0" lang="fr-BE" sz="1800" spc="-1" strike="noStrike">
              <a:solidFill>
                <a:srgbClr val="000000"/>
              </a:solidFill>
              <a:uFill>
                <a:solidFill>
                  <a:srgbClr val="ffffff"/>
                </a:solidFill>
              </a:uFill>
              <a:latin typeface="Arial"/>
            </a:endParaRPr>
          </a:p>
        </p:txBody>
      </p:sp>
      <p:pic>
        <p:nvPicPr>
          <p:cNvPr id="38" name="Picture 11" descr=""/>
          <p:cNvPicPr/>
          <p:nvPr/>
        </p:nvPicPr>
        <p:blipFill>
          <a:blip r:embed="rId1"/>
          <a:stretch/>
        </p:blipFill>
        <p:spPr>
          <a:xfrm>
            <a:off x="30203640" y="40878000"/>
            <a:ext cx="2606760" cy="2606760"/>
          </a:xfrm>
          <a:prstGeom prst="rect">
            <a:avLst/>
          </a:prstGeom>
          <a:ln>
            <a:noFill/>
          </a:ln>
        </p:spPr>
      </p:pic>
      <p:pic>
        <p:nvPicPr>
          <p:cNvPr id="39" name="Picture 13" descr=""/>
          <p:cNvPicPr/>
          <p:nvPr/>
        </p:nvPicPr>
        <p:blipFill>
          <a:blip r:embed="rId2"/>
          <a:stretch/>
        </p:blipFill>
        <p:spPr>
          <a:xfrm>
            <a:off x="25725600" y="40611600"/>
            <a:ext cx="4260960" cy="2986200"/>
          </a:xfrm>
          <a:prstGeom prst="rect">
            <a:avLst/>
          </a:prstGeom>
          <a:ln>
            <a:noFill/>
          </a:ln>
        </p:spPr>
      </p:pic>
      <p:pic>
        <p:nvPicPr>
          <p:cNvPr id="40" name="Image 47" descr=""/>
          <p:cNvPicPr/>
          <p:nvPr/>
        </p:nvPicPr>
        <p:blipFill>
          <a:blip r:embed="rId3"/>
          <a:stretch/>
        </p:blipFill>
        <p:spPr>
          <a:xfrm>
            <a:off x="28657800" y="682920"/>
            <a:ext cx="4059720" cy="4060800"/>
          </a:xfrm>
          <a:prstGeom prst="rect">
            <a:avLst/>
          </a:prstGeom>
          <a:ln>
            <a:noFill/>
          </a:ln>
        </p:spPr>
      </p:pic>
      <p:pic>
        <p:nvPicPr>
          <p:cNvPr id="41" name="Image 13" descr=""/>
          <p:cNvPicPr/>
          <p:nvPr/>
        </p:nvPicPr>
        <p:blipFill>
          <a:blip r:embed="rId4"/>
          <a:stretch/>
        </p:blipFill>
        <p:spPr>
          <a:xfrm>
            <a:off x="1302840" y="760320"/>
            <a:ext cx="4059720" cy="4059720"/>
          </a:xfrm>
          <a:prstGeom prst="rect">
            <a:avLst/>
          </a:prstGeom>
          <a:ln>
            <a:noFill/>
          </a:ln>
        </p:spPr>
      </p:pic>
      <p:sp>
        <p:nvSpPr>
          <p:cNvPr id="42" name="CustomShape 3"/>
          <p:cNvSpPr/>
          <p:nvPr/>
        </p:nvSpPr>
        <p:spPr>
          <a:xfrm>
            <a:off x="2408040" y="10789200"/>
            <a:ext cx="29161800" cy="8139600"/>
          </a:xfrm>
          <a:prstGeom prst="roundRect">
            <a:avLst>
              <a:gd name="adj" fmla="val 16667"/>
            </a:avLst>
          </a:prstGeom>
          <a:solidFill>
            <a:srgbClr val="376092"/>
          </a:solidFill>
          <a:ln w="127080">
            <a:solidFill>
              <a:srgbClr val="bdafd5"/>
            </a:solidFill>
            <a:round/>
          </a:ln>
        </p:spPr>
        <p:style>
          <a:lnRef idx="0"/>
          <a:fillRef idx="0"/>
          <a:effectRef idx="0"/>
          <a:fontRef idx="minor"/>
        </p:style>
      </p:sp>
      <p:sp>
        <p:nvSpPr>
          <p:cNvPr id="43" name="CustomShape 4"/>
          <p:cNvSpPr/>
          <p:nvPr/>
        </p:nvSpPr>
        <p:spPr>
          <a:xfrm>
            <a:off x="3428640" y="12703680"/>
            <a:ext cx="26040600" cy="585000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Consulter des informations, se renseigner à travers les réseaux sociaux fait partie de notre quotidien. Cependant on s'interroge pas toujours sur l'exactitude de ces données. De plus en plus de fausses informations circulent sur ces réseaux et ceci devient un vrai problème car on ne sait plus faire la différence entre le vrai et le faux. Le but de ce projet est d'implémenter un classificateur </a:t>
            </a:r>
            <a:r>
              <a:rPr b="0" lang="fr-BE" sz="5400" spc="-1" strike="noStrike">
                <a:solidFill>
                  <a:srgbClr val="ffffff"/>
                </a:solidFill>
                <a:uFill>
                  <a:solidFill>
                    <a:srgbClr val="ffffff"/>
                  </a:solidFill>
                </a:uFill>
                <a:latin typeface="Arial"/>
                <a:ea typeface="ＭＳ Ｐゴシック"/>
              </a:rPr>
              <a:t>qui après une phase d'apprentissage sur une base de données de 60000 articles de presse</a:t>
            </a:r>
            <a:r>
              <a:rPr b="0" lang="fr-BE" sz="5400" spc="-1" strike="noStrike">
                <a:solidFill>
                  <a:srgbClr val="ffffff"/>
                </a:solidFill>
                <a:uFill>
                  <a:solidFill>
                    <a:srgbClr val="ffffff"/>
                  </a:solidFill>
                </a:uFill>
                <a:latin typeface="Arial"/>
                <a:ea typeface="ＭＳ Ｐゴシック"/>
              </a:rPr>
              <a:t> (</a:t>
            </a:r>
            <a:r>
              <a:rPr b="1" lang="fr-BE" sz="5400" spc="-1" strike="noStrike">
                <a:solidFill>
                  <a:srgbClr val="ffffff"/>
                </a:solidFill>
                <a:uFill>
                  <a:solidFill>
                    <a:srgbClr val="ffffff"/>
                  </a:solidFill>
                </a:uFill>
                <a:latin typeface="Arial"/>
                <a:ea typeface="ＭＳ Ｐゴシック"/>
              </a:rPr>
              <a:t>Machine Learning</a:t>
            </a:r>
            <a:r>
              <a:rPr b="0" lang="fr-BE" sz="5400" spc="-1" strike="noStrike">
                <a:solidFill>
                  <a:srgbClr val="ffffff"/>
                </a:solidFill>
                <a:uFill>
                  <a:solidFill>
                    <a:srgbClr val="ffffff"/>
                  </a:solidFill>
                </a:uFill>
                <a:latin typeface="Arial"/>
                <a:ea typeface="ＭＳ Ｐゴシック"/>
              </a:rPr>
              <a:t>) </a:t>
            </a:r>
            <a:r>
              <a:rPr b="0" lang="fr-BE" sz="5400" spc="-1" strike="noStrike">
                <a:solidFill>
                  <a:srgbClr val="ffffff"/>
                </a:solidFill>
                <a:uFill>
                  <a:solidFill>
                    <a:srgbClr val="ffffff"/>
                  </a:solidFill>
                </a:uFill>
                <a:latin typeface="Arial"/>
                <a:ea typeface="ＭＳ Ｐゴシック"/>
              </a:rPr>
              <a:t>fera la différence entre les </a:t>
            </a:r>
            <a:r>
              <a:rPr b="1" lang="fr-BE" sz="5400" spc="-1" strike="noStrike">
                <a:solidFill>
                  <a:srgbClr val="ffffff"/>
                </a:solidFill>
                <a:uFill>
                  <a:solidFill>
                    <a:srgbClr val="ffffff"/>
                  </a:solidFill>
                </a:uFill>
                <a:latin typeface="Arial"/>
                <a:ea typeface="ＭＳ Ｐゴシック"/>
              </a:rPr>
              <a:t>Fake News </a:t>
            </a:r>
            <a:r>
              <a:rPr b="0" lang="fr-BE" sz="5400" spc="-1" strike="noStrike">
                <a:solidFill>
                  <a:srgbClr val="ffffff"/>
                </a:solidFill>
                <a:uFill>
                  <a:solidFill>
                    <a:srgbClr val="ffffff"/>
                  </a:solidFill>
                </a:uFill>
                <a:latin typeface="Arial"/>
                <a:ea typeface="ＭＳ Ｐゴシック"/>
              </a:rPr>
              <a:t>et les informations authentiques. </a:t>
            </a:r>
            <a:endParaRPr b="0" lang="fr-BE" sz="1800" spc="-1" strike="noStrike">
              <a:solidFill>
                <a:srgbClr val="000000"/>
              </a:solidFill>
              <a:uFill>
                <a:solidFill>
                  <a:srgbClr val="ffffff"/>
                </a:solidFill>
              </a:uFill>
              <a:latin typeface="Arial"/>
            </a:endParaRPr>
          </a:p>
        </p:txBody>
      </p:sp>
      <p:sp>
        <p:nvSpPr>
          <p:cNvPr id="44" name="CustomShape 5"/>
          <p:cNvSpPr/>
          <p:nvPr/>
        </p:nvSpPr>
        <p:spPr>
          <a:xfrm>
            <a:off x="2447640" y="19837080"/>
            <a:ext cx="14061240" cy="7354440"/>
          </a:xfrm>
          <a:prstGeom prst="roundRect">
            <a:avLst>
              <a:gd name="adj" fmla="val 16667"/>
            </a:avLst>
          </a:prstGeom>
          <a:solidFill>
            <a:srgbClr val="00b050"/>
          </a:solidFill>
          <a:ln w="127080">
            <a:solidFill>
              <a:srgbClr val="bdafd5"/>
            </a:solidFill>
            <a:round/>
          </a:ln>
        </p:spPr>
        <p:style>
          <a:lnRef idx="0"/>
          <a:fillRef idx="0"/>
          <a:effectRef idx="0"/>
          <a:fontRef idx="minor"/>
        </p:style>
      </p:sp>
      <p:sp>
        <p:nvSpPr>
          <p:cNvPr id="45" name="CustomShape 6"/>
          <p:cNvSpPr/>
          <p:nvPr/>
        </p:nvSpPr>
        <p:spPr>
          <a:xfrm>
            <a:off x="16991640" y="19765080"/>
            <a:ext cx="14514840" cy="7354440"/>
          </a:xfrm>
          <a:prstGeom prst="roundRect">
            <a:avLst>
              <a:gd name="adj" fmla="val 16667"/>
            </a:avLst>
          </a:prstGeom>
          <a:solidFill>
            <a:srgbClr val="00b0f0"/>
          </a:solidFill>
          <a:ln w="127080">
            <a:solidFill>
              <a:srgbClr val="bdafd5"/>
            </a:solidFill>
            <a:round/>
          </a:ln>
        </p:spPr>
        <p:style>
          <a:lnRef idx="0"/>
          <a:fillRef idx="0"/>
          <a:effectRef idx="0"/>
          <a:fontRef idx="minor"/>
        </p:style>
      </p:sp>
      <p:sp>
        <p:nvSpPr>
          <p:cNvPr id="46" name="CustomShape 7"/>
          <p:cNvSpPr/>
          <p:nvPr/>
        </p:nvSpPr>
        <p:spPr>
          <a:xfrm>
            <a:off x="3354480" y="22141440"/>
            <a:ext cx="13114800" cy="420408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Le terme </a:t>
            </a:r>
            <a:r>
              <a:rPr b="1" lang="fr-BE" sz="5400" spc="-1" strike="noStrike">
                <a:solidFill>
                  <a:srgbClr val="ffffff"/>
                </a:solidFill>
                <a:uFill>
                  <a:solidFill>
                    <a:srgbClr val="ffffff"/>
                  </a:solidFill>
                </a:uFill>
                <a:latin typeface="Arial"/>
                <a:ea typeface="ＭＳ Ｐゴシック"/>
              </a:rPr>
              <a:t>Machine Learning </a:t>
            </a:r>
            <a:r>
              <a:rPr b="0" lang="fr-BE" sz="5400" spc="-1" strike="noStrike">
                <a:solidFill>
                  <a:srgbClr val="ffffff"/>
                </a:solidFill>
                <a:uFill>
                  <a:solidFill>
                    <a:srgbClr val="ffffff"/>
                  </a:solidFill>
                </a:uFill>
                <a:latin typeface="Arial"/>
                <a:ea typeface="ＭＳ Ｐゴシック"/>
              </a:rPr>
              <a:t>décrit un processus d’apprentissage d’un système d’intelligence artificielle. Grâce à des données collectées  permettant à celle-ci de réagir à données semblables.</a:t>
            </a:r>
            <a:endParaRPr b="0" lang="fr-BE" sz="1800" spc="-1" strike="noStrike">
              <a:solidFill>
                <a:srgbClr val="000000"/>
              </a:solidFill>
              <a:uFill>
                <a:solidFill>
                  <a:srgbClr val="ffffff"/>
                </a:solidFill>
              </a:uFill>
              <a:latin typeface="Arial"/>
            </a:endParaRPr>
          </a:p>
        </p:txBody>
      </p:sp>
      <p:sp>
        <p:nvSpPr>
          <p:cNvPr id="47" name="CustomShape 8"/>
          <p:cNvSpPr/>
          <p:nvPr/>
        </p:nvSpPr>
        <p:spPr>
          <a:xfrm>
            <a:off x="17529840" y="22285440"/>
            <a:ext cx="13114800" cy="420336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Les </a:t>
            </a:r>
            <a:r>
              <a:rPr b="1" lang="fr-BE" sz="5400" spc="-1" strike="noStrike">
                <a:solidFill>
                  <a:srgbClr val="ffffff"/>
                </a:solidFill>
                <a:uFill>
                  <a:solidFill>
                    <a:srgbClr val="ffffff"/>
                  </a:solidFill>
                </a:uFill>
                <a:latin typeface="Arial"/>
                <a:ea typeface="ＭＳ Ｐゴシック"/>
              </a:rPr>
              <a:t>Fake News </a:t>
            </a:r>
            <a:r>
              <a:rPr b="0" lang="fr-BE" sz="5400" spc="-1" strike="noStrike">
                <a:solidFill>
                  <a:srgbClr val="ffffff"/>
                </a:solidFill>
                <a:uFill>
                  <a:solidFill>
                    <a:srgbClr val="ffffff"/>
                  </a:solidFill>
                </a:uFill>
                <a:latin typeface="Arial"/>
                <a:ea typeface="ＭＳ Ｐゴシック"/>
              </a:rPr>
              <a:t>sont des informations délibérément fausses, truquées, satiriques ou parodiques émanant en général d'un ou de plusieurs médias, d'un organisme ou d'un individu. </a:t>
            </a:r>
            <a:endParaRPr b="0" lang="fr-BE" sz="1800" spc="-1" strike="noStrike">
              <a:solidFill>
                <a:srgbClr val="000000"/>
              </a:solidFill>
              <a:uFill>
                <a:solidFill>
                  <a:srgbClr val="ffffff"/>
                </a:solidFill>
              </a:uFill>
              <a:latin typeface="Arial"/>
            </a:endParaRPr>
          </a:p>
        </p:txBody>
      </p:sp>
      <p:sp>
        <p:nvSpPr>
          <p:cNvPr id="48" name="CustomShape 9"/>
          <p:cNvSpPr/>
          <p:nvPr/>
        </p:nvSpPr>
        <p:spPr>
          <a:xfrm>
            <a:off x="3642480" y="11340000"/>
            <a:ext cx="10069560" cy="109476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OBJECTIF</a:t>
            </a:r>
            <a:endParaRPr b="0" lang="fr-BE" sz="1800" spc="-1" strike="noStrike">
              <a:solidFill>
                <a:srgbClr val="000000"/>
              </a:solidFill>
              <a:uFill>
                <a:solidFill>
                  <a:srgbClr val="ffffff"/>
                </a:solidFill>
              </a:uFill>
              <a:latin typeface="Arial"/>
            </a:endParaRPr>
          </a:p>
        </p:txBody>
      </p:sp>
      <p:sp>
        <p:nvSpPr>
          <p:cNvPr id="49" name="CustomShape 10"/>
          <p:cNvSpPr/>
          <p:nvPr/>
        </p:nvSpPr>
        <p:spPr>
          <a:xfrm>
            <a:off x="17791200" y="20673360"/>
            <a:ext cx="10069560" cy="109476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FAKE NEWS</a:t>
            </a:r>
            <a:endParaRPr b="0" lang="fr-BE" sz="1800" spc="-1" strike="noStrike">
              <a:solidFill>
                <a:srgbClr val="000000"/>
              </a:solidFill>
              <a:uFill>
                <a:solidFill>
                  <a:srgbClr val="ffffff"/>
                </a:solidFill>
              </a:uFill>
              <a:latin typeface="Arial"/>
            </a:endParaRPr>
          </a:p>
        </p:txBody>
      </p:sp>
      <p:sp>
        <p:nvSpPr>
          <p:cNvPr id="50" name="CustomShape 11"/>
          <p:cNvSpPr/>
          <p:nvPr/>
        </p:nvSpPr>
        <p:spPr>
          <a:xfrm>
            <a:off x="11337120" y="27802080"/>
            <a:ext cx="12384000" cy="1094760"/>
          </a:xfrm>
          <a:prstGeom prst="rect">
            <a:avLst/>
          </a:prstGeom>
          <a:noFill/>
          <a:ln>
            <a:noFill/>
          </a:ln>
        </p:spPr>
        <p:style>
          <a:lnRef idx="0"/>
          <a:fillRef idx="0"/>
          <a:effectRef idx="0"/>
          <a:fontRef idx="minor"/>
        </p:style>
        <p:txBody>
          <a:bodyPr lIns="90000" rIns="90000" tIns="45000" bIns="45000"/>
          <a:p>
            <a:pPr algn="ctr">
              <a:lnSpc>
                <a:spcPct val="100000"/>
              </a:lnSpc>
            </a:pPr>
            <a:r>
              <a:rPr b="1" lang="fr-BE" sz="6600" spc="-1" strike="noStrike">
                <a:solidFill>
                  <a:srgbClr val="ffffff"/>
                </a:solidFill>
                <a:uFill>
                  <a:solidFill>
                    <a:srgbClr val="ffffff"/>
                  </a:solidFill>
                </a:uFill>
                <a:latin typeface="Arial"/>
                <a:ea typeface="ＭＳ Ｐゴシック"/>
              </a:rPr>
              <a:t>COMMENT ÇA MARCHE  ?</a:t>
            </a:r>
            <a:endParaRPr b="0" lang="fr-BE" sz="1800" spc="-1" strike="noStrike">
              <a:solidFill>
                <a:srgbClr val="000000"/>
              </a:solidFill>
              <a:uFill>
                <a:solidFill>
                  <a:srgbClr val="ffffff"/>
                </a:solidFill>
              </a:uFill>
              <a:latin typeface="Arial"/>
            </a:endParaRPr>
          </a:p>
        </p:txBody>
      </p:sp>
      <p:sp>
        <p:nvSpPr>
          <p:cNvPr id="51" name="CustomShape 12"/>
          <p:cNvSpPr/>
          <p:nvPr/>
        </p:nvSpPr>
        <p:spPr>
          <a:xfrm>
            <a:off x="3440520" y="20529360"/>
            <a:ext cx="10069560" cy="109476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MACHINE</a:t>
            </a:r>
            <a:r>
              <a:rPr b="0" lang="fr-BE" sz="6600" spc="-1" strike="noStrike">
                <a:solidFill>
                  <a:srgbClr val="000000"/>
                </a:solidFill>
                <a:uFill>
                  <a:solidFill>
                    <a:srgbClr val="ffffff"/>
                  </a:solidFill>
                </a:uFill>
                <a:latin typeface="Arial"/>
                <a:ea typeface="ＭＳ Ｐゴシック"/>
              </a:rPr>
              <a:t> </a:t>
            </a:r>
            <a:r>
              <a:rPr b="1" lang="fr-BE" sz="6600" spc="-1" strike="noStrike">
                <a:solidFill>
                  <a:srgbClr val="ffffff"/>
                </a:solidFill>
                <a:uFill>
                  <a:solidFill>
                    <a:srgbClr val="ffffff"/>
                  </a:solidFill>
                </a:uFill>
                <a:latin typeface="Arial"/>
                <a:ea typeface="ＭＳ Ｐゴシック"/>
              </a:rPr>
              <a:t>LEARNING</a:t>
            </a:r>
            <a:endParaRPr b="0" lang="fr-BE" sz="1800" spc="-1" strike="noStrike">
              <a:solidFill>
                <a:srgbClr val="000000"/>
              </a:solidFill>
              <a:uFill>
                <a:solidFill>
                  <a:srgbClr val="ffffff"/>
                </a:solidFill>
              </a:uFill>
              <a:latin typeface="Arial"/>
            </a:endParaRPr>
          </a:p>
        </p:txBody>
      </p:sp>
      <p:pic>
        <p:nvPicPr>
          <p:cNvPr id="52" name="Picture 10" descr=""/>
          <p:cNvPicPr/>
          <p:nvPr/>
        </p:nvPicPr>
        <p:blipFill>
          <a:blip r:embed="rId5"/>
          <a:stretch/>
        </p:blipFill>
        <p:spPr>
          <a:xfrm rot="1603800">
            <a:off x="29388600" y="19114920"/>
            <a:ext cx="3114000" cy="3114000"/>
          </a:xfrm>
          <a:prstGeom prst="rect">
            <a:avLst/>
          </a:prstGeom>
          <a:ln>
            <a:noFill/>
          </a:ln>
        </p:spPr>
      </p:pic>
      <p:pic>
        <p:nvPicPr>
          <p:cNvPr id="53" name="Picture 16" descr=""/>
          <p:cNvPicPr/>
          <p:nvPr/>
        </p:nvPicPr>
        <p:blipFill>
          <a:blip r:embed="rId6"/>
          <a:stretch/>
        </p:blipFill>
        <p:spPr>
          <a:xfrm rot="1273200">
            <a:off x="14621040" y="19281240"/>
            <a:ext cx="2284560" cy="2284560"/>
          </a:xfrm>
          <a:prstGeom prst="rect">
            <a:avLst/>
          </a:prstGeom>
          <a:ln>
            <a:noFill/>
          </a:ln>
        </p:spPr>
      </p:pic>
      <p:sp>
        <p:nvSpPr>
          <p:cNvPr id="54" name="CustomShape 13"/>
          <p:cNvSpPr/>
          <p:nvPr/>
        </p:nvSpPr>
        <p:spPr>
          <a:xfrm>
            <a:off x="10764000" y="29089440"/>
            <a:ext cx="12385080" cy="10017360"/>
          </a:xfrm>
          <a:prstGeom prst="cloud">
            <a:avLst/>
          </a:prstGeom>
          <a:solidFill>
            <a:srgbClr val="fcfbf9"/>
          </a:solidFill>
          <a:ln w="9360">
            <a:noFill/>
          </a:ln>
        </p:spPr>
        <p:style>
          <a:lnRef idx="0"/>
          <a:fillRef idx="0"/>
          <a:effectRef idx="0"/>
          <a:fontRef idx="minor"/>
        </p:style>
      </p:sp>
      <p:sp>
        <p:nvSpPr>
          <p:cNvPr id="55" name="CustomShape 14"/>
          <p:cNvSpPr/>
          <p:nvPr/>
        </p:nvSpPr>
        <p:spPr>
          <a:xfrm>
            <a:off x="12633120" y="31659840"/>
            <a:ext cx="3916440" cy="2731680"/>
          </a:xfrm>
          <a:prstGeom prst="ellipse">
            <a:avLst/>
          </a:prstGeom>
          <a:solidFill>
            <a:srgbClr val="3c75c2"/>
          </a:solidFill>
          <a:ln w="9360">
            <a:noFill/>
          </a:ln>
        </p:spPr>
        <p:style>
          <a:lnRef idx="0"/>
          <a:fillRef idx="0"/>
          <a:effectRef idx="0"/>
          <a:fontRef idx="minor"/>
        </p:style>
        <p:txBody>
          <a:bodyPr lIns="90000" rIns="90000" tIns="45000" bIns="45000"/>
          <a:p>
            <a:pPr algn="ctr">
              <a:lnSpc>
                <a:spcPct val="100000"/>
              </a:lnSpc>
            </a:pPr>
            <a:endParaRPr b="0" lang="fr-BE" sz="18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Ponctuation</a:t>
            </a:r>
            <a:endParaRPr b="0" lang="fr-BE" sz="1800" spc="-1" strike="noStrike">
              <a:solidFill>
                <a:srgbClr val="000000"/>
              </a:solidFill>
              <a:uFill>
                <a:solidFill>
                  <a:srgbClr val="ffffff"/>
                </a:solidFill>
              </a:uFill>
              <a:latin typeface="Arial"/>
            </a:endParaRPr>
          </a:p>
        </p:txBody>
      </p:sp>
      <p:sp>
        <p:nvSpPr>
          <p:cNvPr id="56" name="CustomShape 15"/>
          <p:cNvSpPr/>
          <p:nvPr/>
        </p:nvSpPr>
        <p:spPr>
          <a:xfrm>
            <a:off x="14892120" y="34796160"/>
            <a:ext cx="3916440" cy="2731680"/>
          </a:xfrm>
          <a:prstGeom prst="ellipse">
            <a:avLst/>
          </a:prstGeom>
          <a:solidFill>
            <a:srgbClr val="3c75c2"/>
          </a:solidFill>
          <a:ln w="9360">
            <a:noFill/>
          </a:ln>
        </p:spPr>
        <p:style>
          <a:lnRef idx="0"/>
          <a:fillRef idx="0"/>
          <a:effectRef idx="0"/>
          <a:fontRef idx="minor"/>
        </p:style>
        <p:txBody>
          <a:bodyPr lIns="90000" rIns="90000" tIns="45000" bIns="45000"/>
          <a:p>
            <a:pPr algn="ctr">
              <a:lnSpc>
                <a:spcPct val="100000"/>
              </a:lnSpc>
            </a:pPr>
            <a:endParaRPr b="0" lang="fr-BE" sz="18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Fréquence des mots</a:t>
            </a:r>
            <a:endParaRPr b="0" lang="fr-BE" sz="1800" spc="-1" strike="noStrike">
              <a:solidFill>
                <a:srgbClr val="000000"/>
              </a:solidFill>
              <a:uFill>
                <a:solidFill>
                  <a:srgbClr val="ffffff"/>
                </a:solidFill>
              </a:uFill>
              <a:latin typeface="Arial"/>
            </a:endParaRPr>
          </a:p>
        </p:txBody>
      </p:sp>
      <p:sp>
        <p:nvSpPr>
          <p:cNvPr id="57" name="CustomShape 16"/>
          <p:cNvSpPr/>
          <p:nvPr/>
        </p:nvSpPr>
        <p:spPr>
          <a:xfrm>
            <a:off x="17452800" y="31587840"/>
            <a:ext cx="3916440" cy="2731680"/>
          </a:xfrm>
          <a:prstGeom prst="ellipse">
            <a:avLst/>
          </a:prstGeom>
          <a:solidFill>
            <a:srgbClr val="3c75c2"/>
          </a:solidFill>
          <a:ln w="9360">
            <a:noFill/>
          </a:ln>
        </p:spPr>
        <p:style>
          <a:lnRef idx="0"/>
          <a:fillRef idx="0"/>
          <a:effectRef idx="0"/>
          <a:fontRef idx="minor"/>
        </p:style>
        <p:txBody>
          <a:bodyPr lIns="90000" rIns="90000" tIns="45000" bIns="45000"/>
          <a:p>
            <a:pPr algn="ctr">
              <a:lnSpc>
                <a:spcPct val="100000"/>
              </a:lnSpc>
            </a:pPr>
            <a:endParaRPr b="0" lang="fr-BE" sz="18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Pronoms</a:t>
            </a:r>
            <a:endParaRPr b="0" lang="fr-BE" sz="1800" spc="-1" strike="noStrike">
              <a:solidFill>
                <a:srgbClr val="000000"/>
              </a:solidFill>
              <a:uFill>
                <a:solidFill>
                  <a:srgbClr val="ffffff"/>
                </a:solidFill>
              </a:uFill>
              <a:latin typeface="Arial"/>
            </a:endParaRPr>
          </a:p>
        </p:txBody>
      </p:sp>
      <p:pic>
        <p:nvPicPr>
          <p:cNvPr id="58" name="Picture 22" descr=""/>
          <p:cNvPicPr/>
          <p:nvPr/>
        </p:nvPicPr>
        <p:blipFill>
          <a:blip r:embed="rId7"/>
          <a:stretch/>
        </p:blipFill>
        <p:spPr>
          <a:xfrm>
            <a:off x="29234520" y="27386280"/>
            <a:ext cx="2512080" cy="2512080"/>
          </a:xfrm>
          <a:prstGeom prst="rect">
            <a:avLst/>
          </a:prstGeom>
          <a:ln>
            <a:noFill/>
          </a:ln>
        </p:spPr>
      </p:pic>
      <p:sp>
        <p:nvSpPr>
          <p:cNvPr id="59" name="CustomShape 17"/>
          <p:cNvSpPr/>
          <p:nvPr/>
        </p:nvSpPr>
        <p:spPr>
          <a:xfrm>
            <a:off x="1558800" y="9145080"/>
            <a:ext cx="31251600" cy="759600"/>
          </a:xfrm>
          <a:prstGeom prst="rect">
            <a:avLst/>
          </a:prstGeom>
          <a:noFill/>
          <a:ln>
            <a:noFill/>
          </a:ln>
        </p:spPr>
        <p:style>
          <a:lnRef idx="0"/>
          <a:fillRef idx="0"/>
          <a:effectRef idx="0"/>
          <a:fontRef idx="minor"/>
        </p:style>
        <p:txBody>
          <a:bodyPr lIns="90000" rIns="90000" tIns="45000" bIns="45000"/>
          <a:p>
            <a:pPr algn="ctr">
              <a:lnSpc>
                <a:spcPct val="100000"/>
              </a:lnSpc>
            </a:pPr>
            <a:r>
              <a:rPr b="1" lang="fr-BE" sz="4400" spc="-1" strike="noStrike">
                <a:solidFill>
                  <a:srgbClr val="000000"/>
                </a:solidFill>
                <a:uFill>
                  <a:solidFill>
                    <a:srgbClr val="ffffff"/>
                  </a:solidFill>
                </a:uFill>
                <a:latin typeface="Arial"/>
                <a:ea typeface="ＭＳ Ｐゴシック"/>
              </a:rPr>
              <a:t>Jacobs Alexandre, Bonaert Gregory, Ruggoo Prateeba, Rouma Florian, Engelman David, Engelman Benjamin</a:t>
            </a:r>
            <a:endParaRPr b="0" lang="fr-BE" sz="1800" spc="-1" strike="noStrike">
              <a:solidFill>
                <a:srgbClr val="000000"/>
              </a:solidFill>
              <a:uFill>
                <a:solidFill>
                  <a:srgbClr val="ffffff"/>
                </a:solidFill>
              </a:uFill>
              <a:latin typeface="Arial"/>
            </a:endParaRPr>
          </a:p>
        </p:txBody>
      </p:sp>
      <p:pic>
        <p:nvPicPr>
          <p:cNvPr id="60" name="Image 2" descr=""/>
          <p:cNvPicPr/>
          <p:nvPr/>
        </p:nvPicPr>
        <p:blipFill>
          <a:blip r:embed="rId8"/>
          <a:stretch/>
        </p:blipFill>
        <p:spPr>
          <a:xfrm>
            <a:off x="5204160" y="561960"/>
            <a:ext cx="23292360" cy="8175240"/>
          </a:xfrm>
          <a:prstGeom prst="rect">
            <a:avLst/>
          </a:prstGeom>
          <a:ln>
            <a:noFill/>
          </a:ln>
        </p:spPr>
      </p:pic>
      <p:sp>
        <p:nvSpPr>
          <p:cNvPr id="61" name="CustomShape 18"/>
          <p:cNvSpPr/>
          <p:nvPr/>
        </p:nvSpPr>
        <p:spPr>
          <a:xfrm>
            <a:off x="5534640" y="28857240"/>
            <a:ext cx="3574800" cy="1985760"/>
          </a:xfrm>
          <a:prstGeom prst="roundRect">
            <a:avLst>
              <a:gd name="adj" fmla="val 10000"/>
            </a:avLst>
          </a:prstGeom>
          <a:solidFill>
            <a:srgbClr val="252571"/>
          </a:solidFill>
          <a:ln w="25560">
            <a:solidFill>
              <a:srgbClr val="ffffff"/>
            </a:solidFill>
            <a:round/>
          </a:ln>
        </p:spPr>
        <p:style>
          <a:lnRef idx="0"/>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Préparation des données</a:t>
            </a:r>
            <a:endParaRPr b="0" lang="fr-BE" sz="1800" spc="-1" strike="noStrike">
              <a:solidFill>
                <a:srgbClr val="000000"/>
              </a:solidFill>
              <a:uFill>
                <a:solidFill>
                  <a:srgbClr val="ffffff"/>
                </a:solidFill>
              </a:uFill>
              <a:latin typeface="Arial"/>
            </a:endParaRPr>
          </a:p>
        </p:txBody>
      </p:sp>
      <p:sp>
        <p:nvSpPr>
          <p:cNvPr id="62" name="CustomShape 19"/>
          <p:cNvSpPr/>
          <p:nvPr/>
        </p:nvSpPr>
        <p:spPr>
          <a:xfrm rot="5400000">
            <a:off x="6951240" y="30893400"/>
            <a:ext cx="743760" cy="892800"/>
          </a:xfrm>
          <a:prstGeom prst="rightArrow">
            <a:avLst>
              <a:gd name="adj1" fmla="val 60000"/>
              <a:gd name="adj2" fmla="val 50000"/>
            </a:avLst>
          </a:prstGeom>
          <a:solidFill>
            <a:srgbClr val="303092"/>
          </a:solidFill>
          <a:ln>
            <a:noFill/>
          </a:ln>
        </p:spPr>
        <p:style>
          <a:lnRef idx="0"/>
          <a:fillRef idx="0"/>
          <a:effectRef idx="0"/>
          <a:fontRef idx="minor"/>
        </p:style>
      </p:sp>
      <p:sp>
        <p:nvSpPr>
          <p:cNvPr id="63" name="CustomShape 20"/>
          <p:cNvSpPr/>
          <p:nvPr/>
        </p:nvSpPr>
        <p:spPr>
          <a:xfrm>
            <a:off x="5534640" y="31837320"/>
            <a:ext cx="3574800" cy="1985760"/>
          </a:xfrm>
          <a:prstGeom prst="roundRect">
            <a:avLst>
              <a:gd name="adj" fmla="val 10000"/>
            </a:avLst>
          </a:prstGeom>
          <a:solidFill>
            <a:srgbClr val="6868b5"/>
          </a:solidFill>
          <a:ln w="25560">
            <a:solidFill>
              <a:srgbClr val="ffffff"/>
            </a:solidFill>
            <a:round/>
          </a:ln>
        </p:spPr>
        <p:style>
          <a:lnRef idx="0"/>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Sélection du modèle de Machine Learning </a:t>
            </a:r>
            <a:endParaRPr b="0" lang="fr-BE" sz="1800" spc="-1" strike="noStrike">
              <a:solidFill>
                <a:srgbClr val="000000"/>
              </a:solidFill>
              <a:uFill>
                <a:solidFill>
                  <a:srgbClr val="ffffff"/>
                </a:solidFill>
              </a:uFill>
              <a:latin typeface="Arial"/>
            </a:endParaRPr>
          </a:p>
        </p:txBody>
      </p:sp>
      <p:sp>
        <p:nvSpPr>
          <p:cNvPr id="64" name="CustomShape 21"/>
          <p:cNvSpPr/>
          <p:nvPr/>
        </p:nvSpPr>
        <p:spPr>
          <a:xfrm>
            <a:off x="5534640" y="34817400"/>
            <a:ext cx="3574800" cy="1985760"/>
          </a:xfrm>
          <a:prstGeom prst="roundRect">
            <a:avLst>
              <a:gd name="adj" fmla="val 10000"/>
            </a:avLst>
          </a:prstGeom>
          <a:solidFill>
            <a:srgbClr val="808080"/>
          </a:solidFill>
          <a:ln w="25560">
            <a:solidFill>
              <a:srgbClr val="ffffff"/>
            </a:solidFill>
            <a:round/>
          </a:ln>
        </p:spPr>
        <p:style>
          <a:lnRef idx="0"/>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Entraînement du modèle</a:t>
            </a:r>
            <a:r>
              <a:rPr b="0" lang="fr-BE" sz="3100" spc="-1" strike="noStrike">
                <a:solidFill>
                  <a:srgbClr val="ffffff"/>
                </a:solidFill>
                <a:uFill>
                  <a:solidFill>
                    <a:srgbClr val="ffffff"/>
                  </a:solidFill>
                </a:uFill>
                <a:latin typeface="Arial"/>
                <a:ea typeface="DejaVu Sans"/>
              </a:rPr>
              <a:t> (Ridge Classifier)</a:t>
            </a:r>
            <a:endParaRPr b="0" lang="fr-BE" sz="1800" spc="-1" strike="noStrike">
              <a:solidFill>
                <a:srgbClr val="000000"/>
              </a:solidFill>
              <a:uFill>
                <a:solidFill>
                  <a:srgbClr val="ffffff"/>
                </a:solidFill>
              </a:uFill>
              <a:latin typeface="Arial"/>
            </a:endParaRPr>
          </a:p>
        </p:txBody>
      </p:sp>
      <p:sp>
        <p:nvSpPr>
          <p:cNvPr id="65" name="CustomShape 22"/>
          <p:cNvSpPr/>
          <p:nvPr/>
        </p:nvSpPr>
        <p:spPr>
          <a:xfrm>
            <a:off x="5534640" y="38157480"/>
            <a:ext cx="3574800" cy="1985760"/>
          </a:xfrm>
          <a:prstGeom prst="roundRect">
            <a:avLst>
              <a:gd name="adj" fmla="val 10000"/>
            </a:avLst>
          </a:prstGeom>
          <a:solidFill>
            <a:srgbClr val="6868b5"/>
          </a:solidFill>
          <a:ln w="25560">
            <a:solidFill>
              <a:srgbClr val="ffffff"/>
            </a:solidFill>
            <a:round/>
          </a:ln>
        </p:spPr>
        <p:style>
          <a:lnRef idx="0"/>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Test du modèle</a:t>
            </a:r>
            <a:r>
              <a:rPr b="0" lang="fr-BE" sz="3100" spc="-1" strike="noStrike">
                <a:solidFill>
                  <a:srgbClr val="ffffff"/>
                </a:solidFill>
                <a:uFill>
                  <a:solidFill>
                    <a:srgbClr val="ffffff"/>
                  </a:solidFill>
                </a:uFill>
                <a:latin typeface="Arial"/>
                <a:ea typeface="DejaVu Sans"/>
              </a:rPr>
              <a:t> (Ridge Classifier)</a:t>
            </a:r>
            <a:endParaRPr b="0" lang="fr-BE" sz="1800" spc="-1" strike="noStrike">
              <a:solidFill>
                <a:srgbClr val="000000"/>
              </a:solidFill>
              <a:uFill>
                <a:solidFill>
                  <a:srgbClr val="ffffff"/>
                </a:solidFill>
              </a:uFill>
              <a:latin typeface="Arial"/>
            </a:endParaRPr>
          </a:p>
        </p:txBody>
      </p:sp>
      <p:sp>
        <p:nvSpPr>
          <p:cNvPr id="66" name="CustomShape 23"/>
          <p:cNvSpPr/>
          <p:nvPr/>
        </p:nvSpPr>
        <p:spPr>
          <a:xfrm>
            <a:off x="25412040" y="29064600"/>
            <a:ext cx="2545200" cy="2545200"/>
          </a:xfrm>
          <a:prstGeom prst="ellipse">
            <a:avLst/>
          </a:prstGeom>
          <a:solidFill>
            <a:srgbClr val="2e2e8a"/>
          </a:solidFill>
          <a:ln w="25560">
            <a:solidFill>
              <a:srgbClr val="ffffff"/>
            </a:solidFill>
            <a:round/>
          </a:ln>
        </p:spPr>
        <p:style>
          <a:lnRef idx="0"/>
          <a:fillRef idx="0"/>
          <a:effectRef idx="0"/>
          <a:fontRef idx="minor"/>
        </p:style>
        <p:txBody>
          <a:bodyPr lIns="38160" rIns="38160" tIns="38160" bIns="38160" anchor="ctr"/>
          <a:p>
            <a:pPr algn="ctr">
              <a:lnSpc>
                <a:spcPct val="90000"/>
              </a:lnSpc>
            </a:pPr>
            <a:r>
              <a:rPr b="0" lang="fr-BE" sz="3000" spc="-1" strike="noStrike">
                <a:solidFill>
                  <a:srgbClr val="ffffff"/>
                </a:solidFill>
                <a:uFill>
                  <a:solidFill>
                    <a:srgbClr val="ffffff"/>
                  </a:solidFill>
                </a:uFill>
                <a:latin typeface="Arial"/>
                <a:ea typeface="ＭＳ Ｐゴシック"/>
              </a:rPr>
              <a:t>Article</a:t>
            </a:r>
            <a:r>
              <a:rPr b="0" lang="fr-BE" sz="3000" spc="-1" strike="noStrike">
                <a:solidFill>
                  <a:srgbClr val="ffffff"/>
                </a:solidFill>
                <a:uFill>
                  <a:solidFill>
                    <a:srgbClr val="ffffff"/>
                  </a:solidFill>
                </a:uFill>
                <a:latin typeface="Arial"/>
                <a:ea typeface="DejaVu Sans"/>
              </a:rPr>
              <a:t> de presse</a:t>
            </a:r>
            <a:endParaRPr b="0" lang="fr-BE" sz="1800" spc="-1" strike="noStrike">
              <a:solidFill>
                <a:srgbClr val="000000"/>
              </a:solidFill>
              <a:uFill>
                <a:solidFill>
                  <a:srgbClr val="ffffff"/>
                </a:solidFill>
              </a:uFill>
              <a:latin typeface="Arial"/>
            </a:endParaRPr>
          </a:p>
        </p:txBody>
      </p:sp>
      <p:sp>
        <p:nvSpPr>
          <p:cNvPr id="67" name="CustomShape 24"/>
          <p:cNvSpPr/>
          <p:nvPr/>
        </p:nvSpPr>
        <p:spPr>
          <a:xfrm>
            <a:off x="25412040" y="32841000"/>
            <a:ext cx="2545200" cy="2545200"/>
          </a:xfrm>
          <a:prstGeom prst="ellipse">
            <a:avLst/>
          </a:prstGeom>
          <a:solidFill>
            <a:srgbClr val="5858b1"/>
          </a:solidFill>
          <a:ln w="25560">
            <a:solidFill>
              <a:srgbClr val="ffffff"/>
            </a:solidFill>
            <a:round/>
          </a:ln>
        </p:spPr>
        <p:style>
          <a:lnRef idx="0"/>
          <a:fillRef idx="0"/>
          <a:effectRef idx="0"/>
          <a:fontRef idx="minor"/>
        </p:style>
        <p:txBody>
          <a:bodyPr lIns="38160" rIns="38160" tIns="38160" bIns="38160" anchor="ctr"/>
          <a:p>
            <a:pPr algn="ctr">
              <a:lnSpc>
                <a:spcPct val="90000"/>
              </a:lnSpc>
            </a:pPr>
            <a:r>
              <a:rPr b="0" lang="fr-BE" sz="3000" spc="-1" strike="noStrike">
                <a:solidFill>
                  <a:srgbClr val="ffffff"/>
                </a:solidFill>
                <a:uFill>
                  <a:solidFill>
                    <a:srgbClr val="ffffff"/>
                  </a:solidFill>
                </a:uFill>
                <a:latin typeface="Arial"/>
                <a:ea typeface="ＭＳ Ｐゴシック"/>
              </a:rPr>
              <a:t>Modèle </a:t>
            </a:r>
            <a:r>
              <a:rPr b="0" lang="fr-BE" sz="3000" spc="-1" strike="noStrike">
                <a:solidFill>
                  <a:srgbClr val="ffffff"/>
                </a:solidFill>
                <a:uFill>
                  <a:solidFill>
                    <a:srgbClr val="ffffff"/>
                  </a:solidFill>
                </a:uFill>
                <a:latin typeface="Arial"/>
                <a:ea typeface="DejaVu Sans"/>
              </a:rPr>
              <a:t>Ridge Classifier</a:t>
            </a:r>
            <a:endParaRPr b="0" lang="fr-BE" sz="1800" spc="-1" strike="noStrike">
              <a:solidFill>
                <a:srgbClr val="000000"/>
              </a:solidFill>
              <a:uFill>
                <a:solidFill>
                  <a:srgbClr val="ffffff"/>
                </a:solidFill>
              </a:uFill>
              <a:latin typeface="Arial"/>
            </a:endParaRPr>
          </a:p>
        </p:txBody>
      </p:sp>
      <p:sp>
        <p:nvSpPr>
          <p:cNvPr id="68" name="CustomShape 25"/>
          <p:cNvSpPr/>
          <p:nvPr/>
        </p:nvSpPr>
        <p:spPr>
          <a:xfrm>
            <a:off x="25412040" y="37180800"/>
            <a:ext cx="2545200" cy="2545200"/>
          </a:xfrm>
          <a:prstGeom prst="ellipse">
            <a:avLst/>
          </a:prstGeom>
          <a:solidFill>
            <a:srgbClr val="808080"/>
          </a:solidFill>
          <a:ln w="25560">
            <a:solidFill>
              <a:srgbClr val="ffffff"/>
            </a:solidFill>
            <a:round/>
          </a:ln>
        </p:spPr>
        <p:style>
          <a:lnRef idx="0"/>
          <a:fillRef idx="0"/>
          <a:effectRef idx="0"/>
          <a:fontRef idx="minor"/>
        </p:style>
        <p:txBody>
          <a:bodyPr lIns="38160" rIns="38160" tIns="38160" bIns="38160" anchor="ctr"/>
          <a:p>
            <a:pPr algn="ctr">
              <a:lnSpc>
                <a:spcPct val="90000"/>
              </a:lnSpc>
            </a:pPr>
            <a:r>
              <a:rPr b="0" lang="fr-BE" sz="3000" spc="-1" strike="noStrike">
                <a:solidFill>
                  <a:srgbClr val="ffffff"/>
                </a:solidFill>
                <a:uFill>
                  <a:solidFill>
                    <a:srgbClr val="ffffff"/>
                  </a:solidFill>
                </a:uFill>
                <a:latin typeface="Arial"/>
                <a:ea typeface="ＭＳ Ｐゴシック"/>
              </a:rPr>
              <a:t>Prédiction</a:t>
            </a:r>
            <a:endParaRPr b="0" lang="fr-BE" sz="1800" spc="-1" strike="noStrike">
              <a:solidFill>
                <a:srgbClr val="000000"/>
              </a:solidFill>
              <a:uFill>
                <a:solidFill>
                  <a:srgbClr val="ffffff"/>
                </a:solidFill>
              </a:uFill>
              <a:latin typeface="Arial"/>
            </a:endParaRPr>
          </a:p>
        </p:txBody>
      </p:sp>
      <p:sp>
        <p:nvSpPr>
          <p:cNvPr id="69" name="CustomShape 26"/>
          <p:cNvSpPr/>
          <p:nvPr/>
        </p:nvSpPr>
        <p:spPr>
          <a:xfrm>
            <a:off x="1832040" y="42858000"/>
            <a:ext cx="21966120" cy="95760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uFill>
                  <a:solidFill>
                    <a:srgbClr val="ffffff"/>
                  </a:solidFill>
                </a:uFill>
                <a:latin typeface="Arial"/>
                <a:ea typeface="ＭＳ Ｐゴシック"/>
              </a:rPr>
              <a:t>© Toute reproduction, même partielle, doit indiquer clairement le nom de tous les auteurs, le nom du Département, </a:t>
            </a:r>
            <a:endParaRPr b="0" lang="fr-BE" sz="1800" spc="-1" strike="noStrike">
              <a:solidFill>
                <a:srgbClr val="000000"/>
              </a:solidFill>
              <a:uFill>
                <a:solidFill>
                  <a:srgbClr val="ffffff"/>
                </a:solidFill>
              </a:uFill>
              <a:latin typeface="Arial"/>
            </a:endParaRPr>
          </a:p>
          <a:p>
            <a:pPr algn="ctr">
              <a:lnSpc>
                <a:spcPct val="100000"/>
              </a:lnSpc>
            </a:pPr>
            <a:r>
              <a:rPr b="0" lang="fr-BE" sz="1900" spc="-1" strike="noStrike">
                <a:solidFill>
                  <a:srgbClr val="000000"/>
                </a:solidFill>
                <a:uFill>
                  <a:solidFill>
                    <a:srgbClr val="ffffff"/>
                  </a:solidFill>
                </a:uFill>
                <a:latin typeface="Arial"/>
                <a:ea typeface="ＭＳ Ｐゴシック"/>
              </a:rPr>
              <a:t>ainsi que la mention « Printemps des Sciences 2018 – Exposition des Sciences – Bruxelles »</a:t>
            </a:r>
            <a:endParaRPr b="0" lang="fr-BE" sz="1800" spc="-1" strike="noStrike">
              <a:solidFill>
                <a:srgbClr val="000000"/>
              </a:solidFill>
              <a:uFill>
                <a:solidFill>
                  <a:srgbClr val="ffffff"/>
                </a:solidFill>
              </a:uFill>
              <a:latin typeface="Arial"/>
            </a:endParaRPr>
          </a:p>
          <a:p>
            <a:pPr algn="ctr">
              <a:lnSpc>
                <a:spcPct val="100000"/>
              </a:lnSpc>
            </a:pPr>
            <a:endParaRPr b="0" lang="fr-BE" sz="1800" spc="-1" strike="noStrike">
              <a:solidFill>
                <a:srgbClr val="000000"/>
              </a:solidFill>
              <a:uFill>
                <a:solidFill>
                  <a:srgbClr val="ffffff"/>
                </a:solidFill>
              </a:uFill>
              <a:latin typeface="Arial"/>
            </a:endParaRPr>
          </a:p>
        </p:txBody>
      </p:sp>
      <p:sp>
        <p:nvSpPr>
          <p:cNvPr id="70" name="CustomShape 27"/>
          <p:cNvSpPr/>
          <p:nvPr/>
        </p:nvSpPr>
        <p:spPr>
          <a:xfrm>
            <a:off x="10911960" y="30328200"/>
            <a:ext cx="12384000" cy="1094760"/>
          </a:xfrm>
          <a:prstGeom prst="rect">
            <a:avLst/>
          </a:prstGeom>
          <a:noFill/>
          <a:ln>
            <a:noFill/>
          </a:ln>
        </p:spPr>
        <p:style>
          <a:lnRef idx="0"/>
          <a:fillRef idx="0"/>
          <a:effectRef idx="0"/>
          <a:fontRef idx="minor"/>
        </p:style>
        <p:txBody>
          <a:bodyPr lIns="90000" rIns="90000" tIns="45000" bIns="45000"/>
          <a:p>
            <a:pPr algn="ctr">
              <a:lnSpc>
                <a:spcPct val="100000"/>
              </a:lnSpc>
            </a:pPr>
            <a:r>
              <a:rPr b="1" lang="fr-BE" sz="6600" spc="-1" strike="noStrike">
                <a:solidFill>
                  <a:srgbClr val="4f81bd"/>
                </a:solidFill>
                <a:uFill>
                  <a:solidFill>
                    <a:srgbClr val="ffffff"/>
                  </a:solidFill>
                </a:uFill>
                <a:latin typeface="Arial"/>
                <a:ea typeface="ＭＳ Ｐゴシック"/>
              </a:rPr>
              <a:t>Features</a:t>
            </a:r>
            <a:endParaRPr b="0" lang="fr-BE" sz="1800" spc="-1" strike="noStrike">
              <a:solidFill>
                <a:srgbClr val="000000"/>
              </a:solidFill>
              <a:uFill>
                <a:solidFill>
                  <a:srgbClr val="ffffff"/>
                </a:solidFill>
              </a:uFill>
              <a:latin typeface="Arial"/>
            </a:endParaRPr>
          </a:p>
        </p:txBody>
      </p:sp>
      <p:sp>
        <p:nvSpPr>
          <p:cNvPr id="71" name="CustomShape 28"/>
          <p:cNvSpPr/>
          <p:nvPr/>
        </p:nvSpPr>
        <p:spPr>
          <a:xfrm rot="5400000">
            <a:off x="26354520" y="31786560"/>
            <a:ext cx="743760" cy="892800"/>
          </a:xfrm>
          <a:prstGeom prst="rightArrow">
            <a:avLst>
              <a:gd name="adj1" fmla="val 60000"/>
              <a:gd name="adj2" fmla="val 50000"/>
            </a:avLst>
          </a:prstGeom>
          <a:solidFill>
            <a:srgbClr val="303092"/>
          </a:solidFill>
          <a:ln>
            <a:noFill/>
          </a:ln>
        </p:spPr>
        <p:style>
          <a:lnRef idx="0"/>
          <a:fillRef idx="0"/>
          <a:effectRef idx="0"/>
          <a:fontRef idx="minor"/>
        </p:style>
      </p:sp>
      <p:sp>
        <p:nvSpPr>
          <p:cNvPr id="72" name="CustomShape 29"/>
          <p:cNvSpPr/>
          <p:nvPr/>
        </p:nvSpPr>
        <p:spPr>
          <a:xfrm rot="5400000">
            <a:off x="26454960" y="35813880"/>
            <a:ext cx="743760" cy="892800"/>
          </a:xfrm>
          <a:prstGeom prst="rightArrow">
            <a:avLst>
              <a:gd name="adj1" fmla="val 60000"/>
              <a:gd name="adj2" fmla="val 50000"/>
            </a:avLst>
          </a:prstGeom>
          <a:solidFill>
            <a:srgbClr val="303092"/>
          </a:solidFill>
          <a:ln>
            <a:noFill/>
          </a:ln>
        </p:spPr>
        <p:style>
          <a:lnRef idx="0"/>
          <a:fillRef idx="0"/>
          <a:effectRef idx="0"/>
          <a:fontRef idx="minor"/>
        </p:style>
      </p:sp>
      <p:sp>
        <p:nvSpPr>
          <p:cNvPr id="73" name="TextShape 30"/>
          <p:cNvSpPr txBox="1"/>
          <p:nvPr/>
        </p:nvSpPr>
        <p:spPr>
          <a:xfrm>
            <a:off x="1933200" y="27915840"/>
            <a:ext cx="10810800" cy="1028160"/>
          </a:xfrm>
          <a:prstGeom prst="rect">
            <a:avLst/>
          </a:prstGeom>
          <a:noFill/>
          <a:ln>
            <a:noFill/>
          </a:ln>
        </p:spPr>
        <p:txBody>
          <a:bodyPr lIns="90000" rIns="90000" tIns="45000" bIns="45000"/>
          <a:p>
            <a:pPr algn="ctr">
              <a:lnSpc>
                <a:spcPct val="100000"/>
              </a:lnSpc>
            </a:pPr>
            <a:r>
              <a:rPr b="1" lang="fr-BE" sz="5400" spc="-1" strike="noStrike">
                <a:solidFill>
                  <a:srgbClr val="ffffff"/>
                </a:solidFill>
                <a:uFill>
                  <a:solidFill>
                    <a:srgbClr val="ffffff"/>
                  </a:solidFill>
                </a:uFill>
                <a:latin typeface="Arial"/>
                <a:ea typeface="ＭＳ Ｐゴシック"/>
              </a:rPr>
              <a:t>Création</a:t>
            </a:r>
            <a:endParaRPr b="0" lang="fr-BE" sz="5400" spc="-1" strike="noStrike">
              <a:solidFill>
                <a:srgbClr val="000000"/>
              </a:solidFill>
              <a:uFill>
                <a:solidFill>
                  <a:srgbClr val="ffffff"/>
                </a:solidFill>
              </a:uFill>
              <a:latin typeface="Arial"/>
            </a:endParaRPr>
          </a:p>
        </p:txBody>
      </p:sp>
      <p:sp>
        <p:nvSpPr>
          <p:cNvPr id="74" name="TextShape 31"/>
          <p:cNvSpPr txBox="1"/>
          <p:nvPr/>
        </p:nvSpPr>
        <p:spPr>
          <a:xfrm>
            <a:off x="24768000" y="27971640"/>
            <a:ext cx="3826080" cy="1620360"/>
          </a:xfrm>
          <a:prstGeom prst="rect">
            <a:avLst/>
          </a:prstGeom>
          <a:noFill/>
          <a:ln>
            <a:noFill/>
          </a:ln>
        </p:spPr>
        <p:txBody>
          <a:bodyPr lIns="90000" rIns="90000" tIns="45000" bIns="45000"/>
          <a:p>
            <a:pPr algn="ctr">
              <a:lnSpc>
                <a:spcPct val="100000"/>
              </a:lnSpc>
            </a:pPr>
            <a:r>
              <a:rPr b="1" lang="fr-BE" sz="5400" spc="-1" strike="noStrike">
                <a:solidFill>
                  <a:srgbClr val="ffffff"/>
                </a:solidFill>
                <a:uFill>
                  <a:solidFill>
                    <a:srgbClr val="ffffff"/>
                  </a:solidFill>
                </a:uFill>
                <a:latin typeface="Arial"/>
                <a:ea typeface="ＭＳ Ｐゴシック"/>
              </a:rPr>
              <a:t>Utilisation</a:t>
            </a:r>
            <a:endParaRPr b="0" lang="fr-BE" sz="5400" spc="-1" strike="noStrike">
              <a:solidFill>
                <a:srgbClr val="000000"/>
              </a:solidFill>
              <a:uFill>
                <a:solidFill>
                  <a:srgbClr val="ffffff"/>
                </a:solidFill>
              </a:uFill>
              <a:latin typeface="Arial"/>
            </a:endParaRPr>
          </a:p>
        </p:txBody>
      </p:sp>
      <p:sp>
        <p:nvSpPr>
          <p:cNvPr id="75" name="CustomShape 32"/>
          <p:cNvSpPr/>
          <p:nvPr/>
        </p:nvSpPr>
        <p:spPr>
          <a:xfrm rot="5400000">
            <a:off x="6986520" y="33909480"/>
            <a:ext cx="743760" cy="892800"/>
          </a:xfrm>
          <a:prstGeom prst="rightArrow">
            <a:avLst>
              <a:gd name="adj1" fmla="val 60000"/>
              <a:gd name="adj2" fmla="val 50000"/>
            </a:avLst>
          </a:prstGeom>
          <a:solidFill>
            <a:srgbClr val="303092"/>
          </a:solidFill>
          <a:ln>
            <a:noFill/>
          </a:ln>
        </p:spPr>
        <p:style>
          <a:lnRef idx="0"/>
          <a:fillRef idx="0"/>
          <a:effectRef idx="0"/>
          <a:fontRef idx="minor"/>
        </p:style>
      </p:sp>
      <p:sp>
        <p:nvSpPr>
          <p:cNvPr id="76" name="CustomShape 33"/>
          <p:cNvSpPr/>
          <p:nvPr/>
        </p:nvSpPr>
        <p:spPr>
          <a:xfrm rot="5400000">
            <a:off x="6957720" y="37088640"/>
            <a:ext cx="743760" cy="892800"/>
          </a:xfrm>
          <a:prstGeom prst="rightArrow">
            <a:avLst>
              <a:gd name="adj1" fmla="val 60000"/>
              <a:gd name="adj2" fmla="val 50000"/>
            </a:avLst>
          </a:prstGeom>
          <a:solidFill>
            <a:srgbClr val="303092"/>
          </a:solid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1340</TotalTime>
  <Application>LibreOffice/5.1.6.2$Linux_X86_64 LibreOffice_project/10m0$Build-2</Application>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fr-BE</dc:language>
  <cp:lastModifiedBy/>
  <cp:lastPrinted>2013-02-08T09:18:21Z</cp:lastPrinted>
  <dcterms:modified xsi:type="dcterms:W3CDTF">2018-03-14T11:00:08Z</dcterms:modified>
  <cp:revision>132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