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wmf" ContentType="image/x-wmf"/>
  <Override PartName="/ppt/media/image4.wmf" ContentType="image/x-wmf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899350" cy="435625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440" cy="93380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5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4840" y="23389920"/>
            <a:ext cx="296085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440" cy="93380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816680" y="23389920"/>
            <a:ext cx="144489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44840" y="23389920"/>
            <a:ext cx="144489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440" cy="93380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560" cy="2526552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560" cy="2526552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644840" y="11020680"/>
            <a:ext cx="29608560" cy="23610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644840" y="11020680"/>
            <a:ext cx="29608560" cy="2361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440" cy="93380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4840" y="10193400"/>
            <a:ext cx="29608560" cy="2526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440" cy="93380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560" cy="2526552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440" cy="93380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2526552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2526552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440" cy="93380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467080" y="13531680"/>
            <a:ext cx="27964440" cy="4328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440" cy="93380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44840" y="23389920"/>
            <a:ext cx="144489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2526552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440" cy="93380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2526552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816680" y="23389920"/>
            <a:ext cx="144489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440" cy="93380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4840" y="23389920"/>
            <a:ext cx="29608560" cy="120513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440" cy="93380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560" cy="25265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 rot="16200000">
            <a:off x="-21167280" y="21132000"/>
            <a:ext cx="43627320" cy="1311840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UNIVERSITÉ LIBRE DE BRUXELLES</a:t>
            </a:r>
            <a:r>
              <a:rPr b="0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- </a:t>
            </a:r>
            <a:r>
              <a:rPr b="1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FACULTÉ DES SCIENCES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11" descr=""/>
          <p:cNvPicPr/>
          <p:nvPr/>
        </p:nvPicPr>
        <p:blipFill>
          <a:blip r:embed="rId1"/>
          <a:stretch/>
        </p:blipFill>
        <p:spPr>
          <a:xfrm>
            <a:off x="30203640" y="40878000"/>
            <a:ext cx="2607120" cy="2607120"/>
          </a:xfrm>
          <a:prstGeom prst="rect">
            <a:avLst/>
          </a:prstGeom>
          <a:ln>
            <a:noFill/>
          </a:ln>
        </p:spPr>
      </p:pic>
      <p:pic>
        <p:nvPicPr>
          <p:cNvPr id="38" name="Picture 13" descr=""/>
          <p:cNvPicPr/>
          <p:nvPr/>
        </p:nvPicPr>
        <p:blipFill>
          <a:blip r:embed="rId2"/>
          <a:stretch/>
        </p:blipFill>
        <p:spPr>
          <a:xfrm>
            <a:off x="25725600" y="40611600"/>
            <a:ext cx="4261320" cy="298656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1832040" y="42858000"/>
            <a:ext cx="219664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BE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Toute reproduction, même partielle, doit indiquer clairement le nom de tous les auteurs, le nom du Département, 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BE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ainsi que la mention « Printemps des Sciences 2018 – Exposition des Sciences – Bruxelles »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Image 13" descr=""/>
          <p:cNvPicPr/>
          <p:nvPr/>
        </p:nvPicPr>
        <p:blipFill>
          <a:blip r:embed="rId3"/>
          <a:stretch/>
        </p:blipFill>
        <p:spPr>
          <a:xfrm>
            <a:off x="2053800" y="909360"/>
            <a:ext cx="5029200" cy="5029200"/>
          </a:xfrm>
          <a:prstGeom prst="rect">
            <a:avLst/>
          </a:prstGeom>
          <a:ln>
            <a:noFill/>
          </a:ln>
        </p:spPr>
      </p:pic>
      <p:pic>
        <p:nvPicPr>
          <p:cNvPr id="41" name="Image 2" descr=""/>
          <p:cNvPicPr/>
          <p:nvPr/>
        </p:nvPicPr>
        <p:blipFill>
          <a:blip r:embed="rId4"/>
          <a:stretch/>
        </p:blipFill>
        <p:spPr>
          <a:xfrm>
            <a:off x="7632000" y="1224000"/>
            <a:ext cx="23292720" cy="817560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1558800" y="9679320"/>
            <a:ext cx="312519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Jacobs Alexandre, Bonaert Gregory, Ruggoo Prateeba, Rouma Florian, Engelman David, Engelman Benjamin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Image 42" descr=""/>
          <p:cNvPicPr/>
          <p:nvPr/>
        </p:nvPicPr>
        <p:blipFill>
          <a:blip r:embed="rId5"/>
          <a:stretch/>
        </p:blipFill>
        <p:spPr>
          <a:xfrm>
            <a:off x="16488000" y="28540080"/>
            <a:ext cx="16091280" cy="12067920"/>
          </a:xfrm>
          <a:prstGeom prst="rect">
            <a:avLst/>
          </a:prstGeom>
          <a:ln>
            <a:noFill/>
          </a:ln>
        </p:spPr>
      </p:pic>
      <p:sp>
        <p:nvSpPr>
          <p:cNvPr id="44" name="CustomShape 4"/>
          <p:cNvSpPr/>
          <p:nvPr/>
        </p:nvSpPr>
        <p:spPr>
          <a:xfrm>
            <a:off x="16596000" y="27792000"/>
            <a:ext cx="165592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Termes les plus associés aux Fake news et aux Real News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408400" y="10973160"/>
            <a:ext cx="14222880" cy="8139960"/>
          </a:xfrm>
          <a:prstGeom prst="roundRect">
            <a:avLst>
              <a:gd name="adj" fmla="val 16667"/>
            </a:avLst>
          </a:prstGeom>
          <a:solidFill>
            <a:srgbClr val="376092"/>
          </a:solidFill>
          <a:ln w="127080">
            <a:solidFill>
              <a:srgbClr val="bda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3717000" y="12311640"/>
            <a:ext cx="11978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Ce type de modèle est une amélioration de la régression linéaire.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 plus de minimiser les écarts entre les valeurs prédites  et réelles, il force les coefficients β à être plus petits et donc minimise l’impact du bruit dans les problèmes avec un grand nombre de features.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606840" y="11163960"/>
            <a:ext cx="1255644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MODÈLE (RIDGE CLASSIFIER)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2426400" y="34272000"/>
            <a:ext cx="14061600" cy="73548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80">
            <a:solidFill>
              <a:srgbClr val="bda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16992000" y="19765440"/>
            <a:ext cx="14515200" cy="7354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80">
            <a:solidFill>
              <a:srgbClr val="bda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3650400" y="34954560"/>
            <a:ext cx="1499760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DATASET (Jeu de données)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18324000" y="20520000"/>
            <a:ext cx="1006992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TF-IDF</a:t>
            </a:r>
            <a:r>
              <a:rPr b="1" lang="fr-BE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(Feature)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3551400" y="36237240"/>
            <a:ext cx="11978280" cy="50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 dataset composé de 60.000 articles de presse, sur des sujets divers, labellisés faux ou vrai.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80 % du dataset a été utilisé pour l’entraînement du modèle et les 20 % restants pour le tester.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Image 54" descr=""/>
          <p:cNvPicPr/>
          <p:nvPr/>
        </p:nvPicPr>
        <p:blipFill>
          <a:blip r:embed="rId6"/>
          <a:stretch/>
        </p:blipFill>
        <p:spPr>
          <a:xfrm>
            <a:off x="17641800" y="22111920"/>
            <a:ext cx="13245480" cy="4407480"/>
          </a:xfrm>
          <a:prstGeom prst="rect">
            <a:avLst/>
          </a:prstGeom>
          <a:ln>
            <a:noFill/>
          </a:ln>
        </p:spPr>
      </p:pic>
      <p:sp>
        <p:nvSpPr>
          <p:cNvPr id="54" name="CustomShape 13"/>
          <p:cNvSpPr/>
          <p:nvPr/>
        </p:nvSpPr>
        <p:spPr>
          <a:xfrm>
            <a:off x="24588000" y="24696000"/>
            <a:ext cx="475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Fréquence du terme X dans le document Y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24588000" y="25213680"/>
            <a:ext cx="475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Nombre de documents contenant le terme X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24588000" y="25776000"/>
            <a:ext cx="475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Nombre total de documents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19296000" y="25776000"/>
            <a:ext cx="3599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Terme X dans le document Y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Image 59" descr=""/>
          <p:cNvPicPr/>
          <p:nvPr/>
        </p:nvPicPr>
        <p:blipFill>
          <a:blip r:embed="rId7"/>
          <a:stretch/>
        </p:blipFill>
        <p:spPr>
          <a:xfrm>
            <a:off x="18072000" y="11266560"/>
            <a:ext cx="11622960" cy="7961040"/>
          </a:xfrm>
          <a:prstGeom prst="rect">
            <a:avLst/>
          </a:prstGeom>
          <a:ln>
            <a:noFill/>
          </a:ln>
        </p:spPr>
      </p:pic>
      <p:sp>
        <p:nvSpPr>
          <p:cNvPr id="59" name="CustomShape 17"/>
          <p:cNvSpPr/>
          <p:nvPr/>
        </p:nvSpPr>
        <p:spPr>
          <a:xfrm>
            <a:off x="26892000" y="13428000"/>
            <a:ext cx="3887640" cy="10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= β</a:t>
            </a:r>
            <a:r>
              <a:rPr b="0" lang="fr-BE" sz="5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b="0" lang="fr-B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β</a:t>
            </a:r>
            <a:r>
              <a:rPr b="0" lang="fr-BE" sz="5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fr-B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Image 43" descr=""/>
          <p:cNvPicPr/>
          <p:nvPr/>
        </p:nvPicPr>
        <p:blipFill>
          <a:blip r:embed="rId8"/>
          <a:stretch/>
        </p:blipFill>
        <p:spPr>
          <a:xfrm>
            <a:off x="3764880" y="21168000"/>
            <a:ext cx="11211120" cy="10711800"/>
          </a:xfrm>
          <a:prstGeom prst="rect">
            <a:avLst/>
          </a:prstGeom>
          <a:ln>
            <a:noFill/>
          </a:ln>
        </p:spPr>
      </p:pic>
      <p:sp>
        <p:nvSpPr>
          <p:cNvPr id="61" name="CustomShape 18"/>
          <p:cNvSpPr/>
          <p:nvPr/>
        </p:nvSpPr>
        <p:spPr>
          <a:xfrm>
            <a:off x="2808000" y="20016720"/>
            <a:ext cx="131032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Meilleur</a:t>
            </a: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 </a:t>
            </a: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combina</a:t>
            </a: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isons de </a:t>
            </a: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modèles </a:t>
            </a: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 </a:t>
            </a: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features 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19"/>
          <p:cNvSpPr txBox="1"/>
          <p:nvPr/>
        </p:nvSpPr>
        <p:spPr>
          <a:xfrm>
            <a:off x="3528000" y="32688000"/>
            <a:ext cx="11664000" cy="346320"/>
          </a:xfrm>
          <a:prstGeom prst="rect">
            <a:avLst/>
          </a:prstGeom>
          <a:noFill/>
          <a:ln>
            <a:noFill/>
          </a:ln>
        </p:spPr>
      </p:sp>
      <mc:AlternateContent>
        <mc:Choice xmlns:a14="http://schemas.microsoft.com/office/drawing/2010/main" Requires="a14">
          <p:sp>
            <p:nvSpPr>
              <p:cNvPr id="63" name="Formula 20"/>
              <p:cNvSpPr txBox="1"/>
              <p:nvPr/>
            </p:nvSpPr>
            <p:spPr>
              <a:xfrm>
                <a:off x="5282280" y="32112000"/>
                <a:ext cx="8397720" cy="180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Précision</m:t>
                    </m:r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f>
                      <m:num>
                        <m:r>
                          <m:t xml:space="preserve">Nombre</m:t>
                        </m:r>
                        <m:r>
                          <m:t xml:space="preserve">de</m:t>
                        </m:r>
                        <m:r>
                          <m:t xml:space="preserve">prédictions</m:t>
                        </m:r>
                        <m:r>
                          <m:t xml:space="preserve">correctes</m:t>
                        </m:r>
                      </m:num>
                      <m:den>
                        <m:r>
                          <m:t xml:space="preserve">Nombre</m:t>
                        </m:r>
                        <m:r>
                          <m:t xml:space="preserve">total</m:t>
                        </m:r>
                        <m:r>
                          <m:t xml:space="preserve">de</m:t>
                        </m:r>
                        <m:r>
                          <m:t xml:space="preserve">prédictions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64" name="Formula 21"/>
              <p:cNvSpPr txBox="1"/>
              <p:nvPr/>
            </p:nvSpPr>
            <p:spPr>
              <a:xfrm>
                <a:off x="18124560" y="30336480"/>
                <a:ext cx="143640" cy="245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/>
                      <m:e/>
                    </m:eqAr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Application>LibreOffice/5.1.6.2$Linux_X86_64 LibreOffice_project/10m0$Build-2</Application>
  <Company>Elvira/Puttevils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2005-02-24T09:50:45Z</dcterms:created>
  <dc:creator>Elvira/Puttevils</dc:creator>
  <dc:description/>
  <dc:language>fr-BE</dc:language>
  <cp:lastModifiedBy/>
  <cp:lastPrinted>2013-02-08T09:18:21Z</cp:lastPrinted>
  <dcterms:modified xsi:type="dcterms:W3CDTF">2018-03-14T11:25:19Z</dcterms:modified>
  <cp:revision>94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