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77" r:id="rId8"/>
    <p:sldId id="260" r:id="rId9"/>
    <p:sldId id="261" r:id="rId10"/>
    <p:sldId id="286" r:id="rId11"/>
    <p:sldId id="278" r:id="rId12"/>
    <p:sldId id="292" r:id="rId13"/>
    <p:sldId id="295" r:id="rId14"/>
    <p:sldId id="293" r:id="rId15"/>
    <p:sldId id="294" r:id="rId16"/>
    <p:sldId id="296" r:id="rId17"/>
    <p:sldId id="297" r:id="rId18"/>
    <p:sldId id="298" r:id="rId19"/>
    <p:sldId id="290" r:id="rId20"/>
    <p:sldId id="272" r:id="rId21"/>
    <p:sldId id="291" r:id="rId22"/>
    <p:sldId id="284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898F46-3B09-DF7F-66B5-1BBF44117427}" v="19" dt="2025-05-16T09:45:44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94660"/>
  </p:normalViewPr>
  <p:slideViewPr>
    <p:cSldViewPr snapToGrid="0">
      <p:cViewPr varScale="1">
        <p:scale>
          <a:sx n="94" d="100"/>
          <a:sy n="94" d="100"/>
        </p:scale>
        <p:origin x="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DF75F-064A-6A6D-4FB2-8620EB176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Gestión de reservas deportivas</a:t>
            </a:r>
            <a:br>
              <a:rPr lang="es-ES" dirty="0"/>
            </a:br>
            <a:r>
              <a:rPr lang="es-ES" sz="2400" dirty="0"/>
              <a:t>Ciclos Formativo de Grado Superior</a:t>
            </a:r>
            <a:br>
              <a:rPr lang="es-ES" sz="2400" dirty="0"/>
            </a:br>
            <a:r>
              <a:rPr lang="es-ES" sz="2400" dirty="0"/>
              <a:t>Desarrollo de Aplicaciones Multiplataforma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FF6104-ECBD-BEE0-C495-50D81A8AD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0" i="0" dirty="0">
                <a:solidFill>
                  <a:schemeClr val="bg1"/>
                </a:solidFill>
                <a:effectLst/>
                <a:latin typeface="DDG_ProximaNova"/>
              </a:rPr>
              <a:t>Alumno: Alejandro de Gregorio Miguel</a:t>
            </a:r>
            <a:endParaRPr lang="es-ES" dirty="0">
              <a:solidFill>
                <a:schemeClr val="bg1"/>
              </a:solidFill>
              <a:latin typeface="Century Gothic" panose="020B0502020202020204"/>
            </a:endParaRPr>
          </a:p>
          <a:p>
            <a:r>
              <a:rPr lang="es-ES" dirty="0">
                <a:solidFill>
                  <a:schemeClr val="bg1"/>
                </a:solidFill>
                <a:latin typeface="DDG_ProximaNova"/>
              </a:rPr>
              <a:t>Tutor: Cristina Silván Pardo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826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31BD07-F897-8468-8468-FB328BF75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9CC3E5-EA42-4393-A2C0-5192B91BD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618B401-1E82-4E01-D77E-C18C604F2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271" y="474132"/>
            <a:ext cx="2563788" cy="3439617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969F21-8BEA-AC6D-903E-423591B53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649" y="473338"/>
            <a:ext cx="2536717" cy="3439617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FFF64E-1FE4-4AE0-9D62-567AA183C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1B420B-BDBB-8050-F0AD-35645397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Ejemplo</a:t>
            </a:r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4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flujos</a:t>
            </a:r>
            <a:endParaRPr lang="en-US" sz="54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7105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58D86-FD65-B4AF-7834-3D0B9D276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6F145-C5F8-992D-8DE2-6F9BABD6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SharePoint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B9F10081-E302-9386-0828-F5F9A7D2AD58}"/>
              </a:ext>
            </a:extLst>
          </p:cNvPr>
          <p:cNvSpPr txBox="1">
            <a:spLocks/>
          </p:cNvSpPr>
          <p:nvPr/>
        </p:nvSpPr>
        <p:spPr>
          <a:xfrm>
            <a:off x="1617400" y="3198810"/>
            <a:ext cx="3036253" cy="26855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Base de datos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FD0D8BA-7B6B-DCA7-4254-210AC07EB24F}"/>
              </a:ext>
            </a:extLst>
          </p:cNvPr>
          <p:cNvSpPr txBox="1"/>
          <p:nvPr/>
        </p:nvSpPr>
        <p:spPr>
          <a:xfrm>
            <a:off x="5599584" y="2542134"/>
            <a:ext cx="5833802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Repositorio centralizado para archivos y datos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Control de versiones y permisos por usuario o grupo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Integración total con PowerApps y </a:t>
            </a: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Automate</a:t>
            </a:r>
            <a:endParaRPr lang="es-ES" dirty="0"/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Posibilidad de crear listas personalizadas como bases de datos ligeras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Acceso desde cualquier lugar y dispositivo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000" b="1" dirty="0"/>
              <a:t>Limitaciones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es-ES" dirty="0"/>
              <a:t>Si hay muchos elementos puede afectar al rendimiento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dirty="0"/>
              <a:t>No hay claves foráneas como en bases de datos relacionales</a:t>
            </a:r>
            <a:endParaRPr lang="es-ES" alt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BB5092F-CF35-C78E-BA3E-304346B53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380" y="4172903"/>
            <a:ext cx="2762217" cy="125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0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3A27B-9BCD-E4DC-B167-3C8BD3CC5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7A1AD-2BDE-1A98-233A-E54F4DAC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07CB34-3AA5-F0AA-F19E-1C70B647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833" y="3221854"/>
            <a:ext cx="5687219" cy="202910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B00026B-4498-CEF8-72EE-7963A256FDE8}"/>
              </a:ext>
            </a:extLst>
          </p:cNvPr>
          <p:cNvSpPr txBox="1"/>
          <p:nvPr/>
        </p:nvSpPr>
        <p:spPr>
          <a:xfrm>
            <a:off x="5535660" y="3799840"/>
            <a:ext cx="49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1:N</a:t>
            </a:r>
          </a:p>
        </p:txBody>
      </p:sp>
    </p:spTree>
    <p:extLst>
      <p:ext uri="{BB962C8B-B14F-4D97-AF65-F5344CB8AC3E}">
        <p14:creationId xmlns:p14="http://schemas.microsoft.com/office/powerpoint/2010/main" val="86785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E59FC-B6BD-0F70-F640-CCBB9CB1A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BB941-8AEF-C496-13F8-B655D5EA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Make.com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A293A91C-E15F-B825-2F78-C5713E23F7F0}"/>
              </a:ext>
            </a:extLst>
          </p:cNvPr>
          <p:cNvSpPr txBox="1">
            <a:spLocks/>
          </p:cNvSpPr>
          <p:nvPr/>
        </p:nvSpPr>
        <p:spPr>
          <a:xfrm>
            <a:off x="1567867" y="3198810"/>
            <a:ext cx="3036253" cy="26855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Flujo para API externa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BF7D1D-6CFB-6D1D-79C7-8E589CDBB07A}"/>
              </a:ext>
            </a:extLst>
          </p:cNvPr>
          <p:cNvSpPr txBox="1"/>
          <p:nvPr/>
        </p:nvSpPr>
        <p:spPr>
          <a:xfrm>
            <a:off x="5599584" y="2542134"/>
            <a:ext cx="5833802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Conexión con más de 1.000 apps y servicios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Control total del flujo de datos: filtros, rutas condicionales, reintentos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Gran flexibilidad para trabajar con </a:t>
            </a:r>
            <a:r>
              <a:rPr lang="es-ES" dirty="0" err="1"/>
              <a:t>APIs</a:t>
            </a:r>
            <a:r>
              <a:rPr lang="es-ES" dirty="0"/>
              <a:t> externas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Plan gratuito funcional para proyectos pequeños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000" b="1" dirty="0"/>
              <a:t>Limitaciones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dirty="0"/>
              <a:t>No está tan integrado con Microsoft 365 como </a:t>
            </a: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Platform</a:t>
            </a:r>
            <a:endParaRPr lang="es-E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dirty="0"/>
              <a:t>Los planes gratuitos y básicos tienen límites en el número de operaciones por minuto</a:t>
            </a:r>
            <a:endParaRPr lang="es-ES" altLang="es-ES" dirty="0"/>
          </a:p>
        </p:txBody>
      </p:sp>
      <p:pic>
        <p:nvPicPr>
          <p:cNvPr id="3074" name="Picture 2" descr="Make.com, las 5 novedades que tienes que conocer de la nueva marca de  Integromat">
            <a:extLst>
              <a:ext uri="{FF2B5EF4-FFF2-40B4-BE49-F238E27FC236}">
                <a16:creationId xmlns:a16="http://schemas.microsoft.com/office/drawing/2014/main" id="{7422A9D4-71C2-C80D-DABA-9FABAE80A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042" y="4159038"/>
            <a:ext cx="2795905" cy="100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97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39DAF-9F4E-0DC3-7220-BE96C7A5F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95ED0-2CF5-E454-7127-C821E813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Flujos realizados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910CA8-2393-E802-C028-91579AA7C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79" y="2341304"/>
            <a:ext cx="8670041" cy="217539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DD79D96-7EE7-07E0-23A5-8C22FFCE4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131" y="4516696"/>
            <a:ext cx="4971266" cy="180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38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9FA54-95A5-2DC4-58DD-C876A0B72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5653663A-DB75-CF8C-BFDB-7CDBD59CB568}"/>
              </a:ext>
            </a:extLst>
          </p:cNvPr>
          <p:cNvSpPr txBox="1">
            <a:spLocks/>
          </p:cNvSpPr>
          <p:nvPr/>
        </p:nvSpPr>
        <p:spPr>
          <a:xfrm>
            <a:off x="1407177" y="2857079"/>
            <a:ext cx="3359287" cy="26855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Hosting de páginas HTML</a:t>
            </a: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150148E-FD68-04E3-57E2-5083866DA45B}"/>
              </a:ext>
            </a:extLst>
          </p:cNvPr>
          <p:cNvSpPr txBox="1"/>
          <p:nvPr/>
        </p:nvSpPr>
        <p:spPr>
          <a:xfrm>
            <a:off x="5342197" y="2598645"/>
            <a:ext cx="58338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Totalmente </a:t>
            </a:r>
            <a:r>
              <a:rPr lang="es-ES" b="1" dirty="0"/>
              <a:t>gratuito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URL personalizada : https://usuario.github.io/repositorio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Hosting de prototipos hechos con HTML/CSS/JS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08411AD-A8B5-113C-2A9E-DB903707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GitHub Pages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E25E79-C8DF-D092-5C91-45FC1450A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545" y="3315631"/>
            <a:ext cx="2030549" cy="203054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D2E55D1-E0D6-2DE8-AFD1-9126B189E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38" y="4199840"/>
            <a:ext cx="2985589" cy="1034293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92E2A90-4245-84F0-EF9B-DB6A348EF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511" y="4211612"/>
            <a:ext cx="3169414" cy="102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97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27E78-729C-3578-0842-3B67DABE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B62D8C-78CB-F498-7C1F-01835791D3D1}"/>
              </a:ext>
            </a:extLst>
          </p:cNvPr>
          <p:cNvSpPr txBox="1"/>
          <p:nvPr/>
        </p:nvSpPr>
        <p:spPr>
          <a:xfrm>
            <a:off x="1397259" y="3022010"/>
            <a:ext cx="60975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</a:rPr>
              <a:t>Motivos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</a:rPr>
              <a:t>Objetivos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</a:rPr>
              <a:t>Tecnologías utilizadas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b="1" dirty="0"/>
              <a:t>Demostración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</a:rPr>
              <a:t>Conclusiones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992314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031E3-625E-AF9C-31C9-76AACA80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Demostración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0839FA9-C81F-54B0-B7D4-EA4F11F71B76}"/>
              </a:ext>
            </a:extLst>
          </p:cNvPr>
          <p:cNvSpPr txBox="1"/>
          <p:nvPr/>
        </p:nvSpPr>
        <p:spPr>
          <a:xfrm>
            <a:off x="744584" y="3571875"/>
            <a:ext cx="11028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s-ES" sz="2400" dirty="0"/>
              <a:t>Ahora procedo a mostrar una demostración de la aplicación y su funcionamiento</a:t>
            </a:r>
          </a:p>
        </p:txBody>
      </p:sp>
    </p:spTree>
    <p:extLst>
      <p:ext uri="{BB962C8B-B14F-4D97-AF65-F5344CB8AC3E}">
        <p14:creationId xmlns:p14="http://schemas.microsoft.com/office/powerpoint/2010/main" val="3747116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27E78-729C-3578-0842-3B67DABE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B62D8C-78CB-F498-7C1F-01835791D3D1}"/>
              </a:ext>
            </a:extLst>
          </p:cNvPr>
          <p:cNvSpPr txBox="1"/>
          <p:nvPr/>
        </p:nvSpPr>
        <p:spPr>
          <a:xfrm>
            <a:off x="1397259" y="3022010"/>
            <a:ext cx="60975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</a:rPr>
              <a:t>Motivos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</a:rPr>
              <a:t>Objetivos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</a:rPr>
              <a:t>Tecnologías utilizadas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65000"/>
                  </a:schemeClr>
                </a:solidFill>
              </a:rPr>
              <a:t>Demostración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b="1" dirty="0"/>
              <a:t>Conclusiones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2019914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031E3-625E-AF9C-31C9-76AACA801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 y posibles ampliaciones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99510C-A6C9-DF58-7861-1FE2927CFCEC}"/>
              </a:ext>
            </a:extLst>
          </p:cNvPr>
          <p:cNvSpPr txBox="1"/>
          <p:nvPr/>
        </p:nvSpPr>
        <p:spPr>
          <a:xfrm>
            <a:off x="2289042" y="3977640"/>
            <a:ext cx="82570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🔒 Usar SHA-256 en lugar de Base64 para mayor seguridad en contraseñas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💳 Incluir más métodos de pago, como Google </a:t>
            </a:r>
            <a:r>
              <a:rPr kumimoji="0" lang="es-ES" altLang="es-E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Pay</a:t>
            </a:r>
            <a:endParaRPr kumimoji="0" lang="es-ES" altLang="es-E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🎨 Mejorar el diseño: dividir mejor los componentes y hacer la interfaz más visual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📜 Añadir un historial de reservas dentro de la aplicación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E8EFD1E-3075-223B-53FD-82F49F41760E}"/>
              </a:ext>
            </a:extLst>
          </p:cNvPr>
          <p:cNvSpPr txBox="1"/>
          <p:nvPr/>
        </p:nvSpPr>
        <p:spPr>
          <a:xfrm>
            <a:off x="2216831" y="2574969"/>
            <a:ext cx="69068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dirty="0"/>
              <a:t>Este proyecto ha sido un reto técnico y personal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dirty="0"/>
              <a:t>Desarrollo con poco conocimiento de la aplicación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dirty="0"/>
              <a:t>A pesar de las limitaciones por licencias premium, he podido construir una solución funcional</a:t>
            </a:r>
          </a:p>
        </p:txBody>
      </p:sp>
    </p:spTree>
    <p:extLst>
      <p:ext uri="{BB962C8B-B14F-4D97-AF65-F5344CB8AC3E}">
        <p14:creationId xmlns:p14="http://schemas.microsoft.com/office/powerpoint/2010/main" val="30316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27E78-729C-3578-0842-3B67DABE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C174E95-F3E5-F203-D3FE-EFE96E5B8EF1}"/>
              </a:ext>
            </a:extLst>
          </p:cNvPr>
          <p:cNvSpPr txBox="1"/>
          <p:nvPr/>
        </p:nvSpPr>
        <p:spPr>
          <a:xfrm>
            <a:off x="1676279" y="2938772"/>
            <a:ext cx="60975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/>
              <a:t>Motivos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/>
              <a:t>Objetivos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/>
              <a:t>Tecnologías utilizadas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/>
              <a:t>Demostración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/>
              <a:t>Conclusiones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/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2206979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27E78-729C-3578-0842-3B67DABE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C174E95-F3E5-F203-D3FE-EFE96E5B8EF1}"/>
              </a:ext>
            </a:extLst>
          </p:cNvPr>
          <p:cNvSpPr txBox="1"/>
          <p:nvPr/>
        </p:nvSpPr>
        <p:spPr>
          <a:xfrm>
            <a:off x="1331945" y="3097392"/>
            <a:ext cx="60975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65000"/>
                  </a:schemeClr>
                </a:solidFill>
              </a:rPr>
              <a:t>Motivos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65000"/>
                  </a:schemeClr>
                </a:solidFill>
              </a:rPr>
              <a:t>Objetivos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</a:rPr>
              <a:t>Tecnologías utilizadas</a:t>
            </a:r>
            <a:endParaRPr lang="es-E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65000"/>
                  </a:schemeClr>
                </a:solidFill>
              </a:rPr>
              <a:t>Demostración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65000"/>
                  </a:schemeClr>
                </a:solidFill>
              </a:rPr>
              <a:t>Conclusiones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b="1" dirty="0"/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59374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27E78-729C-3578-0842-3B67DABE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8141065-0CCF-45FD-C2B9-FB4FC329F02A}"/>
              </a:ext>
            </a:extLst>
          </p:cNvPr>
          <p:cNvSpPr txBox="1"/>
          <p:nvPr/>
        </p:nvSpPr>
        <p:spPr>
          <a:xfrm>
            <a:off x="1397259" y="3022010"/>
            <a:ext cx="60975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b="1" dirty="0"/>
              <a:t>Motivos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</a:rPr>
              <a:t>Objetivos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</a:rPr>
              <a:t>Tecnologías utilizadas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</a:rPr>
              <a:t>Demostración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</a:rPr>
              <a:t>Conclusiones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95783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86C65-1F58-C36C-9B66-B16FDAE5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A6A4C3-8591-CE3D-C614-36E865972D6C}"/>
              </a:ext>
            </a:extLst>
          </p:cNvPr>
          <p:cNvSpPr txBox="1"/>
          <p:nvPr/>
        </p:nvSpPr>
        <p:spPr>
          <a:xfrm>
            <a:off x="643812" y="2954025"/>
            <a:ext cx="1044095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7030A0"/>
              </a:buClr>
            </a:pPr>
            <a:endParaRPr lang="es-ES" sz="2800" dirty="0"/>
          </a:p>
          <a:p>
            <a:pPr marL="742950" lvl="1" indent="-28575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400" dirty="0"/>
              <a:t>Proyecto similar realizado en el módulo de móviles.</a:t>
            </a:r>
          </a:p>
          <a:p>
            <a:pPr lvl="1">
              <a:buClr>
                <a:srgbClr val="7030A0"/>
              </a:buClr>
            </a:pPr>
            <a:endParaRPr lang="es-ES" sz="2400" dirty="0"/>
          </a:p>
          <a:p>
            <a:pPr marL="742950" lvl="1" indent="-28575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400" dirty="0"/>
              <a:t>Arriesgarme con una tecnología no vista en clase.</a:t>
            </a:r>
          </a:p>
        </p:txBody>
      </p:sp>
    </p:spTree>
    <p:extLst>
      <p:ext uri="{BB962C8B-B14F-4D97-AF65-F5344CB8AC3E}">
        <p14:creationId xmlns:p14="http://schemas.microsoft.com/office/powerpoint/2010/main" val="48104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27E78-729C-3578-0842-3B67DABE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B62D8C-78CB-F498-7C1F-01835791D3D1}"/>
              </a:ext>
            </a:extLst>
          </p:cNvPr>
          <p:cNvSpPr txBox="1"/>
          <p:nvPr/>
        </p:nvSpPr>
        <p:spPr>
          <a:xfrm>
            <a:off x="1397259" y="3022010"/>
            <a:ext cx="60975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</a:rPr>
              <a:t>Motivos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b="1" dirty="0"/>
              <a:t>Objetivos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</a:rPr>
              <a:t>Tecnologías utilizadas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</a:rPr>
              <a:t>Demostración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</a:rPr>
              <a:t>Conclusiones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277759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EAB93-C77F-7380-04E0-319E74A0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CF1C0DF-7A0F-1240-D316-628BAEE57DFD}"/>
              </a:ext>
            </a:extLst>
          </p:cNvPr>
          <p:cNvSpPr txBox="1"/>
          <p:nvPr/>
        </p:nvSpPr>
        <p:spPr>
          <a:xfrm>
            <a:off x="1387929" y="2829724"/>
            <a:ext cx="9407590" cy="2803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42900" algn="just">
              <a:lnSpc>
                <a:spcPct val="150000"/>
              </a:lnSpc>
              <a:buClr>
                <a:srgbClr val="7030A0"/>
              </a:buClr>
              <a:buFont typeface="Symbol" panose="05050102010706020507" pitchFamily="18" charset="2"/>
              <a:buChar char=""/>
            </a:pPr>
            <a:r>
              <a:rPr lang="es-ES" sz="2000" dirty="0"/>
              <a:t>Accesibilidad: Desarrollar una aplicación que se pueda usar cómodamente en distintos dispositivos</a:t>
            </a:r>
            <a:endParaRPr lang="es-ES" sz="2000" dirty="0">
              <a:solidFill>
                <a:srgbClr val="000000"/>
              </a:solidFill>
              <a:latin typeface="Century Gothic (Cuerpo)"/>
            </a:endParaRPr>
          </a:p>
          <a:p>
            <a:pPr lvl="2" indent="-342900" algn="just">
              <a:lnSpc>
                <a:spcPct val="150000"/>
              </a:lnSpc>
              <a:buClr>
                <a:srgbClr val="7030A0"/>
              </a:buClr>
              <a:buFont typeface="Symbol" panose="05050102010706020507" pitchFamily="18" charset="2"/>
              <a:buChar char=""/>
            </a:pPr>
            <a:r>
              <a:rPr lang="es-ES" sz="2000" dirty="0"/>
              <a:t>Eficiencia en Procesos: Implementar funciones automatizadas para ahorrar tiempo y reducir las tareas repetitivas.</a:t>
            </a:r>
            <a:endParaRPr lang="es-ES" sz="2000" dirty="0">
              <a:solidFill>
                <a:srgbClr val="000000"/>
              </a:solidFill>
              <a:effectLst/>
              <a:latin typeface="Century Gothic (Cuerpo)"/>
              <a:ea typeface="Calibri" panose="020F0502020204030204" pitchFamily="34" charset="0"/>
            </a:endParaRPr>
          </a:p>
          <a:p>
            <a:pPr lvl="2" indent="-342900" algn="just">
              <a:lnSpc>
                <a:spcPct val="150000"/>
              </a:lnSpc>
              <a:buClr>
                <a:srgbClr val="7030A0"/>
              </a:buClr>
              <a:buFont typeface="Symbol" panose="05050102010706020507" pitchFamily="18" charset="2"/>
              <a:buChar char=""/>
            </a:pPr>
            <a:r>
              <a:rPr lang="es-ES" sz="2000" dirty="0"/>
              <a:t>Gestión de Información: Utilizar SharePoint para centralizar el almacenamiento de datos</a:t>
            </a:r>
            <a:endParaRPr lang="es-ES" sz="2000" dirty="0">
              <a:solidFill>
                <a:srgbClr val="000000"/>
              </a:solidFill>
              <a:effectLst/>
              <a:latin typeface="Century Gothic (Cuerpo)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93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27E78-729C-3578-0842-3B67DABE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B62D8C-78CB-F498-7C1F-01835791D3D1}"/>
              </a:ext>
            </a:extLst>
          </p:cNvPr>
          <p:cNvSpPr txBox="1"/>
          <p:nvPr/>
        </p:nvSpPr>
        <p:spPr>
          <a:xfrm>
            <a:off x="1397259" y="3022010"/>
            <a:ext cx="60975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</a:rPr>
              <a:t>Motivos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</a:rPr>
              <a:t>Objetivos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b="1" dirty="0"/>
              <a:t>Tecnologías utilizadas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</a:rPr>
              <a:t>Demostración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</a:rPr>
              <a:t>Conclusiones</a:t>
            </a:r>
          </a:p>
          <a:p>
            <a:pPr marL="342900" indent="-342900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75000"/>
                  </a:schemeClr>
                </a:solidFill>
              </a:rPr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384183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5253E-B85A-A087-2BA2-CC2A32981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PowerApps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AD80FFD9-8657-9EB1-EBFC-CDF0288F7985}"/>
              </a:ext>
            </a:extLst>
          </p:cNvPr>
          <p:cNvSpPr txBox="1">
            <a:spLocks/>
          </p:cNvSpPr>
          <p:nvPr/>
        </p:nvSpPr>
        <p:spPr>
          <a:xfrm>
            <a:off x="1617400" y="3198810"/>
            <a:ext cx="3036253" cy="26855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Desarrollo principal de la aplicación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B41F679-675B-CE39-7FE7-285B26DE5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618" y="4048260"/>
            <a:ext cx="2770666" cy="15811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4E46367-7D78-98CE-E8D5-556CEE238731}"/>
              </a:ext>
            </a:extLst>
          </p:cNvPr>
          <p:cNvSpPr txBox="1"/>
          <p:nvPr/>
        </p:nvSpPr>
        <p:spPr>
          <a:xfrm>
            <a:off x="6048586" y="2271392"/>
            <a:ext cx="490389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Microsoft </a:t>
            </a: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PlatForm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Herramienta </a:t>
            </a:r>
            <a:r>
              <a:rPr lang="es-ES" dirty="0" err="1"/>
              <a:t>low-code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Interfaz intuitiva y arrastrar-soltar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Integración con Microsoft 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Automatización de procesos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Compatible con dispositivos móviles y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Uso de datos desde más de 400 conectores</a:t>
            </a:r>
          </a:p>
          <a:p>
            <a:r>
              <a:rPr lang="es-ES" sz="2000" b="1" dirty="0"/>
              <a:t>Limitaciones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Algunas funciones requieren licencia premium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Dependencia del ecosistema de Microsoft</a:t>
            </a:r>
          </a:p>
        </p:txBody>
      </p:sp>
    </p:spTree>
    <p:extLst>
      <p:ext uri="{BB962C8B-B14F-4D97-AF65-F5344CB8AC3E}">
        <p14:creationId xmlns:p14="http://schemas.microsoft.com/office/powerpoint/2010/main" val="275434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69D81-EB5C-E57C-4FEE-8EAE5207E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B624B-5AD8-A9FC-A47E-5A62159F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PowerAutomate</a:t>
            </a:r>
            <a:endParaRPr lang="es-ES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0AD726BB-9085-56D2-D2B1-1DCF5B9ED4CD}"/>
              </a:ext>
            </a:extLst>
          </p:cNvPr>
          <p:cNvSpPr txBox="1">
            <a:spLocks/>
          </p:cNvSpPr>
          <p:nvPr/>
        </p:nvSpPr>
        <p:spPr>
          <a:xfrm>
            <a:off x="1617400" y="3198810"/>
            <a:ext cx="3036253" cy="26855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Desarrollo de flujos</a:t>
            </a:r>
          </a:p>
          <a:p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0A96047-0919-B251-82F2-A62699159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689" y="4142811"/>
            <a:ext cx="2847764" cy="130379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9112E60-0F31-C1EF-7149-66BBBA9C1308}"/>
              </a:ext>
            </a:extLst>
          </p:cNvPr>
          <p:cNvSpPr txBox="1"/>
          <p:nvPr/>
        </p:nvSpPr>
        <p:spPr>
          <a:xfrm>
            <a:off x="5762144" y="2921441"/>
            <a:ext cx="583380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" dirty="0"/>
              <a:t>Automatización de procesos sin necesidad de código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es-ES" dirty="0"/>
              <a:t>Integración con más de 400 conectores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es-ES" dirty="0"/>
              <a:t>Programación de flujos automatizados, instantáneos o programados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es-ES" dirty="0"/>
              <a:t>Puede ser llamado desde PowerApps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es-ES" dirty="0"/>
              <a:t>Interfaz visual basada en lógica condicional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altLang="es-ES" sz="2000" b="1" dirty="0"/>
              <a:t>Limitaciones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es-ES" dirty="0"/>
              <a:t>Algunas acciones requieren licencia premium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es-ES" dirty="0"/>
              <a:t>Puede haber retrasos en flujos gratuitos</a:t>
            </a:r>
          </a:p>
        </p:txBody>
      </p:sp>
    </p:spTree>
    <p:extLst>
      <p:ext uri="{BB962C8B-B14F-4D97-AF65-F5344CB8AC3E}">
        <p14:creationId xmlns:p14="http://schemas.microsoft.com/office/powerpoint/2010/main" val="3824854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15A160F1FA8A4D8A8CA0930A7F06A2" ma:contentTypeVersion="0" ma:contentTypeDescription="Crear nuevo documento." ma:contentTypeScope="" ma:versionID="6da6428a15d7e01bd5126fec0aa0c06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88669a25a4819ff64d85379b870750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D28AEA-73D0-4261-98D1-02A20E7FF8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21E73E-87B6-4519-ABE6-CDB5B164FF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B460409-8152-4CDB-A9DF-751F356BE0A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TM02900722[[fn=Sala de reuniones Ion]]</Template>
  <TotalTime>1475</TotalTime>
  <Words>502</Words>
  <Application>Microsoft Office PowerPoint</Application>
  <PresentationFormat>Panorámica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Arial</vt:lpstr>
      <vt:lpstr>Century Gothic</vt:lpstr>
      <vt:lpstr>Century Gothic (Cuerpo)</vt:lpstr>
      <vt:lpstr>DDG_ProximaNova</vt:lpstr>
      <vt:lpstr>Symbol</vt:lpstr>
      <vt:lpstr>Wingdings</vt:lpstr>
      <vt:lpstr>Wingdings 3</vt:lpstr>
      <vt:lpstr>Sala de reuniones Ion</vt:lpstr>
      <vt:lpstr>Gestión de reservas deportivas Ciclos Formativo de Grado Superior Desarrollo de Aplicaciones Multiplataforma </vt:lpstr>
      <vt:lpstr>Índice</vt:lpstr>
      <vt:lpstr>Índice</vt:lpstr>
      <vt:lpstr>Motivos</vt:lpstr>
      <vt:lpstr>Índice</vt:lpstr>
      <vt:lpstr>Objetivos</vt:lpstr>
      <vt:lpstr>Índice</vt:lpstr>
      <vt:lpstr>PowerApps</vt:lpstr>
      <vt:lpstr>PowerAutomate</vt:lpstr>
      <vt:lpstr>Ejemplo de flujos</vt:lpstr>
      <vt:lpstr>SharePoint</vt:lpstr>
      <vt:lpstr>Base de Datos</vt:lpstr>
      <vt:lpstr>Make.com</vt:lpstr>
      <vt:lpstr>Flujos realizados</vt:lpstr>
      <vt:lpstr>GitHub Pages</vt:lpstr>
      <vt:lpstr>Índice</vt:lpstr>
      <vt:lpstr>Demostración</vt:lpstr>
      <vt:lpstr>Índice</vt:lpstr>
      <vt:lpstr>Conclusiones y posibles ampliaciones</vt:lpstr>
      <vt:lpstr>Índice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Librería Ciclos Formativo de Grado Superior Desarrollo de Aplicaciones Web</dc:title>
  <dc:creator>Departamento inf</dc:creator>
  <cp:lastModifiedBy>Alejandro De-Gregorio-Miguel</cp:lastModifiedBy>
  <cp:revision>25</cp:revision>
  <dcterms:created xsi:type="dcterms:W3CDTF">2024-05-26T20:42:43Z</dcterms:created>
  <dcterms:modified xsi:type="dcterms:W3CDTF">2025-05-21T12:04:45Z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0x010100EF15A160F1FA8A4D8A8CA0930A7F06A2</vt:lpwstr>
  </property>
  <property fmtid="{D5CDD505-2E9C-101B-9397-08002B2CF9AE}" pid="3" name="MSIP_Label_09e9a456-2778-4ca9-be06-1190b1e1118a_Enabled">
    <vt:lpwstr>true</vt:lpwstr>
  </property>
  <property fmtid="{D5CDD505-2E9C-101B-9397-08002B2CF9AE}" pid="4" name="MSIP_Label_09e9a456-2778-4ca9-be06-1190b1e1118a_SetDate">
    <vt:lpwstr>2025-05-21T12:04:30Z</vt:lpwstr>
  </property>
  <property fmtid="{D5CDD505-2E9C-101B-9397-08002B2CF9AE}" pid="5" name="MSIP_Label_09e9a456-2778-4ca9-be06-1190b1e1118a_Method">
    <vt:lpwstr>Standard</vt:lpwstr>
  </property>
  <property fmtid="{D5CDD505-2E9C-101B-9397-08002B2CF9AE}" pid="6" name="MSIP_Label_09e9a456-2778-4ca9-be06-1190b1e1118a_Name">
    <vt:lpwstr>D3</vt:lpwstr>
  </property>
  <property fmtid="{D5CDD505-2E9C-101B-9397-08002B2CF9AE}" pid="7" name="MSIP_Label_09e9a456-2778-4ca9-be06-1190b1e1118a_SiteId">
    <vt:lpwstr>658ba197-6c73-4fea-91bd-1c7d8de6bf2c</vt:lpwstr>
  </property>
  <property fmtid="{D5CDD505-2E9C-101B-9397-08002B2CF9AE}" pid="8" name="MSIP_Label_09e9a456-2778-4ca9-be06-1190b1e1118a_ActionId">
    <vt:lpwstr>40a2cc8e-f589-4981-96ec-814e9aec4f3c</vt:lpwstr>
  </property>
  <property fmtid="{D5CDD505-2E9C-101B-9397-08002B2CF9AE}" pid="9" name="MSIP_Label_09e9a456-2778-4ca9-be06-1190b1e1118a_ContentBits">
    <vt:lpwstr>0</vt:lpwstr>
  </property>
  <property fmtid="{D5CDD505-2E9C-101B-9397-08002B2CF9AE}" pid="10" name="MSIP_Label_09e9a456-2778-4ca9-be06-1190b1e1118a_Tag">
    <vt:lpwstr>10, 3, 0, 1</vt:lpwstr>
  </property>
</Properties>
</file>