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dvent Pro SemiBold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italic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27f7f9f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27f7f9f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ec79d77797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ec79d77797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c79d77797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ec79d77797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c79d7779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c79d7779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ec79d77797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ec79d77797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ec79d77797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ec79d77797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ec79d77797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ec79d77797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ec79d77797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ec79d77797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ec79d77797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ec79d77797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a2b972ac8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a2b972ac8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c79d77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c79d77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c79d777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c79d777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c79d7779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c79d7779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2b972ac8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a2b972ac8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2b972ac8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2b972ac8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2b972ac8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2b972ac8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2b972ac8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2b972ac8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c79d7779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ec79d7779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0" name="Google Shape;90;p1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96" name="Google Shape;96;p1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99" name="Google Shape;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02" name="Google Shape;102;p1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7" name="Google Shape;117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57" name="Google Shape;157;p1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62" name="Google Shape;162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6" name="Google Shape;166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69" name="Google Shape;169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 1">
  <p:cSld name="CAPTION_ONLY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87" name="Google Shape;187;p2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2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01" name="Google Shape;201;p2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2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06" name="Google Shape;206;p2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9" name="Google Shape;209;p2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12" name="Google Shape;212;p2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2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9" name="Google Shape;219;p2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2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23" name="Google Shape;223;p2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2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8" name="Google Shape;228;p2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31" name="Google Shape;231;p2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1" name="Google Shape;241;p23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44" name="Google Shape;244;p2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60" name="Google Shape;260;p24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62" name="Google Shape;262;p24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65" name="Google Shape;265;p24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6" name="Google Shape;266;p24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67" name="Google Shape;267;p24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8" name="Google Shape;268;p24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2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3" name="Google Shape;283;p2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0" name="Google Shape;290;p2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1" name="Google Shape;291;p2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2" name="Google Shape;292;p2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1">
  <p:cSld name="ONE_COLUMN_TEXT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97" name="Google Shape;297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2" name="Google Shape;302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8" name="Google Shape;308;p27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9" name="Google Shape;309;p27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s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s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s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7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19" name="Google Shape;319;p2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7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22" name="Google Shape;322;p2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27" name="Google Shape;327;p2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7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333" name="Google Shape;333;p2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7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336" name="Google Shape;336;p2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7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7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340" name="Google Shape;340;p2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idx="1" type="subTitle"/>
          </p:nvPr>
        </p:nvSpPr>
        <p:spPr>
          <a:xfrm>
            <a:off x="311700" y="2286938"/>
            <a:ext cx="85206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800">
                <a:solidFill>
                  <a:srgbClr val="C2C2C2"/>
                </a:solidFill>
              </a:rPr>
              <a:t>Data Engineering I - Team 2</a:t>
            </a:r>
            <a:endParaRPr i="1" sz="1800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83">
                <a:solidFill>
                  <a:srgbClr val="C2C2C2"/>
                </a:solidFill>
              </a:rPr>
              <a:t>Alejandra Savage</a:t>
            </a:r>
            <a:endParaRPr sz="1383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83">
                <a:solidFill>
                  <a:srgbClr val="C2C2C2"/>
                </a:solidFill>
              </a:rPr>
              <a:t>Yahya Kocakale</a:t>
            </a:r>
            <a:endParaRPr sz="1383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83">
                <a:solidFill>
                  <a:srgbClr val="C2C2C2"/>
                </a:solidFill>
              </a:rPr>
              <a:t>Jesus Ibarra</a:t>
            </a:r>
            <a:endParaRPr sz="1383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3">
                <a:solidFill>
                  <a:srgbClr val="C2C2C2"/>
                </a:solidFill>
              </a:rPr>
              <a:t>Zunaira Pasha</a:t>
            </a:r>
            <a:endParaRPr sz="2383">
              <a:solidFill>
                <a:srgbClr val="C2C2C2"/>
              </a:solidFill>
            </a:endParaRPr>
          </a:p>
        </p:txBody>
      </p:sp>
      <p:sp>
        <p:nvSpPr>
          <p:cNvPr id="347" name="Google Shape;347;p28"/>
          <p:cNvSpPr txBox="1"/>
          <p:nvPr>
            <p:ph type="ctrTitle"/>
          </p:nvPr>
        </p:nvSpPr>
        <p:spPr>
          <a:xfrm>
            <a:off x="311700" y="744575"/>
            <a:ext cx="8520600" cy="14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6385"/>
              <a:buNone/>
            </a:pPr>
            <a:r>
              <a:rPr lang="es" sz="3752">
                <a:solidFill>
                  <a:schemeClr val="lt1"/>
                </a:solidFill>
              </a:rPr>
              <a:t>How is </a:t>
            </a:r>
            <a:r>
              <a:rPr lang="es" sz="3752">
                <a:solidFill>
                  <a:schemeClr val="lt1"/>
                </a:solidFill>
              </a:rPr>
              <a:t>education investment reflected on key macroeconomic indicators?</a:t>
            </a:r>
            <a:endParaRPr sz="4580"/>
          </a:p>
        </p:txBody>
      </p:sp>
      <p:sp>
        <p:nvSpPr>
          <p:cNvPr id="348" name="Google Shape;348;p28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8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355" name="Google Shape;355;p28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8"/>
          <p:cNvGrpSpPr/>
          <p:nvPr/>
        </p:nvGrpSpPr>
        <p:grpSpPr>
          <a:xfrm>
            <a:off x="7874836" y="334564"/>
            <a:ext cx="133252" cy="1952377"/>
            <a:chOff x="6780548" y="337714"/>
            <a:chExt cx="133252" cy="1952377"/>
          </a:xfrm>
        </p:grpSpPr>
        <p:sp>
          <p:nvSpPr>
            <p:cNvPr id="358" name="Google Shape;358;p2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8"/>
          <p:cNvGrpSpPr/>
          <p:nvPr/>
        </p:nvGrpSpPr>
        <p:grpSpPr>
          <a:xfrm>
            <a:off x="1440867" y="1316021"/>
            <a:ext cx="199237" cy="2828935"/>
            <a:chOff x="1608717" y="1280046"/>
            <a:chExt cx="199237" cy="2828935"/>
          </a:xfrm>
        </p:grpSpPr>
        <p:sp>
          <p:nvSpPr>
            <p:cNvPr id="361" name="Google Shape;361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8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367" name="Google Shape;367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8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370" name="Google Shape;370;p28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>
            <p:ph type="ctrTitle"/>
          </p:nvPr>
        </p:nvSpPr>
        <p:spPr>
          <a:xfrm>
            <a:off x="190000" y="220750"/>
            <a:ext cx="831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GDP Per capita vs Education Expenditure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5819325" y="1621000"/>
            <a:ext cx="31143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Is possible to achieve high levels of </a:t>
            </a:r>
            <a:r>
              <a:rPr b="1" lang="es" sz="1900">
                <a:solidFill>
                  <a:srgbClr val="FF9900"/>
                </a:solidFill>
              </a:rPr>
              <a:t>economic development</a:t>
            </a:r>
            <a:r>
              <a:rPr lang="es" sz="1900">
                <a:solidFill>
                  <a:schemeClr val="lt1"/>
                </a:solidFill>
              </a:rPr>
              <a:t> without spending the highest possible percentage of GDP on </a:t>
            </a:r>
            <a:r>
              <a:rPr b="1" lang="es" sz="1900">
                <a:solidFill>
                  <a:srgbClr val="E898AC"/>
                </a:solidFill>
              </a:rPr>
              <a:t>education</a:t>
            </a:r>
            <a:r>
              <a:rPr lang="es" sz="1900">
                <a:solidFill>
                  <a:schemeClr val="lt1"/>
                </a:solidFill>
              </a:rPr>
              <a:t>.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548" name="Google Shape;5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50" y="870300"/>
            <a:ext cx="5428875" cy="39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"/>
          <p:cNvSpPr txBox="1"/>
          <p:nvPr>
            <p:ph idx="1" type="body"/>
          </p:nvPr>
        </p:nvSpPr>
        <p:spPr>
          <a:xfrm>
            <a:off x="270675" y="1618650"/>
            <a:ext cx="22911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This chart shows that </a:t>
            </a:r>
            <a:r>
              <a:rPr b="1" lang="es">
                <a:solidFill>
                  <a:srgbClr val="E898AC"/>
                </a:solidFill>
              </a:rPr>
              <a:t>unemployment levels</a:t>
            </a:r>
            <a:r>
              <a:rPr lang="es">
                <a:solidFill>
                  <a:schemeClr val="lt1"/>
                </a:solidFill>
              </a:rPr>
              <a:t> and </a:t>
            </a:r>
            <a:r>
              <a:rPr b="1" lang="es">
                <a:solidFill>
                  <a:srgbClr val="E898AC"/>
                </a:solidFill>
              </a:rPr>
              <a:t>GDP per capita</a:t>
            </a:r>
            <a:r>
              <a:rPr lang="es">
                <a:solidFill>
                  <a:schemeClr val="lt1"/>
                </a:solidFill>
              </a:rPr>
              <a:t> do not directly correlate to each other.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38"/>
          <p:cNvSpPr txBox="1"/>
          <p:nvPr>
            <p:ph type="ctrTitle"/>
          </p:nvPr>
        </p:nvSpPr>
        <p:spPr>
          <a:xfrm>
            <a:off x="139400" y="243225"/>
            <a:ext cx="81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00">
                <a:solidFill>
                  <a:schemeClr val="lt1"/>
                </a:solidFill>
              </a:rPr>
              <a:t>Link between Education, Unemployment and GDP per capita</a:t>
            </a:r>
            <a:endParaRPr sz="2300">
              <a:solidFill>
                <a:schemeClr val="lt1"/>
              </a:solidFill>
            </a:endParaRPr>
          </a:p>
        </p:txBody>
      </p:sp>
      <p:grpSp>
        <p:nvGrpSpPr>
          <p:cNvPr id="555" name="Google Shape;555;p3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56" name="Google Shape;556;p38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7933154" y="-622250"/>
            <a:ext cx="2291257" cy="2922300"/>
            <a:chOff x="4882900" y="-64350"/>
            <a:chExt cx="2493750" cy="2922300"/>
          </a:xfrm>
        </p:grpSpPr>
        <p:sp>
          <p:nvSpPr>
            <p:cNvPr id="576" name="Google Shape;576;p3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1" name="Google Shape;581;p38"/>
          <p:cNvPicPr preferRelativeResize="0"/>
          <p:nvPr/>
        </p:nvPicPr>
        <p:blipFill rotWithShape="1">
          <a:blip r:embed="rId3">
            <a:alphaModFix/>
          </a:blip>
          <a:srcRect b="0" l="0" r="16708" t="7995"/>
          <a:stretch/>
        </p:blipFill>
        <p:spPr>
          <a:xfrm>
            <a:off x="2809500" y="944550"/>
            <a:ext cx="5933326" cy="3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9"/>
          <p:cNvSpPr txBox="1"/>
          <p:nvPr>
            <p:ph idx="1" type="body"/>
          </p:nvPr>
        </p:nvSpPr>
        <p:spPr>
          <a:xfrm>
            <a:off x="461600" y="1841300"/>
            <a:ext cx="23706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The graph shows a negative correlation between the two variables, meaning that countries with higher</a:t>
            </a:r>
            <a:r>
              <a:rPr b="1" lang="es">
                <a:solidFill>
                  <a:schemeClr val="lt1"/>
                </a:solidFill>
              </a:rPr>
              <a:t> </a:t>
            </a:r>
            <a:r>
              <a:rPr b="1" lang="es">
                <a:solidFill>
                  <a:srgbClr val="91CC73"/>
                </a:solidFill>
              </a:rPr>
              <a:t>life expectancies</a:t>
            </a:r>
            <a:r>
              <a:rPr b="1" lang="es">
                <a:solidFill>
                  <a:schemeClr val="lt1"/>
                </a:solidFill>
              </a:rPr>
              <a:t> </a:t>
            </a:r>
            <a:r>
              <a:rPr lang="es">
                <a:solidFill>
                  <a:schemeClr val="lt1"/>
                </a:solidFill>
              </a:rPr>
              <a:t>tend to have lower</a:t>
            </a:r>
            <a:r>
              <a:rPr b="1" lang="es">
                <a:solidFill>
                  <a:schemeClr val="lt1"/>
                </a:solidFill>
              </a:rPr>
              <a:t> </a:t>
            </a:r>
            <a:r>
              <a:rPr b="1" lang="es">
                <a:solidFill>
                  <a:srgbClr val="4A86E8"/>
                </a:solidFill>
              </a:rPr>
              <a:t>birth rates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39"/>
          <p:cNvSpPr txBox="1"/>
          <p:nvPr>
            <p:ph type="ctrTitle"/>
          </p:nvPr>
        </p:nvSpPr>
        <p:spPr>
          <a:xfrm>
            <a:off x="461600" y="377975"/>
            <a:ext cx="81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>
                <a:solidFill>
                  <a:schemeClr val="lt1"/>
                </a:solidFill>
              </a:rPr>
              <a:t>Education Expenditure vs Life Expectancy and Birth Rate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588" name="Google Shape;588;p39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89" name="Google Shape;589;p39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7798404" y="-644700"/>
            <a:ext cx="2291257" cy="2922300"/>
            <a:chOff x="4882900" y="-64350"/>
            <a:chExt cx="2493750" cy="2922300"/>
          </a:xfrm>
        </p:grpSpPr>
        <p:sp>
          <p:nvSpPr>
            <p:cNvPr id="609" name="Google Shape;609;p3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4834650" y="4603875"/>
            <a:ext cx="203400" cy="189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4834650" y="4898725"/>
            <a:ext cx="203400" cy="189300"/>
          </a:xfrm>
          <a:prstGeom prst="rect">
            <a:avLst/>
          </a:prstGeom>
          <a:solidFill>
            <a:srgbClr val="91CC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9"/>
          <p:cNvSpPr txBox="1"/>
          <p:nvPr/>
        </p:nvSpPr>
        <p:spPr>
          <a:xfrm>
            <a:off x="5106000" y="4521525"/>
            <a:ext cx="183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2C2C2"/>
                </a:solidFill>
              </a:rPr>
              <a:t>Birth Rate</a:t>
            </a:r>
            <a:endParaRPr sz="1100">
              <a:solidFill>
                <a:srgbClr val="C2C2C2"/>
              </a:solidFill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5106000" y="4816375"/>
            <a:ext cx="183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2C2C2"/>
                </a:solidFill>
              </a:rPr>
              <a:t>Life Expectancy</a:t>
            </a:r>
            <a:endParaRPr sz="1100">
              <a:solidFill>
                <a:srgbClr val="C2C2C2"/>
              </a:solidFill>
            </a:endParaRPr>
          </a:p>
        </p:txBody>
      </p:sp>
      <p:pic>
        <p:nvPicPr>
          <p:cNvPr id="618" name="Google Shape;618;p39"/>
          <p:cNvPicPr preferRelativeResize="0"/>
          <p:nvPr/>
        </p:nvPicPr>
        <p:blipFill rotWithShape="1">
          <a:blip r:embed="rId3">
            <a:alphaModFix/>
          </a:blip>
          <a:srcRect b="3682" l="0" r="0" t="4708"/>
          <a:stretch/>
        </p:blipFill>
        <p:spPr>
          <a:xfrm>
            <a:off x="2922125" y="910850"/>
            <a:ext cx="5663476" cy="3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"/>
          <p:cNvSpPr txBox="1"/>
          <p:nvPr>
            <p:ph idx="1" type="body"/>
          </p:nvPr>
        </p:nvSpPr>
        <p:spPr>
          <a:xfrm>
            <a:off x="597375" y="1437999"/>
            <a:ext cx="78501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215900" lvl="0" marL="241300" rtl="0" algn="just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>
                <a:solidFill>
                  <a:schemeClr val="lt1"/>
                </a:solidFill>
              </a:rPr>
              <a:t>These discoveries highlight how important it is to invest smartly in education, health, and social and economic policies.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215900" lvl="0" marL="241300" rtl="0" algn="just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>
                <a:solidFill>
                  <a:schemeClr val="lt1"/>
                </a:solidFill>
              </a:rPr>
              <a:t>The importance of </a:t>
            </a:r>
            <a:r>
              <a:rPr b="1" lang="es" sz="1400">
                <a:solidFill>
                  <a:schemeClr val="lt1"/>
                </a:solidFill>
              </a:rPr>
              <a:t>education as a driving force for socioeconomic development</a:t>
            </a:r>
            <a:r>
              <a:rPr lang="es" sz="1400">
                <a:solidFill>
                  <a:schemeClr val="lt1"/>
                </a:solidFill>
              </a:rPr>
              <a:t> and highlighted the interconnectedness of various socioeconomic factors.</a:t>
            </a:r>
            <a:endParaRPr sz="1400">
              <a:solidFill>
                <a:schemeClr val="lt1"/>
              </a:solidFill>
            </a:endParaRPr>
          </a:p>
          <a:p>
            <a:pPr indent="0" lvl="0" marL="2413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215900" lvl="0" marL="241300" rtl="0" algn="just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Data Engineering</a:t>
            </a:r>
            <a:r>
              <a:rPr lang="es" sz="1400">
                <a:solidFill>
                  <a:schemeClr val="lt1"/>
                </a:solidFill>
              </a:rPr>
              <a:t> can help us understand complicated social issues.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215900" lvl="0" marL="241300" rtl="0" algn="just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>
                <a:solidFill>
                  <a:schemeClr val="lt1"/>
                </a:solidFill>
              </a:rPr>
              <a:t>With a </a:t>
            </a:r>
            <a:r>
              <a:rPr b="1" lang="es" sz="1400">
                <a:solidFill>
                  <a:schemeClr val="lt1"/>
                </a:solidFill>
              </a:rPr>
              <a:t>robust data integration workflow</a:t>
            </a:r>
            <a:r>
              <a:rPr lang="es" sz="1400">
                <a:solidFill>
                  <a:schemeClr val="lt1"/>
                </a:solidFill>
              </a:rPr>
              <a:t> we can integrated diverse datasets from public sources, assembling comprehensive economic, social, and educational indicators for analysis.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24" name="Google Shape;624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"/>
          <p:cNvSpPr txBox="1"/>
          <p:nvPr>
            <p:ph idx="1" type="subTitle"/>
          </p:nvPr>
        </p:nvSpPr>
        <p:spPr>
          <a:xfrm>
            <a:off x="311700" y="2286938"/>
            <a:ext cx="85206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800">
                <a:solidFill>
                  <a:srgbClr val="C2C2C2"/>
                </a:solidFill>
              </a:rPr>
              <a:t>Data Engineering I - Team 2</a:t>
            </a:r>
            <a:endParaRPr i="1" sz="1800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83">
                <a:solidFill>
                  <a:srgbClr val="C2C2C2"/>
                </a:solidFill>
              </a:rPr>
              <a:t>Alejandra Savage</a:t>
            </a:r>
            <a:endParaRPr sz="1383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83">
                <a:solidFill>
                  <a:srgbClr val="C2C2C2"/>
                </a:solidFill>
              </a:rPr>
              <a:t>Yahya Kocakale</a:t>
            </a:r>
            <a:endParaRPr sz="1383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83">
                <a:solidFill>
                  <a:srgbClr val="C2C2C2"/>
                </a:solidFill>
              </a:rPr>
              <a:t>Jesus Ibarra</a:t>
            </a:r>
            <a:endParaRPr sz="1383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3">
                <a:solidFill>
                  <a:srgbClr val="C2C2C2"/>
                </a:solidFill>
              </a:rPr>
              <a:t>Zunaira Pasha</a:t>
            </a:r>
            <a:endParaRPr sz="2383">
              <a:solidFill>
                <a:srgbClr val="C2C2C2"/>
              </a:solidFill>
            </a:endParaRPr>
          </a:p>
        </p:txBody>
      </p:sp>
      <p:sp>
        <p:nvSpPr>
          <p:cNvPr id="630" name="Google Shape;630;p41"/>
          <p:cNvSpPr txBox="1"/>
          <p:nvPr>
            <p:ph type="ctrTitle"/>
          </p:nvPr>
        </p:nvSpPr>
        <p:spPr>
          <a:xfrm>
            <a:off x="311700" y="744575"/>
            <a:ext cx="8520600" cy="14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752">
                <a:solidFill>
                  <a:schemeClr val="lt1"/>
                </a:solidFill>
              </a:rPr>
              <a:t>Thank you! </a:t>
            </a:r>
            <a:endParaRPr b="1" sz="4580"/>
          </a:p>
        </p:txBody>
      </p:sp>
      <p:sp>
        <p:nvSpPr>
          <p:cNvPr id="631" name="Google Shape;631;p4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38" name="Google Shape;638;p4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641" name="Google Shape;641;p4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644" name="Google Shape;644;p4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4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650" name="Google Shape;650;p4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41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653" name="Google Shape;653;p4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 txBox="1"/>
          <p:nvPr>
            <p:ph type="ctrTitle"/>
          </p:nvPr>
        </p:nvSpPr>
        <p:spPr>
          <a:xfrm>
            <a:off x="311700" y="744575"/>
            <a:ext cx="8520600" cy="14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752">
                <a:solidFill>
                  <a:schemeClr val="lt1"/>
                </a:solidFill>
              </a:rPr>
              <a:t>APPENDIX</a:t>
            </a:r>
            <a:endParaRPr b="1" sz="4580"/>
          </a:p>
        </p:txBody>
      </p:sp>
      <p:sp>
        <p:nvSpPr>
          <p:cNvPr id="661" name="Google Shape;661;p42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2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2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4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68" name="Google Shape;668;p4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2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671" name="Google Shape;671;p4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674" name="Google Shape;674;p4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2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680" name="Google Shape;680;p4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2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683" name="Google Shape;683;p4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KNIME EXTRACT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1" name="Google Shape;6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5" y="989463"/>
            <a:ext cx="8408827" cy="39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KNIME TRANSFORM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7" name="Google Shape;6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875"/>
            <a:ext cx="8839198" cy="27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KNIME LOAD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3" name="Google Shape;7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700" y="989475"/>
            <a:ext cx="3848597" cy="400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378" name="Google Shape;378;p29"/>
          <p:cNvSpPr txBox="1"/>
          <p:nvPr>
            <p:ph idx="4" type="ctrTitle"/>
          </p:nvPr>
        </p:nvSpPr>
        <p:spPr>
          <a:xfrm>
            <a:off x="3942823" y="3396800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METHODOLOGY</a:t>
            </a:r>
            <a:endParaRPr/>
          </a:p>
        </p:txBody>
      </p:sp>
      <p:sp>
        <p:nvSpPr>
          <p:cNvPr id="379" name="Google Shape;379;p29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380" name="Google Shape;380;p29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29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82" name="Google Shape;382;p29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29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29"/>
          <p:cNvCxnSpPr>
            <a:stCxn id="384" idx="1"/>
            <a:endCxn id="380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9"/>
          <p:cNvCxnSpPr>
            <a:stCxn id="385" idx="1"/>
            <a:endCxn id="381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9"/>
          <p:cNvCxnSpPr>
            <a:stCxn id="386" idx="1"/>
            <a:endCxn id="383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9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9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394" name="Google Shape;394;p29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29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01" name="Google Shape;401;p29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2C2C2"/>
                </a:solidFill>
              </a:rPr>
              <a:t>By compiling different public databases, we intend to unveil findings and present insights regarding the </a:t>
            </a:r>
            <a:r>
              <a:rPr b="1" lang="es">
                <a:solidFill>
                  <a:schemeClr val="lt1"/>
                </a:solidFill>
              </a:rPr>
              <a:t>intricate interplay of socioeconomic factors</a:t>
            </a:r>
            <a:r>
              <a:rPr lang="es">
                <a:solidFill>
                  <a:srgbClr val="C2C2C2"/>
                </a:solidFill>
              </a:rPr>
              <a:t> that influence countries around the world.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410" name="Google Shape;410;p30"/>
          <p:cNvSpPr txBox="1"/>
          <p:nvPr>
            <p:ph type="ctrTitle"/>
          </p:nvPr>
        </p:nvSpPr>
        <p:spPr>
          <a:xfrm>
            <a:off x="618825" y="411675"/>
            <a:ext cx="26865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OUR OBJECTIVE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12" name="Google Shape;412;p30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0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32" name="Google Shape;432;p3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0"/>
          <p:cNvGrpSpPr/>
          <p:nvPr/>
        </p:nvGrpSpPr>
        <p:grpSpPr>
          <a:xfrm>
            <a:off x="5599240" y="1368969"/>
            <a:ext cx="1541745" cy="2455015"/>
            <a:chOff x="910723" y="1508212"/>
            <a:chExt cx="251660" cy="350166"/>
          </a:xfrm>
        </p:grpSpPr>
        <p:sp>
          <p:nvSpPr>
            <p:cNvPr id="438" name="Google Shape;438;p30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31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1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1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1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1"/>
          <p:cNvSpPr txBox="1"/>
          <p:nvPr>
            <p:ph type="ctrTitle"/>
          </p:nvPr>
        </p:nvSpPr>
        <p:spPr>
          <a:xfrm>
            <a:off x="618825" y="411675"/>
            <a:ext cx="7685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 SOURCES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64" name="Google Shape;464;p31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5" name="Google Shape;465;p31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466" name="Google Shape;466;p31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1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469" name="Google Shape;469;p31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472" name="Google Shape;472;p31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475" name="Google Shape;475;p31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1"/>
          <p:cNvSpPr txBox="1"/>
          <p:nvPr>
            <p:ph idx="4294967295" type="subTitle"/>
          </p:nvPr>
        </p:nvSpPr>
        <p:spPr>
          <a:xfrm>
            <a:off x="610450" y="1489950"/>
            <a:ext cx="1881300" cy="8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Country Insights and GDP per Capita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chemeClr val="lt1"/>
                </a:solidFill>
              </a:rPr>
              <a:t>Mongo DB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478" name="Google Shape;478;p31"/>
          <p:cNvSpPr txBox="1"/>
          <p:nvPr>
            <p:ph idx="4294967295" type="subTitle"/>
          </p:nvPr>
        </p:nvSpPr>
        <p:spPr>
          <a:xfrm>
            <a:off x="6720375" y="3431671"/>
            <a:ext cx="18813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Combined relational database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79" name="Google Shape;479;p31"/>
          <p:cNvSpPr txBox="1"/>
          <p:nvPr>
            <p:ph idx="4294967295" type="subTitle"/>
          </p:nvPr>
        </p:nvSpPr>
        <p:spPr>
          <a:xfrm>
            <a:off x="2532875" y="3431651"/>
            <a:ext cx="21099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World Bank’s API &amp; GDP per Capita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400">
                <a:solidFill>
                  <a:schemeClr val="lt1"/>
                </a:solidFill>
              </a:rPr>
              <a:t>World Bank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480" name="Google Shape;480;p31"/>
          <p:cNvSpPr txBox="1"/>
          <p:nvPr>
            <p:ph idx="4294967295" type="subTitle"/>
          </p:nvPr>
        </p:nvSpPr>
        <p:spPr>
          <a:xfrm>
            <a:off x="4569650" y="1489978"/>
            <a:ext cx="2109900" cy="8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Socio-Economic Metrics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Kaggle &amp; AWS S3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81" name="Google Shape;481;p31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>
                <a:solidFill>
                  <a:schemeClr val="accent5"/>
                </a:solidFill>
              </a:rPr>
              <a:t>Dataset 1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82" name="Google Shape;482;p31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</a:rPr>
              <a:t>Dataset 2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83" name="Google Shape;483;p31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6"/>
                </a:solidFill>
              </a:rPr>
              <a:t>Dataset 3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484" name="Google Shape;484;p31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</a:rPr>
              <a:t>RESULT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2194300" y="4774200"/>
            <a:ext cx="6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</a:rPr>
              <a:t>* Data range from 2021 to 2023. </a:t>
            </a:r>
            <a:endParaRPr i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ctrTitle"/>
          </p:nvPr>
        </p:nvSpPr>
        <p:spPr>
          <a:xfrm>
            <a:off x="336200" y="2769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1316926"/>
            <a:ext cx="8471626" cy="30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idx="1" type="body"/>
          </p:nvPr>
        </p:nvSpPr>
        <p:spPr>
          <a:xfrm>
            <a:off x="618825" y="1239700"/>
            <a:ext cx="3289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The Enhanced-Entity-Relationship Diagram (ERR) diagram shows the primary keys.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Primary code was Country Code (VarChar).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97" name="Google Shape;497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ERR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1674"/>
            <a:ext cx="3909900" cy="45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ETL &amp; Knime Workflow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04" name="Google Shape;5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3100"/>
            <a:ext cx="9143999" cy="267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/>
          <p:nvPr>
            <p:ph type="ctrTitle"/>
          </p:nvPr>
        </p:nvSpPr>
        <p:spPr>
          <a:xfrm>
            <a:off x="239800" y="1153350"/>
            <a:ext cx="8520600" cy="14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752">
                <a:solidFill>
                  <a:schemeClr val="lt1"/>
                </a:solidFill>
              </a:rPr>
              <a:t>DATA INSIGHTS</a:t>
            </a:r>
            <a:endParaRPr b="1" sz="4580"/>
          </a:p>
        </p:txBody>
      </p:sp>
      <p:sp>
        <p:nvSpPr>
          <p:cNvPr id="510" name="Google Shape;510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17" name="Google Shape;517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20" name="Google Shape;520;p3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23" name="Google Shape;523;p3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29" name="Google Shape;529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32" name="Google Shape;532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/>
          <p:nvPr>
            <p:ph type="ctrTitle"/>
          </p:nvPr>
        </p:nvSpPr>
        <p:spPr>
          <a:xfrm>
            <a:off x="613650" y="520450"/>
            <a:ext cx="7916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00">
                <a:solidFill>
                  <a:schemeClr val="lt1"/>
                </a:solidFill>
              </a:rPr>
              <a:t>Education spending of 10 </a:t>
            </a:r>
            <a:r>
              <a:rPr lang="es" sz="2100">
                <a:solidFill>
                  <a:schemeClr val="lt1"/>
                </a:solidFill>
              </a:rPr>
              <a:t>countries</a:t>
            </a:r>
            <a:r>
              <a:rPr lang="es" sz="2100">
                <a:solidFill>
                  <a:schemeClr val="lt1"/>
                </a:solidFill>
              </a:rPr>
              <a:t> with highest GDP per capita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605167" y="10982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41" name="Google Shape;541;p36"/>
          <p:cNvPicPr preferRelativeResize="0"/>
          <p:nvPr/>
        </p:nvPicPr>
        <p:blipFill rotWithShape="1">
          <a:blip r:embed="rId3">
            <a:alphaModFix/>
          </a:blip>
          <a:srcRect b="0" l="15311" r="0" t="23553"/>
          <a:stretch/>
        </p:blipFill>
        <p:spPr>
          <a:xfrm>
            <a:off x="1554475" y="1239850"/>
            <a:ext cx="5704500" cy="37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