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8288000" cy="10287000"/>
  <p:notesSz cx="6858000" cy="9144000"/>
  <p:embeddedFontLst>
    <p:embeddedFont>
      <p:font typeface="Adelina" panose="020B0604020202020204" charset="0"/>
      <p:regular r:id="rId11"/>
    </p:embeddedFont>
    <p:embeddedFont>
      <p:font typeface="Bodoni FLF" panose="020B0604020202020204"/>
      <p:regular r:id="rId12"/>
    </p:embeddedFont>
    <p:embeddedFont>
      <p:font typeface="Fredoka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0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62988" y="-962988"/>
            <a:ext cx="3983376" cy="398337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78253" y="-519233"/>
            <a:ext cx="3013905" cy="301390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70748" y="1262119"/>
            <a:ext cx="10946504" cy="2036289"/>
            <a:chOff x="0" y="0"/>
            <a:chExt cx="14595339" cy="271505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4595339" cy="2715052"/>
              <a:chOff x="0" y="0"/>
              <a:chExt cx="1333459" cy="24805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333459" cy="248053"/>
              </a:xfrm>
              <a:custGeom>
                <a:avLst/>
                <a:gdLst/>
                <a:ahLst/>
                <a:cxnLst/>
                <a:rect l="l" t="t" r="r" b="b"/>
                <a:pathLst>
                  <a:path w="1333459" h="248053">
                    <a:moveTo>
                      <a:pt x="1130259" y="0"/>
                    </a:moveTo>
                    <a:cubicBezTo>
                      <a:pt x="1242483" y="0"/>
                      <a:pt x="1333459" y="55528"/>
                      <a:pt x="1333459" y="124026"/>
                    </a:cubicBezTo>
                    <a:cubicBezTo>
                      <a:pt x="1333459" y="192524"/>
                      <a:pt x="1242483" y="248053"/>
                      <a:pt x="1130259" y="248053"/>
                    </a:cubicBezTo>
                    <a:lnTo>
                      <a:pt x="203200" y="248053"/>
                    </a:lnTo>
                    <a:cubicBezTo>
                      <a:pt x="90976" y="248053"/>
                      <a:pt x="0" y="192524"/>
                      <a:pt x="0" y="124026"/>
                    </a:cubicBezTo>
                    <a:cubicBezTo>
                      <a:pt x="0" y="5552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DDA9"/>
              </a:solidFill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1333459" cy="2766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264290" y="659627"/>
              <a:ext cx="12066758" cy="1595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0"/>
                </a:lnSpc>
              </a:pPr>
              <a:r>
                <a:rPr lang="en-US" sz="5346" dirty="0">
                  <a:solidFill>
                    <a:srgbClr val="542622"/>
                  </a:solidFill>
                  <a:latin typeface="Fredoka"/>
                </a:rPr>
                <a:t>UNIVERSIDAD LAICA </a:t>
              </a:r>
            </a:p>
            <a:p>
              <a:pPr algn="ctr">
                <a:lnSpc>
                  <a:spcPts val="4330"/>
                </a:lnSpc>
              </a:pPr>
              <a:r>
                <a:rPr lang="en-US" sz="5346" dirty="0">
                  <a:solidFill>
                    <a:srgbClr val="542622"/>
                  </a:solidFill>
                  <a:latin typeface="Fredoka"/>
                </a:rPr>
                <a:t>ELOY ALFARO DE MANABÍ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63377" y="4260434"/>
            <a:ext cx="14561245" cy="968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1"/>
              </a:lnSpc>
            </a:pPr>
            <a:r>
              <a:rPr lang="en-US" sz="8275" dirty="0" err="1">
                <a:solidFill>
                  <a:srgbClr val="000000"/>
                </a:solidFill>
                <a:latin typeface="Adelina"/>
              </a:rPr>
              <a:t>Sistemas</a:t>
            </a:r>
            <a:r>
              <a:rPr lang="en-US" sz="8275" dirty="0">
                <a:solidFill>
                  <a:srgbClr val="000000"/>
                </a:solidFill>
                <a:latin typeface="Adelina"/>
              </a:rPr>
              <a:t> </a:t>
            </a:r>
            <a:r>
              <a:rPr lang="en-US" sz="8275" dirty="0" err="1">
                <a:solidFill>
                  <a:srgbClr val="000000"/>
                </a:solidFill>
                <a:latin typeface="Adelina"/>
              </a:rPr>
              <a:t>Distribuidos</a:t>
            </a:r>
            <a:endParaRPr lang="en-US" sz="8275" dirty="0">
              <a:solidFill>
                <a:srgbClr val="000000"/>
              </a:solidFill>
              <a:latin typeface="Adelina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-2921613" y="-514599"/>
            <a:ext cx="12065613" cy="1105149"/>
            <a:chOff x="0" y="0"/>
            <a:chExt cx="4436926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36926" cy="406400"/>
            </a:xfrm>
            <a:custGeom>
              <a:avLst/>
              <a:gdLst/>
              <a:ahLst/>
              <a:cxnLst/>
              <a:rect l="l" t="t" r="r" b="b"/>
              <a:pathLst>
                <a:path w="4436926" h="406400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67612" y="7266612"/>
            <a:ext cx="3983376" cy="398337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52347" y="7751347"/>
            <a:ext cx="3013905" cy="301390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144000" y="9696325"/>
            <a:ext cx="11864697" cy="1105149"/>
            <a:chOff x="0" y="0"/>
            <a:chExt cx="4363042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363043" cy="406400"/>
            </a:xfrm>
            <a:custGeom>
              <a:avLst/>
              <a:gdLst/>
              <a:ahLst/>
              <a:cxnLst/>
              <a:rect l="l" t="t" r="r" b="b"/>
              <a:pathLst>
                <a:path w="4363043" h="406400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50166" y="5611135"/>
            <a:ext cx="6161404" cy="1495242"/>
            <a:chOff x="0" y="0"/>
            <a:chExt cx="8215206" cy="1993657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8215206" cy="1993657"/>
              <a:chOff x="0" y="0"/>
              <a:chExt cx="750557" cy="18214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750557" cy="182144"/>
              </a:xfrm>
              <a:custGeom>
                <a:avLst/>
                <a:gdLst/>
                <a:ahLst/>
                <a:cxnLst/>
                <a:rect l="l" t="t" r="r" b="b"/>
                <a:pathLst>
                  <a:path w="750557" h="182144">
                    <a:moveTo>
                      <a:pt x="547357" y="0"/>
                    </a:moveTo>
                    <a:cubicBezTo>
                      <a:pt x="659582" y="0"/>
                      <a:pt x="750557" y="40774"/>
                      <a:pt x="750557" y="91072"/>
                    </a:cubicBezTo>
                    <a:cubicBezTo>
                      <a:pt x="750557" y="141370"/>
                      <a:pt x="659582" y="182144"/>
                      <a:pt x="547357" y="182144"/>
                    </a:cubicBezTo>
                    <a:lnTo>
                      <a:pt x="203200" y="182144"/>
                    </a:lnTo>
                    <a:cubicBezTo>
                      <a:pt x="90976" y="182144"/>
                      <a:pt x="0" y="141370"/>
                      <a:pt x="0" y="91072"/>
                    </a:cubicBezTo>
                    <a:cubicBezTo>
                      <a:pt x="0" y="40774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DDA9"/>
              </a:solidFill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750557" cy="2107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711625" y="659627"/>
              <a:ext cx="6791956" cy="874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0"/>
                </a:lnSpc>
              </a:pPr>
              <a:r>
                <a:rPr lang="en-US" sz="5346" dirty="0">
                  <a:solidFill>
                    <a:srgbClr val="542622"/>
                  </a:solidFill>
                  <a:latin typeface="Fredoka"/>
                </a:rPr>
                <a:t>INTEGRANTES: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4930140" y="7315927"/>
            <a:ext cx="8115300" cy="192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1"/>
              </a:lnSpc>
            </a:pPr>
            <a:r>
              <a:rPr lang="en-US" sz="8275" dirty="0">
                <a:solidFill>
                  <a:srgbClr val="000000"/>
                </a:solidFill>
                <a:latin typeface="Bodoni FLF"/>
              </a:rPr>
              <a:t>Carolina Velez</a:t>
            </a:r>
          </a:p>
          <a:p>
            <a:pPr algn="ctr">
              <a:lnSpc>
                <a:spcPts val="6951"/>
              </a:lnSpc>
            </a:pPr>
            <a:r>
              <a:rPr lang="en-US" sz="8275" dirty="0">
                <a:solidFill>
                  <a:srgbClr val="000000"/>
                </a:solidFill>
                <a:latin typeface="Bodoni FLF"/>
              </a:rPr>
              <a:t>Alejandra Muñoz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03325" y="877028"/>
            <a:ext cx="8532944" cy="853294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69797" y="8846996"/>
            <a:ext cx="8871226" cy="1440004"/>
            <a:chOff x="0" y="0"/>
            <a:chExt cx="250365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16709" y="771409"/>
            <a:ext cx="4112054" cy="667481"/>
            <a:chOff x="0" y="0"/>
            <a:chExt cx="250365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26800" y="0"/>
            <a:ext cx="6808334" cy="1105149"/>
            <a:chOff x="0" y="0"/>
            <a:chExt cx="250365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365707" y="1439447"/>
            <a:ext cx="7508143" cy="7508143"/>
            <a:chOff x="0" y="0"/>
            <a:chExt cx="137160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30412" y="4482958"/>
            <a:ext cx="7511050" cy="3582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34"/>
              </a:lnSpc>
            </a:pP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conjunto de </a:t>
            </a:r>
            <a:r>
              <a:rPr lang="es-EC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informáticos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computacionales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nodos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distintos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s-EC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lograr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compartido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76" spc="7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común</a:t>
            </a:r>
            <a:r>
              <a:rPr lang="en-US" sz="3676" spc="7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95155" y="1799380"/>
            <a:ext cx="7511050" cy="183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dirty="0">
                <a:solidFill>
                  <a:srgbClr val="542622"/>
                </a:solidFill>
                <a:latin typeface="Fredoka"/>
              </a:rPr>
              <a:t>¿</a:t>
            </a:r>
            <a:r>
              <a:rPr lang="en-US" sz="5299" dirty="0" err="1">
                <a:solidFill>
                  <a:srgbClr val="542622"/>
                </a:solidFill>
                <a:latin typeface="Fredoka"/>
              </a:rPr>
              <a:t>Qué</a:t>
            </a:r>
            <a:r>
              <a:rPr lang="en-US" sz="5299" dirty="0">
                <a:solidFill>
                  <a:srgbClr val="542622"/>
                </a:solidFill>
                <a:latin typeface="Fredoka"/>
              </a:rPr>
              <a:t> son </a:t>
            </a:r>
            <a:r>
              <a:rPr lang="en-US" sz="5299" dirty="0" err="1">
                <a:solidFill>
                  <a:srgbClr val="542622"/>
                </a:solidFill>
                <a:latin typeface="Fredoka"/>
              </a:rPr>
              <a:t>los</a:t>
            </a:r>
            <a:r>
              <a:rPr lang="en-US" sz="5299" dirty="0">
                <a:solidFill>
                  <a:srgbClr val="542622"/>
                </a:solidFill>
                <a:latin typeface="Fredoka"/>
              </a:rPr>
              <a:t> </a:t>
            </a:r>
            <a:r>
              <a:rPr lang="en-US" sz="5299" dirty="0" err="1">
                <a:solidFill>
                  <a:srgbClr val="542622"/>
                </a:solidFill>
                <a:latin typeface="Fredoka"/>
              </a:rPr>
              <a:t>sistemas</a:t>
            </a:r>
            <a:r>
              <a:rPr lang="en-US" sz="5299" dirty="0">
                <a:solidFill>
                  <a:srgbClr val="542622"/>
                </a:solidFill>
                <a:latin typeface="Fredoka"/>
              </a:rPr>
              <a:t> </a:t>
            </a:r>
            <a:r>
              <a:rPr lang="en-US" sz="5299" dirty="0" err="1">
                <a:solidFill>
                  <a:srgbClr val="542622"/>
                </a:solidFill>
                <a:latin typeface="Fredoka"/>
              </a:rPr>
              <a:t>distribuidos</a:t>
            </a:r>
            <a:r>
              <a:rPr lang="en-US" sz="5299" dirty="0">
                <a:solidFill>
                  <a:srgbClr val="542622"/>
                </a:solidFill>
                <a:latin typeface="Fredoka"/>
              </a:rPr>
              <a:t>?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62988" y="-962988"/>
            <a:ext cx="3983376" cy="398337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478253" y="-519233"/>
            <a:ext cx="3013905" cy="301390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921613" y="-514599"/>
            <a:ext cx="12065613" cy="1105149"/>
            <a:chOff x="0" y="0"/>
            <a:chExt cx="4436926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6926" cy="406400"/>
            </a:xfrm>
            <a:custGeom>
              <a:avLst/>
              <a:gdLst/>
              <a:ahLst/>
              <a:cxnLst/>
              <a:rect l="l" t="t" r="r" b="b"/>
              <a:pathLst>
                <a:path w="4436926" h="406400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2056027" cy="667481"/>
            <a:chOff x="0" y="0"/>
            <a:chExt cx="1251825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80058" y="9258300"/>
            <a:ext cx="2056027" cy="667481"/>
            <a:chOff x="0" y="0"/>
            <a:chExt cx="1251825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31360" y="9258300"/>
            <a:ext cx="2056027" cy="667481"/>
            <a:chOff x="0" y="0"/>
            <a:chExt cx="1251825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82662" y="9258300"/>
            <a:ext cx="2056027" cy="667481"/>
            <a:chOff x="0" y="0"/>
            <a:chExt cx="1251825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433964" y="9258300"/>
            <a:ext cx="2056027" cy="667481"/>
            <a:chOff x="0" y="0"/>
            <a:chExt cx="1251825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85266" y="9258300"/>
            <a:ext cx="2056027" cy="667481"/>
            <a:chOff x="0" y="0"/>
            <a:chExt cx="1251825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136568" y="9258300"/>
            <a:ext cx="2056027" cy="667481"/>
            <a:chOff x="0" y="0"/>
            <a:chExt cx="1251825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487870" y="9258300"/>
            <a:ext cx="2056027" cy="667481"/>
            <a:chOff x="0" y="0"/>
            <a:chExt cx="1251825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1322602" y="9258300"/>
            <a:ext cx="2056027" cy="667481"/>
            <a:chOff x="0" y="0"/>
            <a:chExt cx="1251825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09183" y="88900"/>
            <a:ext cx="16230600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 err="1">
                <a:solidFill>
                  <a:srgbClr val="542622"/>
                </a:solidFill>
                <a:latin typeface="Fredoka"/>
              </a:rPr>
              <a:t>Características</a:t>
            </a:r>
            <a:r>
              <a:rPr lang="en-US" sz="9999" dirty="0">
                <a:solidFill>
                  <a:srgbClr val="542622"/>
                </a:solidFill>
                <a:latin typeface="Fredoka"/>
              </a:rPr>
              <a:t>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075520" y="2441127"/>
            <a:ext cx="5711867" cy="1922463"/>
            <a:chOff x="0" y="0"/>
            <a:chExt cx="7615823" cy="2563284"/>
          </a:xfrm>
        </p:grpSpPr>
        <p:grpSp>
          <p:nvGrpSpPr>
            <p:cNvPr id="31" name="Group 31"/>
            <p:cNvGrpSpPr/>
            <p:nvPr/>
          </p:nvGrpSpPr>
          <p:grpSpPr>
            <a:xfrm>
              <a:off x="289221" y="0"/>
              <a:ext cx="7326602" cy="2563284"/>
              <a:chOff x="0" y="0"/>
              <a:chExt cx="1447230" cy="506328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447230" cy="506328"/>
              </a:xfrm>
              <a:custGeom>
                <a:avLst/>
                <a:gdLst/>
                <a:ahLst/>
                <a:cxnLst/>
                <a:rect l="l" t="t" r="r" b="b"/>
                <a:pathLst>
                  <a:path w="1447230" h="506328">
                    <a:moveTo>
                      <a:pt x="71855" y="0"/>
                    </a:moveTo>
                    <a:lnTo>
                      <a:pt x="1375375" y="0"/>
                    </a:lnTo>
                    <a:cubicBezTo>
                      <a:pt x="1415060" y="0"/>
                      <a:pt x="1447230" y="32170"/>
                      <a:pt x="1447230" y="71855"/>
                    </a:cubicBezTo>
                    <a:lnTo>
                      <a:pt x="1447230" y="434473"/>
                    </a:lnTo>
                    <a:cubicBezTo>
                      <a:pt x="1447230" y="474157"/>
                      <a:pt x="1415060" y="506328"/>
                      <a:pt x="1375375" y="506328"/>
                    </a:cubicBezTo>
                    <a:lnTo>
                      <a:pt x="71855" y="506328"/>
                    </a:lnTo>
                    <a:cubicBezTo>
                      <a:pt x="32170" y="506328"/>
                      <a:pt x="0" y="474157"/>
                      <a:pt x="0" y="434473"/>
                    </a:cubicBezTo>
                    <a:lnTo>
                      <a:pt x="0" y="71855"/>
                    </a:lnTo>
                    <a:cubicBezTo>
                      <a:pt x="0" y="32170"/>
                      <a:pt x="32170" y="0"/>
                      <a:pt x="71855" y="0"/>
                    </a:cubicBezTo>
                    <a:close/>
                  </a:path>
                </a:pathLst>
              </a:custGeom>
              <a:solidFill>
                <a:srgbClr val="FFDDA9"/>
              </a:solidFill>
            </p:spPr>
            <p:txBody>
              <a:bodyPr/>
              <a:lstStyle/>
              <a:p>
                <a:endParaRPr lang="es-EC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1447230" cy="544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0" y="170926"/>
              <a:ext cx="7400254" cy="1977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7985" lvl="1" indent="-493993" algn="just">
                <a:lnSpc>
                  <a:spcPts val="5811"/>
                </a:lnSpc>
                <a:buFont typeface="Arial"/>
                <a:buChar char="•"/>
              </a:pPr>
              <a:r>
                <a:rPr lang="en-US" sz="4576" b="1" spc="31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Procesamiento</a:t>
              </a:r>
              <a:r>
                <a:rPr lang="en-US" sz="4576" b="1" spc="31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576" b="1" spc="31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simultáneo</a:t>
              </a:r>
              <a:endParaRPr lang="en-US" sz="4576" b="1" spc="3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372350" y="2441127"/>
            <a:ext cx="5494952" cy="1922463"/>
            <a:chOff x="0" y="0"/>
            <a:chExt cx="7326602" cy="2563284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7326602" cy="2563284"/>
              <a:chOff x="0" y="0"/>
              <a:chExt cx="1447230" cy="50632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447230" cy="506328"/>
              </a:xfrm>
              <a:custGeom>
                <a:avLst/>
                <a:gdLst/>
                <a:ahLst/>
                <a:cxnLst/>
                <a:rect l="l" t="t" r="r" b="b"/>
                <a:pathLst>
                  <a:path w="1447230" h="506328">
                    <a:moveTo>
                      <a:pt x="71855" y="0"/>
                    </a:moveTo>
                    <a:lnTo>
                      <a:pt x="1375375" y="0"/>
                    </a:lnTo>
                    <a:cubicBezTo>
                      <a:pt x="1415060" y="0"/>
                      <a:pt x="1447230" y="32170"/>
                      <a:pt x="1447230" y="71855"/>
                    </a:cubicBezTo>
                    <a:lnTo>
                      <a:pt x="1447230" y="434473"/>
                    </a:lnTo>
                    <a:cubicBezTo>
                      <a:pt x="1447230" y="474157"/>
                      <a:pt x="1415060" y="506328"/>
                      <a:pt x="1375375" y="506328"/>
                    </a:cubicBezTo>
                    <a:lnTo>
                      <a:pt x="71855" y="506328"/>
                    </a:lnTo>
                    <a:cubicBezTo>
                      <a:pt x="32170" y="506328"/>
                      <a:pt x="0" y="474157"/>
                      <a:pt x="0" y="434473"/>
                    </a:cubicBezTo>
                    <a:lnTo>
                      <a:pt x="0" y="71855"/>
                    </a:lnTo>
                    <a:cubicBezTo>
                      <a:pt x="0" y="32170"/>
                      <a:pt x="32170" y="0"/>
                      <a:pt x="71855" y="0"/>
                    </a:cubicBezTo>
                    <a:close/>
                  </a:path>
                </a:pathLst>
              </a:custGeom>
              <a:solidFill>
                <a:srgbClr val="FFDDA9"/>
              </a:solidFill>
            </p:spPr>
            <p:txBody>
              <a:bodyPr/>
              <a:lstStyle/>
              <a:p>
                <a:endParaRPr lang="es-EC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1447230" cy="544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0" y="86640"/>
              <a:ext cx="6399218" cy="223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7985" lvl="1" indent="-493993" algn="just">
                <a:lnSpc>
                  <a:spcPts val="6772"/>
                </a:lnSpc>
                <a:buFont typeface="Arial"/>
                <a:buChar char="•"/>
              </a:pPr>
              <a:r>
                <a:rPr lang="en-US" sz="4576" b="1" spc="31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Recursos</a:t>
              </a:r>
              <a:r>
                <a:rPr lang="en-US" sz="4576" b="1" spc="31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576" b="1" spc="31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compartidos</a:t>
              </a:r>
              <a:endParaRPr lang="en-US" sz="4576" b="1" spc="3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292435" y="4827410"/>
            <a:ext cx="5494952" cy="1331913"/>
            <a:chOff x="0" y="0"/>
            <a:chExt cx="1447230" cy="35079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447230" cy="350792"/>
            </a:xfrm>
            <a:custGeom>
              <a:avLst/>
              <a:gdLst/>
              <a:ahLst/>
              <a:cxnLst/>
              <a:rect l="l" t="t" r="r" b="b"/>
              <a:pathLst>
                <a:path w="1447230" h="350792">
                  <a:moveTo>
                    <a:pt x="71855" y="0"/>
                  </a:moveTo>
                  <a:lnTo>
                    <a:pt x="1375375" y="0"/>
                  </a:lnTo>
                  <a:cubicBezTo>
                    <a:pt x="1415060" y="0"/>
                    <a:pt x="1447230" y="32170"/>
                    <a:pt x="1447230" y="71855"/>
                  </a:cubicBezTo>
                  <a:lnTo>
                    <a:pt x="1447230" y="278937"/>
                  </a:lnTo>
                  <a:cubicBezTo>
                    <a:pt x="1447230" y="318621"/>
                    <a:pt x="1415060" y="350792"/>
                    <a:pt x="1375375" y="350792"/>
                  </a:cubicBezTo>
                  <a:lnTo>
                    <a:pt x="71855" y="350792"/>
                  </a:lnTo>
                  <a:cubicBezTo>
                    <a:pt x="32170" y="350792"/>
                    <a:pt x="0" y="318621"/>
                    <a:pt x="0" y="278937"/>
                  </a:cubicBezTo>
                  <a:lnTo>
                    <a:pt x="0" y="71855"/>
                  </a:lnTo>
                  <a:cubicBezTo>
                    <a:pt x="0" y="32170"/>
                    <a:pt x="32170" y="0"/>
                    <a:pt x="71855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447230" cy="388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2218390" y="4858890"/>
            <a:ext cx="5568997" cy="96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7985" lvl="1" indent="-493993" algn="just">
              <a:lnSpc>
                <a:spcPts val="8603"/>
              </a:lnSpc>
              <a:buFont typeface="Arial"/>
              <a:buChar char="•"/>
            </a:pPr>
            <a:r>
              <a:rPr lang="en-US" sz="4576" b="1" spc="31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</a:t>
            </a:r>
            <a:endParaRPr lang="en-US" sz="4576" b="1" spc="31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4"/>
          <p:cNvGrpSpPr/>
          <p:nvPr/>
        </p:nvGrpSpPr>
        <p:grpSpPr>
          <a:xfrm>
            <a:off x="4937799" y="6940373"/>
            <a:ext cx="8773368" cy="1599872"/>
            <a:chOff x="0" y="0"/>
            <a:chExt cx="11697825" cy="2133162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11697825" cy="2133162"/>
              <a:chOff x="0" y="0"/>
              <a:chExt cx="2310681" cy="421365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2310681" cy="421365"/>
              </a:xfrm>
              <a:custGeom>
                <a:avLst/>
                <a:gdLst/>
                <a:ahLst/>
                <a:cxnLst/>
                <a:rect l="l" t="t" r="r" b="b"/>
                <a:pathLst>
                  <a:path w="2310681" h="421365">
                    <a:moveTo>
                      <a:pt x="45004" y="0"/>
                    </a:moveTo>
                    <a:lnTo>
                      <a:pt x="2265677" y="0"/>
                    </a:lnTo>
                    <a:cubicBezTo>
                      <a:pt x="2277613" y="0"/>
                      <a:pt x="2289060" y="4741"/>
                      <a:pt x="2297500" y="13181"/>
                    </a:cubicBezTo>
                    <a:cubicBezTo>
                      <a:pt x="2305940" y="21621"/>
                      <a:pt x="2310681" y="33068"/>
                      <a:pt x="2310681" y="45004"/>
                    </a:cubicBezTo>
                    <a:lnTo>
                      <a:pt x="2310681" y="376361"/>
                    </a:lnTo>
                    <a:cubicBezTo>
                      <a:pt x="2310681" y="401216"/>
                      <a:pt x="2290532" y="421365"/>
                      <a:pt x="2265677" y="421365"/>
                    </a:cubicBezTo>
                    <a:lnTo>
                      <a:pt x="45004" y="421365"/>
                    </a:lnTo>
                    <a:cubicBezTo>
                      <a:pt x="33068" y="421365"/>
                      <a:pt x="21621" y="416624"/>
                      <a:pt x="13181" y="408184"/>
                    </a:cubicBezTo>
                    <a:cubicBezTo>
                      <a:pt x="4741" y="399744"/>
                      <a:pt x="0" y="388297"/>
                      <a:pt x="0" y="376361"/>
                    </a:cubicBezTo>
                    <a:lnTo>
                      <a:pt x="0" y="45004"/>
                    </a:lnTo>
                    <a:cubicBezTo>
                      <a:pt x="0" y="33068"/>
                      <a:pt x="4741" y="21621"/>
                      <a:pt x="13181" y="13181"/>
                    </a:cubicBezTo>
                    <a:cubicBezTo>
                      <a:pt x="21621" y="4741"/>
                      <a:pt x="33068" y="0"/>
                      <a:pt x="45004" y="0"/>
                    </a:cubicBezTo>
                    <a:close/>
                  </a:path>
                </a:pathLst>
              </a:custGeom>
              <a:solidFill>
                <a:srgbClr val="FFDDA9"/>
              </a:solidFill>
            </p:spPr>
            <p:txBody>
              <a:bodyPr/>
              <a:lstStyle/>
              <a:p>
                <a:endParaRPr lang="es-EC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0" y="-38100"/>
                <a:ext cx="2310681" cy="4594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TextBox 48"/>
            <p:cNvSpPr txBox="1"/>
            <p:nvPr/>
          </p:nvSpPr>
          <p:spPr>
            <a:xfrm>
              <a:off x="490926" y="456502"/>
              <a:ext cx="10443674" cy="1087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7985" lvl="1" indent="-493993" algn="just">
                <a:lnSpc>
                  <a:spcPts val="6772"/>
                </a:lnSpc>
                <a:buFont typeface="Arial"/>
                <a:buChar char="•"/>
              </a:pPr>
              <a:r>
                <a:rPr lang="en-US" sz="4576" b="1" spc="475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Detección de errores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372350" y="5020815"/>
            <a:ext cx="5584579" cy="1331913"/>
            <a:chOff x="0" y="0"/>
            <a:chExt cx="7446105" cy="1775884"/>
          </a:xfrm>
        </p:grpSpPr>
        <p:grpSp>
          <p:nvGrpSpPr>
            <p:cNvPr id="50" name="Group 50"/>
            <p:cNvGrpSpPr/>
            <p:nvPr/>
          </p:nvGrpSpPr>
          <p:grpSpPr>
            <a:xfrm>
              <a:off x="119503" y="0"/>
              <a:ext cx="7326602" cy="1775884"/>
              <a:chOff x="0" y="0"/>
              <a:chExt cx="1447230" cy="350792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447230" cy="350792"/>
              </a:xfrm>
              <a:custGeom>
                <a:avLst/>
                <a:gdLst/>
                <a:ahLst/>
                <a:cxnLst/>
                <a:rect l="l" t="t" r="r" b="b"/>
                <a:pathLst>
                  <a:path w="1447230" h="350792">
                    <a:moveTo>
                      <a:pt x="71855" y="0"/>
                    </a:moveTo>
                    <a:lnTo>
                      <a:pt x="1375375" y="0"/>
                    </a:lnTo>
                    <a:cubicBezTo>
                      <a:pt x="1415060" y="0"/>
                      <a:pt x="1447230" y="32170"/>
                      <a:pt x="1447230" y="71855"/>
                    </a:cubicBezTo>
                    <a:lnTo>
                      <a:pt x="1447230" y="278937"/>
                    </a:lnTo>
                    <a:cubicBezTo>
                      <a:pt x="1447230" y="318621"/>
                      <a:pt x="1415060" y="350792"/>
                      <a:pt x="1375375" y="350792"/>
                    </a:cubicBezTo>
                    <a:lnTo>
                      <a:pt x="71855" y="350792"/>
                    </a:lnTo>
                    <a:cubicBezTo>
                      <a:pt x="32170" y="350792"/>
                      <a:pt x="0" y="318621"/>
                      <a:pt x="0" y="278937"/>
                    </a:cubicBezTo>
                    <a:lnTo>
                      <a:pt x="0" y="71855"/>
                    </a:lnTo>
                    <a:cubicBezTo>
                      <a:pt x="0" y="32170"/>
                      <a:pt x="32170" y="0"/>
                      <a:pt x="71855" y="0"/>
                    </a:cubicBezTo>
                    <a:close/>
                  </a:path>
                </a:pathLst>
              </a:custGeom>
              <a:solidFill>
                <a:srgbClr val="FF7466"/>
              </a:solidFill>
            </p:spPr>
            <p:txBody>
              <a:bodyPr/>
              <a:lstStyle/>
              <a:p>
                <a:endParaRPr lang="es-EC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-38100"/>
                <a:ext cx="1447230" cy="3888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Box 53"/>
            <p:cNvSpPr txBox="1"/>
            <p:nvPr/>
          </p:nvSpPr>
          <p:spPr>
            <a:xfrm>
              <a:off x="0" y="84605"/>
              <a:ext cx="7266666" cy="1286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7985" lvl="1" indent="-493993" algn="just">
                <a:lnSpc>
                  <a:spcPts val="8603"/>
                </a:lnSpc>
                <a:buFont typeface="Arial"/>
                <a:buChar char="•"/>
              </a:pPr>
              <a:r>
                <a:rPr lang="en-US" sz="4576" b="1" spc="31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Transparencia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18079" y="8663026"/>
            <a:ext cx="12051841" cy="1450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FF1616"/>
                </a:solidFill>
                <a:latin typeface="Fredoka"/>
              </a:rPr>
              <a:t>Sistemas distribuidos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258300"/>
            <a:ext cx="2056027" cy="667481"/>
            <a:chOff x="0" y="0"/>
            <a:chExt cx="125182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22602" y="9258300"/>
            <a:ext cx="2056027" cy="667481"/>
            <a:chOff x="0" y="0"/>
            <a:chExt cx="1251825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136568" y="9258300"/>
            <a:ext cx="2056027" cy="667481"/>
            <a:chOff x="0" y="0"/>
            <a:chExt cx="1251825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487870" y="9258300"/>
            <a:ext cx="2056027" cy="667481"/>
            <a:chOff x="0" y="0"/>
            <a:chExt cx="1251825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1825" cy="406400"/>
            </a:xfrm>
            <a:custGeom>
              <a:avLst/>
              <a:gdLst/>
              <a:ahLst/>
              <a:cxnLst/>
              <a:rect l="l" t="t" r="r" b="b"/>
              <a:pathLst>
                <a:path w="1251825" h="406400">
                  <a:moveTo>
                    <a:pt x="1048625" y="0"/>
                  </a:moveTo>
                  <a:cubicBezTo>
                    <a:pt x="1160849" y="0"/>
                    <a:pt x="1251825" y="90976"/>
                    <a:pt x="1251825" y="203200"/>
                  </a:cubicBezTo>
                  <a:cubicBezTo>
                    <a:pt x="1251825" y="315424"/>
                    <a:pt x="1160849" y="406400"/>
                    <a:pt x="104862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25182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468254" y="-2322791"/>
            <a:ext cx="3351491" cy="33514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45594" y="-15912"/>
            <a:ext cx="5548672" cy="1450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dirty="0" err="1">
                <a:solidFill>
                  <a:srgbClr val="542622"/>
                </a:solidFill>
                <a:latin typeface="Fredoka"/>
              </a:rPr>
              <a:t>Ventajas</a:t>
            </a:r>
            <a:r>
              <a:rPr lang="en-US" sz="8500" dirty="0">
                <a:solidFill>
                  <a:srgbClr val="542622"/>
                </a:solidFill>
                <a:latin typeface="Fredoka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36790" y="-6387"/>
            <a:ext cx="7249300" cy="144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542622"/>
                </a:solidFill>
                <a:latin typeface="Fredoka"/>
              </a:rPr>
              <a:t>Desventajas </a:t>
            </a:r>
          </a:p>
        </p:txBody>
      </p:sp>
      <p:sp>
        <p:nvSpPr>
          <p:cNvPr id="20" name="AutoShape 20"/>
          <p:cNvSpPr/>
          <p:nvPr/>
        </p:nvSpPr>
        <p:spPr>
          <a:xfrm flipH="1">
            <a:off x="9105900" y="1435054"/>
            <a:ext cx="19050" cy="6482570"/>
          </a:xfrm>
          <a:prstGeom prst="line">
            <a:avLst/>
          </a:prstGeom>
          <a:ln w="38100" cap="flat">
            <a:solidFill>
              <a:srgbClr val="FFBD59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21" name="TextBox 21"/>
          <p:cNvSpPr txBox="1"/>
          <p:nvPr/>
        </p:nvSpPr>
        <p:spPr>
          <a:xfrm>
            <a:off x="970759" y="2234981"/>
            <a:ext cx="7315991" cy="519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5112"/>
              </a:lnSpc>
              <a:buFont typeface="Arial"/>
              <a:buChar char="•"/>
            </a:pP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Tienen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mayor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40" lvl="1" indent="-388620">
              <a:lnSpc>
                <a:spcPts val="5112"/>
              </a:lnSpc>
              <a:buFont typeface="Arial"/>
              <a:buChar char="•"/>
            </a:pP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crecimiento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</a:t>
            </a:r>
            <a:endParaRPr lang="en-US" sz="3600" spc="7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7240" lvl="1" indent="-388620">
              <a:lnSpc>
                <a:spcPts val="5112"/>
              </a:lnSpc>
              <a:buFont typeface="Arial"/>
              <a:buChar char="•"/>
            </a:pP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compartir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costosos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40" lvl="1" indent="-388620">
              <a:lnSpc>
                <a:spcPts val="5112"/>
              </a:lnSpc>
              <a:buFont typeface="Arial"/>
              <a:buChar char="•"/>
            </a:pP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7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  <a:r>
              <a:rPr lang="en-US" sz="3600" spc="7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las personas.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43309" y="1503923"/>
            <a:ext cx="7315991" cy="699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5" lvl="1" indent="-388618">
              <a:lnSpc>
                <a:spcPts val="4643"/>
              </a:lnSpc>
              <a:buFont typeface="Arial"/>
              <a:buChar char="•"/>
            </a:pP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de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ejecutar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versiones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operativos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35" lvl="1" indent="-388618">
              <a:lnSpc>
                <a:spcPts val="4643"/>
              </a:lnSpc>
              <a:buFont typeface="Arial"/>
              <a:buChar char="•"/>
            </a:pP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accederse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tráfico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red,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sujeto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escuchas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indeseadas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35" lvl="1" indent="-388618">
              <a:lnSpc>
                <a:spcPts val="4643"/>
              </a:lnSpc>
              <a:buFont typeface="Arial"/>
              <a:buChar char="•"/>
            </a:pP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distribuidos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complejos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35" lvl="1" indent="-388618">
              <a:lnSpc>
                <a:spcPts val="4643"/>
              </a:lnSpc>
              <a:buFont typeface="Arial"/>
              <a:buChar char="•"/>
            </a:pP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distribuidos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tienen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99" spc="7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impredecible</a:t>
            </a:r>
            <a:r>
              <a:rPr lang="en-US" sz="3599" spc="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5290" y="4038351"/>
            <a:ext cx="5143500" cy="51435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919729" y="830201"/>
            <a:ext cx="4112054" cy="667481"/>
            <a:chOff x="0" y="0"/>
            <a:chExt cx="250365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555466" y="-46503"/>
            <a:ext cx="6808334" cy="1105149"/>
            <a:chOff x="0" y="0"/>
            <a:chExt cx="250365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84839" y="8713359"/>
            <a:ext cx="4112054" cy="667481"/>
            <a:chOff x="0" y="0"/>
            <a:chExt cx="250365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830436" y="9181851"/>
            <a:ext cx="6808334" cy="1105149"/>
            <a:chOff x="0" y="0"/>
            <a:chExt cx="250365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03650" cy="406400"/>
            </a:xfrm>
            <a:custGeom>
              <a:avLst/>
              <a:gdLst/>
              <a:ahLst/>
              <a:cxnLst/>
              <a:rect l="l" t="t" r="r" b="b"/>
              <a:pathLst>
                <a:path w="2503650" h="406400">
                  <a:moveTo>
                    <a:pt x="2300450" y="0"/>
                  </a:moveTo>
                  <a:cubicBezTo>
                    <a:pt x="2412674" y="0"/>
                    <a:pt x="2503650" y="90976"/>
                    <a:pt x="2503650" y="203200"/>
                  </a:cubicBezTo>
                  <a:cubicBezTo>
                    <a:pt x="2503650" y="315424"/>
                    <a:pt x="2412674" y="406400"/>
                    <a:pt x="230045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50365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14895" y="5143500"/>
            <a:ext cx="5143500" cy="51435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44500" y="4114800"/>
            <a:ext cx="5143500" cy="51435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DA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00725" y="4134470"/>
            <a:ext cx="4912630" cy="491263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0199" r="-10199"/>
              </a:stretch>
            </a:blipFill>
          </p:spPr>
          <p:txBody>
            <a:bodyPr/>
            <a:lstStyle/>
            <a:p>
              <a:endParaRPr lang="es-EC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830330" y="5258935"/>
            <a:ext cx="4912630" cy="491263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00" r="-25000"/>
              </a:stretch>
            </a:blipFill>
          </p:spPr>
          <p:txBody>
            <a:bodyPr/>
            <a:lstStyle/>
            <a:p>
              <a:endParaRPr lang="es-EC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258570" y="4230235"/>
            <a:ext cx="4912630" cy="491263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8888" r="-38888"/>
              </a:stretch>
            </a:blipFill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4512961" y="410821"/>
            <a:ext cx="9547367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542622"/>
                </a:solidFill>
                <a:latin typeface="Fredoka"/>
              </a:rPr>
              <a:t>Formas de conectar N Computadoras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9905" y="2509910"/>
            <a:ext cx="3633450" cy="96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03"/>
              </a:lnSpc>
            </a:pPr>
            <a:r>
              <a:rPr lang="en-US" sz="4576" b="1" spc="3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sz="4576" spc="3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00041" y="3542007"/>
            <a:ext cx="2773208" cy="964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03"/>
              </a:lnSpc>
            </a:pPr>
            <a:r>
              <a:rPr lang="en-US" sz="4576" b="1" spc="31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922073" y="2509910"/>
            <a:ext cx="1816725" cy="964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03"/>
              </a:lnSpc>
            </a:pPr>
            <a:r>
              <a:rPr lang="en-US" sz="4576" b="1" spc="31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4576" b="1" spc="31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09947"/>
            <a:ext cx="16230600" cy="2995365"/>
            <a:chOff x="0" y="0"/>
            <a:chExt cx="2202108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02108" cy="406400"/>
            </a:xfrm>
            <a:custGeom>
              <a:avLst/>
              <a:gdLst/>
              <a:ahLst/>
              <a:cxnLst/>
              <a:rect l="l" t="t" r="r" b="b"/>
              <a:pathLst>
                <a:path w="2202108" h="406400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99175" y="4123938"/>
            <a:ext cx="15089650" cy="174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3"/>
              </a:lnSpc>
            </a:pPr>
            <a:r>
              <a:rPr lang="en-US" sz="15300">
                <a:solidFill>
                  <a:srgbClr val="542622"/>
                </a:solidFill>
                <a:latin typeface="Fredoka"/>
              </a:rPr>
              <a:t>Gracias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267612" y="-962988"/>
            <a:ext cx="3983376" cy="398337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62988" y="7266612"/>
            <a:ext cx="3983376" cy="398337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752347" y="-519233"/>
            <a:ext cx="3013905" cy="301390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478253" y="7751347"/>
            <a:ext cx="3013905" cy="301390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-514599"/>
            <a:ext cx="12065613" cy="1105149"/>
            <a:chOff x="0" y="0"/>
            <a:chExt cx="4436926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436926" cy="406400"/>
            </a:xfrm>
            <a:custGeom>
              <a:avLst/>
              <a:gdLst/>
              <a:ahLst/>
              <a:cxnLst/>
              <a:rect l="l" t="t" r="r" b="b"/>
              <a:pathLst>
                <a:path w="4436926" h="406400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2720697" y="9696325"/>
            <a:ext cx="11864697" cy="1105149"/>
            <a:chOff x="0" y="0"/>
            <a:chExt cx="4363042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363043" cy="406400"/>
            </a:xfrm>
            <a:custGeom>
              <a:avLst/>
              <a:gdLst/>
              <a:ahLst/>
              <a:cxnLst/>
              <a:rect l="l" t="t" r="r" b="b"/>
              <a:pathLst>
                <a:path w="4363043" h="406400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CB46A7C756274E9F4C9B3C23B3A4B6" ma:contentTypeVersion="18" ma:contentTypeDescription="Crear nuevo documento." ma:contentTypeScope="" ma:versionID="b5e0e7f99464cdc19002ef0ea9e35d7a">
  <xsd:schema xmlns:xsd="http://www.w3.org/2001/XMLSchema" xmlns:xs="http://www.w3.org/2001/XMLSchema" xmlns:p="http://schemas.microsoft.com/office/2006/metadata/properties" xmlns:ns3="05afe1a7-761f-4879-8a08-27c6784a9969" xmlns:ns4="77af5e64-d845-458c-9a35-553cbbe54fd4" targetNamespace="http://schemas.microsoft.com/office/2006/metadata/properties" ma:root="true" ma:fieldsID="9467f2100e83fcc738194382314875d6" ns3:_="" ns4:_="">
    <xsd:import namespace="05afe1a7-761f-4879-8a08-27c6784a9969"/>
    <xsd:import namespace="77af5e64-d845-458c-9a35-553cbbe54f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fe1a7-761f-4879-8a08-27c6784a9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f5e64-d845-458c-9a35-553cbbe54f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afe1a7-761f-4879-8a08-27c6784a9969" xsi:nil="true"/>
  </documentManagement>
</p:properties>
</file>

<file path=customXml/itemProps1.xml><?xml version="1.0" encoding="utf-8"?>
<ds:datastoreItem xmlns:ds="http://schemas.openxmlformats.org/officeDocument/2006/customXml" ds:itemID="{D70235E0-6F8F-4F77-BB45-F445EF81E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afe1a7-761f-4879-8a08-27c6784a9969"/>
    <ds:schemaRef ds:uri="77af5e64-d845-458c-9a35-553cbbe54f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9820FE-BC4A-4BFA-BB97-13F10B1D5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DBB3A-E155-4FEA-9FE7-271E9A2A3610}">
  <ds:schemaRefs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7af5e64-d845-458c-9a35-553cbbe54fd4"/>
    <ds:schemaRef ds:uri="05afe1a7-761f-4879-8a08-27c6784a99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</Words>
  <Application>Microsoft Office PowerPoint</Application>
  <PresentationFormat>Personalizado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Adelina</vt:lpstr>
      <vt:lpstr>Times New Roman</vt:lpstr>
      <vt:lpstr>Fredoka</vt:lpstr>
      <vt:lpstr>Bodoni FLF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Presentación para Proyectos Simple Rojo y Naranja</dc:title>
  <cp:lastModifiedBy>VELEZ VELEZ CAROLINA IBETH</cp:lastModifiedBy>
  <cp:revision>3</cp:revision>
  <dcterms:created xsi:type="dcterms:W3CDTF">2006-08-16T00:00:00Z</dcterms:created>
  <dcterms:modified xsi:type="dcterms:W3CDTF">2024-04-17T16:17:20Z</dcterms:modified>
  <dc:identifier>DAGCPEE6CUc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0x0101001ACB46A7C756274E9F4C9B3C23B3A4B6</vt:lpwstr>
  </property>
</Properties>
</file>