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27"/>
  </p:notesMasterIdLst>
  <p:sldIdLst>
    <p:sldId id="256" r:id="rId5"/>
    <p:sldId id="257" r:id="rId6"/>
    <p:sldId id="259" r:id="rId7"/>
    <p:sldId id="258" r:id="rId8"/>
    <p:sldId id="260" r:id="rId9"/>
    <p:sldId id="270" r:id="rId10"/>
    <p:sldId id="316" r:id="rId11"/>
    <p:sldId id="318" r:id="rId12"/>
    <p:sldId id="320" r:id="rId13"/>
    <p:sldId id="322" r:id="rId14"/>
    <p:sldId id="323" r:id="rId15"/>
    <p:sldId id="324" r:id="rId16"/>
    <p:sldId id="325" r:id="rId17"/>
    <p:sldId id="326" r:id="rId18"/>
    <p:sldId id="327" r:id="rId19"/>
    <p:sldId id="319" r:id="rId20"/>
    <p:sldId id="317" r:id="rId21"/>
    <p:sldId id="329" r:id="rId22"/>
    <p:sldId id="328" r:id="rId23"/>
    <p:sldId id="330" r:id="rId24"/>
    <p:sldId id="331" r:id="rId25"/>
    <p:sldId id="332" r:id="rId26"/>
  </p:sldIdLst>
  <p:sldSz cx="9144000" cy="5143500" type="screen16x9"/>
  <p:notesSz cx="6858000" cy="9144000"/>
  <p:embeddedFontLst>
    <p:embeddedFont>
      <p:font typeface="Exo" panose="020B0604020202020204" charset="0"/>
      <p:regular r:id="rId28"/>
      <p:bold r:id="rId29"/>
      <p:italic r:id="rId30"/>
      <p:boldItalic r:id="rId31"/>
    </p:embeddedFont>
    <p:embeddedFont>
      <p:font typeface="PT Sans" panose="020B0503020203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D19FF-B4F1-FBE9-8D86-8E19CF06C414}" v="566" dt="2023-11-09T23:08:34.965"/>
    <p1510:client id="{0814B221-92E6-447B-D503-5A0B68B49E36}" v="90" dt="2023-11-10T04:13:16.643"/>
    <p1510:client id="{66F25C2C-C2BC-91C1-A403-D48A736F7252}" v="135" dt="2023-11-10T00:44:34.429"/>
    <p1510:client id="{CF97C43B-2037-40AB-B24B-338F094843BE}" v="171" vWet="173" dt="2023-11-10T00:42:49.448"/>
    <p1510:client id="{E97ECC7E-885A-9D0F-32A9-52B327283300}" v="2" dt="2023-11-10T01:57:16.237"/>
  </p1510:revLst>
</p1510:revInfo>
</file>

<file path=ppt/tableStyles.xml><?xml version="1.0" encoding="utf-8"?>
<a:tblStyleLst xmlns:a="http://schemas.openxmlformats.org/drawingml/2006/main" def="{4E615262-1EAC-4DE5-8DEF-EBF1A0BEFBC0}">
  <a:tblStyle styleId="{4E615262-1EAC-4DE5-8DEF-EBF1A0BEFB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8399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464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229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808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706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327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52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8"/>
        <p:cNvGrpSpPr/>
        <p:nvPr/>
      </p:nvGrpSpPr>
      <p:grpSpPr>
        <a:xfrm>
          <a:off x="0" y="0"/>
          <a:ext cx="0" cy="0"/>
          <a:chOff x="0" y="0"/>
          <a:chExt cx="0" cy="0"/>
        </a:xfrm>
      </p:grpSpPr>
      <p:sp>
        <p:nvSpPr>
          <p:cNvPr id="3349" name="Google Shape;3349;gedfa3e31c0_2_20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0" name="Google Shape;3350;gedfa3e31c0_2_20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677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985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182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BLANK_14">
    <p:spTree>
      <p:nvGrpSpPr>
        <p:cNvPr id="1"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9" name="Google Shape;2219;p25"/>
          <p:cNvSpPr txBox="1">
            <a:spLocks noGrp="1"/>
          </p:cNvSpPr>
          <p:nvPr>
            <p:ph type="title"/>
          </p:nvPr>
        </p:nvSpPr>
        <p:spPr>
          <a:xfrm>
            <a:off x="713100" y="539400"/>
            <a:ext cx="7717800" cy="572700"/>
          </a:xfrm>
          <a:prstGeom prst="rect">
            <a:avLst/>
          </a:prstGeom>
          <a:effectLst>
            <a:outerShdw blurRad="85725" algn="bl" rotWithShape="0">
              <a:schemeClr val="accent2">
                <a:alpha val="41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3" r:id="rId6"/>
    <p:sldLayoutId id="2147483671" r:id="rId7"/>
    <p:sldLayoutId id="2147483674" r:id="rId8"/>
    <p:sldLayoutId id="214748367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www.ibm.com/docs/en/i/7.1?topic=ssw_ibm_i_71/rzaie/rzaiemod_proxy_balancer.html" TargetMode="External"/><Relationship Id="rId2" Type="http://schemas.openxmlformats.org/officeDocument/2006/relationships/hyperlink" Target="https://www.computerworld.es/tendencias/que-es-el-balanceo-de-carga" TargetMode="External"/><Relationship Id="rId1" Type="http://schemas.openxmlformats.org/officeDocument/2006/relationships/slideLayout" Target="../slideLayouts/slideLayout6.xml"/><Relationship Id="rId6" Type="http://schemas.openxmlformats.org/officeDocument/2006/relationships/hyperlink" Target="https://httpd.apache.org/docs/2.4/mod/mod_lbmeth" TargetMode="External"/><Relationship Id="rId5" Type="http://schemas.openxmlformats.org/officeDocument/2006/relationships/hyperlink" Target="https://httpd.apache.org/docs/2.4/mod/mod_proxy_" TargetMode="External"/><Relationship Id="rId4" Type="http://schemas.openxmlformats.org/officeDocument/2006/relationships/hyperlink" Target="https://httpd.apache.org/docs/2.4/mod/mod_proxy.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ADDeEz5fETILGQKQpJJFcM7P5rmZ4FZoHUde76lueLU/copy#gid=717761483"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30750" y="3201280"/>
            <a:ext cx="4882500" cy="893551"/>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2295459" y="3502342"/>
            <a:ext cx="4547700"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a:t>ALEJANDRA GARCES GIL</a:t>
            </a:r>
          </a:p>
          <a:p>
            <a:pPr marL="0" lvl="0" indent="0" algn="ctr" rtl="0">
              <a:spcBef>
                <a:spcPts val="0"/>
              </a:spcBef>
              <a:spcAft>
                <a:spcPts val="0"/>
              </a:spcAft>
              <a:buNone/>
            </a:pPr>
            <a:r>
              <a:rPr lang="es-ES"/>
              <a:t>JUAN ESTEBAN LIZARAZO QUINTERO </a:t>
            </a:r>
          </a:p>
          <a:p>
            <a:pPr marL="0" lvl="0" indent="0" algn="ctr" rtl="0">
              <a:spcBef>
                <a:spcPts val="0"/>
              </a:spcBef>
              <a:spcAft>
                <a:spcPts val="0"/>
              </a:spcAft>
              <a:buNone/>
            </a:pPr>
            <a:r>
              <a:rPr lang="es-ES"/>
              <a:t>VICTOR ANDRES SILVA MEDINA</a:t>
            </a:r>
            <a:endParaRPr lang="es-CO"/>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910920" y="1418758"/>
            <a:ext cx="7188494"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2"/>
                </a:solidFill>
              </a:rPr>
              <a:t>BALANCEO DE CARGAS </a:t>
            </a:r>
            <a:r>
              <a:rPr lang="en" sz="4400"/>
              <a:t>EN SERVIDORES WEB</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119752" y="174539"/>
            <a:ext cx="4955064" cy="1066169"/>
          </a:xfrm>
          <a:prstGeom prst="rect">
            <a:avLst/>
          </a:prstGeom>
        </p:spPr>
        <p:txBody>
          <a:bodyPr spcFirstLastPara="1" wrap="square" lIns="91425" tIns="91425" rIns="91425" bIns="91425" anchor="ctr" anchorCtr="0">
            <a:noAutofit/>
          </a:bodyPr>
          <a:lstStyle/>
          <a:p>
            <a:br>
              <a:rPr lang="es-ES" sz="1800"/>
            </a:br>
            <a:r>
              <a:rPr lang="es-ES" sz="1800"/>
              <a:t>CONFIGURACIÓN </a:t>
            </a:r>
            <a:r>
              <a:rPr lang="es-ES" sz="1800" err="1">
                <a:solidFill>
                  <a:srgbClr val="FFFFFF"/>
                </a:solidFill>
              </a:rPr>
              <a:t>HAProxy</a:t>
            </a:r>
            <a:r>
              <a:rPr lang="es-ES" sz="1800">
                <a:solidFill>
                  <a:srgbClr val="FFFFFF"/>
                </a:solidFill>
              </a:rPr>
              <a:t> </a:t>
            </a:r>
            <a:r>
              <a:rPr lang="es-ES" sz="1600">
                <a:solidFill>
                  <a:schemeClr val="accent2"/>
                </a:solidFill>
              </a:rPr>
              <a:t>COMO SERVIDOR WEB.</a:t>
            </a:r>
            <a:endParaRPr sz="1600">
              <a:solidFill>
                <a:schemeClr val="accent2"/>
              </a:solidFill>
            </a:endParaRPr>
          </a:p>
        </p:txBody>
      </p:sp>
      <p:sp>
        <p:nvSpPr>
          <p:cNvPr id="2775" name="Google Shape;2775;p36"/>
          <p:cNvSpPr/>
          <p:nvPr/>
        </p:nvSpPr>
        <p:spPr>
          <a:xfrm>
            <a:off x="-825509" y="422976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524620" y="390772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Imagen 2" descr="Texto&#10;&#10;Descripción generada automáticamente">
            <a:extLst>
              <a:ext uri="{FF2B5EF4-FFF2-40B4-BE49-F238E27FC236}">
                <a16:creationId xmlns:a16="http://schemas.microsoft.com/office/drawing/2014/main" id="{BCC6D97B-0143-02F1-9BE0-4B7BD04EE632}"/>
              </a:ext>
            </a:extLst>
          </p:cNvPr>
          <p:cNvPicPr>
            <a:picLocks noChangeAspect="1"/>
          </p:cNvPicPr>
          <p:nvPr/>
        </p:nvPicPr>
        <p:blipFill rotWithShape="1">
          <a:blip r:embed="rId3"/>
          <a:srcRect r="6563" b="-730"/>
          <a:stretch/>
        </p:blipFill>
        <p:spPr>
          <a:xfrm>
            <a:off x="172372" y="1553520"/>
            <a:ext cx="3973709" cy="704525"/>
          </a:xfrm>
          <a:prstGeom prst="rect">
            <a:avLst/>
          </a:prstGeom>
        </p:spPr>
      </p:pic>
      <p:pic>
        <p:nvPicPr>
          <p:cNvPr id="4" name="Imagen 3" descr="Texto&#10;&#10;Descripción generada automáticamente">
            <a:extLst>
              <a:ext uri="{FF2B5EF4-FFF2-40B4-BE49-F238E27FC236}">
                <a16:creationId xmlns:a16="http://schemas.microsoft.com/office/drawing/2014/main" id="{130AB0F2-FF64-6325-71E6-4F50B19FE320}"/>
              </a:ext>
            </a:extLst>
          </p:cNvPr>
          <p:cNvPicPr>
            <a:picLocks noChangeAspect="1"/>
          </p:cNvPicPr>
          <p:nvPr/>
        </p:nvPicPr>
        <p:blipFill rotWithShape="1">
          <a:blip r:embed="rId4"/>
          <a:srcRect r="17880" b="136"/>
          <a:stretch/>
        </p:blipFill>
        <p:spPr>
          <a:xfrm>
            <a:off x="4314467" y="1239213"/>
            <a:ext cx="4480579" cy="3582244"/>
          </a:xfrm>
          <a:prstGeom prst="rect">
            <a:avLst/>
          </a:prstGeom>
        </p:spPr>
      </p:pic>
      <p:pic>
        <p:nvPicPr>
          <p:cNvPr id="2" name="Imagen 1" descr="Texto&#10;&#10;Descripción generada automáticamente">
            <a:extLst>
              <a:ext uri="{FF2B5EF4-FFF2-40B4-BE49-F238E27FC236}">
                <a16:creationId xmlns:a16="http://schemas.microsoft.com/office/drawing/2014/main" id="{16370721-54AE-A8B5-59E9-A14C60F30316}"/>
              </a:ext>
            </a:extLst>
          </p:cNvPr>
          <p:cNvPicPr>
            <a:picLocks noChangeAspect="1"/>
          </p:cNvPicPr>
          <p:nvPr/>
        </p:nvPicPr>
        <p:blipFill>
          <a:blip r:embed="rId5"/>
          <a:stretch>
            <a:fillRect/>
          </a:stretch>
        </p:blipFill>
        <p:spPr>
          <a:xfrm>
            <a:off x="213852" y="2852672"/>
            <a:ext cx="3973768" cy="1447624"/>
          </a:xfrm>
          <a:prstGeom prst="rect">
            <a:avLst/>
          </a:prstGeom>
        </p:spPr>
      </p:pic>
    </p:spTree>
    <p:extLst>
      <p:ext uri="{BB962C8B-B14F-4D97-AF65-F5344CB8AC3E}">
        <p14:creationId xmlns:p14="http://schemas.microsoft.com/office/powerpoint/2010/main" val="338544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119752" y="174539"/>
            <a:ext cx="4955064" cy="1066169"/>
          </a:xfrm>
          <a:prstGeom prst="rect">
            <a:avLst/>
          </a:prstGeom>
        </p:spPr>
        <p:txBody>
          <a:bodyPr spcFirstLastPara="1" wrap="square" lIns="91425" tIns="91425" rIns="91425" bIns="91425" anchor="ctr" anchorCtr="0">
            <a:noAutofit/>
          </a:bodyPr>
          <a:lstStyle/>
          <a:p>
            <a:br>
              <a:rPr lang="es-ES" sz="1800"/>
            </a:br>
            <a:r>
              <a:rPr lang="es-ES" sz="1800"/>
              <a:t>CONFIGURACIÓN </a:t>
            </a:r>
            <a:r>
              <a:rPr lang="es-ES" sz="1800" err="1">
                <a:solidFill>
                  <a:srgbClr val="FFFFFF"/>
                </a:solidFill>
              </a:rPr>
              <a:t>HAProxy</a:t>
            </a:r>
            <a:r>
              <a:rPr lang="es-ES" sz="1800">
                <a:solidFill>
                  <a:srgbClr val="FFFFFF"/>
                </a:solidFill>
              </a:rPr>
              <a:t> </a:t>
            </a:r>
            <a:r>
              <a:rPr lang="es-ES" sz="1600">
                <a:solidFill>
                  <a:schemeClr val="accent2"/>
                </a:solidFill>
              </a:rPr>
              <a:t>COMO SERVIDOR WEB.</a:t>
            </a:r>
            <a:endParaRPr sz="1600">
              <a:solidFill>
                <a:schemeClr val="accent2"/>
              </a:solidFill>
            </a:endParaRPr>
          </a:p>
        </p:txBody>
      </p:sp>
      <p:sp>
        <p:nvSpPr>
          <p:cNvPr id="2775" name="Google Shape;2775;p36"/>
          <p:cNvSpPr/>
          <p:nvPr/>
        </p:nvSpPr>
        <p:spPr>
          <a:xfrm>
            <a:off x="-825509" y="422976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524620" y="390772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Imagen 1" descr="Texto&#10;&#10;Descripción generada automáticamente">
            <a:extLst>
              <a:ext uri="{FF2B5EF4-FFF2-40B4-BE49-F238E27FC236}">
                <a16:creationId xmlns:a16="http://schemas.microsoft.com/office/drawing/2014/main" id="{FA0E0793-C081-1CFF-393C-945850375E1A}"/>
              </a:ext>
            </a:extLst>
          </p:cNvPr>
          <p:cNvPicPr>
            <a:picLocks noChangeAspect="1"/>
          </p:cNvPicPr>
          <p:nvPr/>
        </p:nvPicPr>
        <p:blipFill rotWithShape="1">
          <a:blip r:embed="rId3"/>
          <a:srcRect t="1031" r="-67" b="-129"/>
          <a:stretch/>
        </p:blipFill>
        <p:spPr>
          <a:xfrm>
            <a:off x="788788" y="1119042"/>
            <a:ext cx="7641776" cy="3925937"/>
          </a:xfrm>
          <a:prstGeom prst="rect">
            <a:avLst/>
          </a:prstGeom>
        </p:spPr>
      </p:pic>
    </p:spTree>
    <p:extLst>
      <p:ext uri="{BB962C8B-B14F-4D97-AF65-F5344CB8AC3E}">
        <p14:creationId xmlns:p14="http://schemas.microsoft.com/office/powerpoint/2010/main" val="1131042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119752" y="174539"/>
            <a:ext cx="4955064" cy="1066169"/>
          </a:xfrm>
          <a:prstGeom prst="rect">
            <a:avLst/>
          </a:prstGeom>
        </p:spPr>
        <p:txBody>
          <a:bodyPr spcFirstLastPara="1" wrap="square" lIns="91425" tIns="91425" rIns="91425" bIns="91425" anchor="ctr" anchorCtr="0">
            <a:noAutofit/>
          </a:bodyPr>
          <a:lstStyle/>
          <a:p>
            <a:br>
              <a:rPr lang="es-ES" sz="1800"/>
            </a:br>
            <a:r>
              <a:rPr lang="es-ES" sz="1800"/>
              <a:t>CONFIGURACIÓN </a:t>
            </a:r>
            <a:r>
              <a:rPr lang="es-ES" sz="1800" err="1">
                <a:solidFill>
                  <a:srgbClr val="FFFFFF"/>
                </a:solidFill>
              </a:rPr>
              <a:t>HAProxy</a:t>
            </a:r>
            <a:r>
              <a:rPr lang="es-ES" sz="1800">
                <a:solidFill>
                  <a:srgbClr val="FFFFFF"/>
                </a:solidFill>
              </a:rPr>
              <a:t> </a:t>
            </a:r>
            <a:r>
              <a:rPr lang="es-ES" sz="1600">
                <a:solidFill>
                  <a:schemeClr val="accent2"/>
                </a:solidFill>
              </a:rPr>
              <a:t>COMO SERVIDOR WEB.</a:t>
            </a:r>
            <a:endParaRPr sz="1600">
              <a:solidFill>
                <a:schemeClr val="accent2"/>
              </a:solidFill>
            </a:endParaRPr>
          </a:p>
        </p:txBody>
      </p:sp>
      <p:sp>
        <p:nvSpPr>
          <p:cNvPr id="2775" name="Google Shape;2775;p36"/>
          <p:cNvSpPr/>
          <p:nvPr/>
        </p:nvSpPr>
        <p:spPr>
          <a:xfrm>
            <a:off x="-825509" y="422976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524620" y="390772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Imagen 1" descr="Interfaz de usuario gráfica, Texto, Aplicación, Correo electrónico&#10;&#10;Descripción generada automáticamente">
            <a:extLst>
              <a:ext uri="{FF2B5EF4-FFF2-40B4-BE49-F238E27FC236}">
                <a16:creationId xmlns:a16="http://schemas.microsoft.com/office/drawing/2014/main" id="{319D6EE2-FE36-8FB8-B13E-5DD5576522E6}"/>
              </a:ext>
            </a:extLst>
          </p:cNvPr>
          <p:cNvPicPr>
            <a:picLocks noChangeAspect="1"/>
          </p:cNvPicPr>
          <p:nvPr/>
        </p:nvPicPr>
        <p:blipFill>
          <a:blip r:embed="rId3"/>
          <a:stretch>
            <a:fillRect/>
          </a:stretch>
        </p:blipFill>
        <p:spPr>
          <a:xfrm>
            <a:off x="247903" y="1249796"/>
            <a:ext cx="8463302" cy="3484655"/>
          </a:xfrm>
          <a:prstGeom prst="rect">
            <a:avLst/>
          </a:prstGeom>
        </p:spPr>
      </p:pic>
    </p:spTree>
    <p:extLst>
      <p:ext uri="{BB962C8B-B14F-4D97-AF65-F5344CB8AC3E}">
        <p14:creationId xmlns:p14="http://schemas.microsoft.com/office/powerpoint/2010/main" val="1412958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119752" y="174539"/>
            <a:ext cx="4955064" cy="1066169"/>
          </a:xfrm>
          <a:prstGeom prst="rect">
            <a:avLst/>
          </a:prstGeom>
        </p:spPr>
        <p:txBody>
          <a:bodyPr spcFirstLastPara="1" wrap="square" lIns="91425" tIns="91425" rIns="91425" bIns="91425" anchor="ctr" anchorCtr="0">
            <a:noAutofit/>
          </a:bodyPr>
          <a:lstStyle/>
          <a:p>
            <a:br>
              <a:rPr lang="es-ES" sz="1800"/>
            </a:br>
            <a:r>
              <a:rPr lang="es-ES" sz="1800"/>
              <a:t>CONFIGURACION </a:t>
            </a:r>
            <a:r>
              <a:rPr lang="es-ES" sz="1800">
                <a:solidFill>
                  <a:srgbClr val="FFFFFF"/>
                </a:solidFill>
              </a:rPr>
              <a:t>HAProxy </a:t>
            </a:r>
            <a:r>
              <a:rPr lang="es-ES" sz="1600">
                <a:solidFill>
                  <a:schemeClr val="accent2"/>
                </a:solidFill>
              </a:rPr>
              <a:t>COMO SERVIDOR WEB.</a:t>
            </a:r>
            <a:endParaRPr sz="1600">
              <a:solidFill>
                <a:schemeClr val="accent2"/>
              </a:solidFill>
            </a:endParaRPr>
          </a:p>
        </p:txBody>
      </p:sp>
      <p:sp>
        <p:nvSpPr>
          <p:cNvPr id="2775" name="Google Shape;2775;p36"/>
          <p:cNvSpPr/>
          <p:nvPr/>
        </p:nvSpPr>
        <p:spPr>
          <a:xfrm>
            <a:off x="-825509" y="422976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524620" y="390772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Imagen 2" descr="Interfaz de usuario gráfica, Texto, Aplicación, Correo electrónico&#10;&#10;Descripción generada automáticamente">
            <a:extLst>
              <a:ext uri="{FF2B5EF4-FFF2-40B4-BE49-F238E27FC236}">
                <a16:creationId xmlns:a16="http://schemas.microsoft.com/office/drawing/2014/main" id="{D69D4332-1D51-67E6-7A12-52B6B58D9AFC}"/>
              </a:ext>
            </a:extLst>
          </p:cNvPr>
          <p:cNvPicPr>
            <a:picLocks noChangeAspect="1"/>
          </p:cNvPicPr>
          <p:nvPr/>
        </p:nvPicPr>
        <p:blipFill>
          <a:blip r:embed="rId3"/>
          <a:stretch>
            <a:fillRect/>
          </a:stretch>
        </p:blipFill>
        <p:spPr>
          <a:xfrm>
            <a:off x="291873" y="1239673"/>
            <a:ext cx="8463302" cy="3327502"/>
          </a:xfrm>
          <a:prstGeom prst="rect">
            <a:avLst/>
          </a:prstGeom>
        </p:spPr>
      </p:pic>
    </p:spTree>
    <p:extLst>
      <p:ext uri="{BB962C8B-B14F-4D97-AF65-F5344CB8AC3E}">
        <p14:creationId xmlns:p14="http://schemas.microsoft.com/office/powerpoint/2010/main" val="327615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119752" y="174539"/>
            <a:ext cx="4955064" cy="1066169"/>
          </a:xfrm>
          <a:prstGeom prst="rect">
            <a:avLst/>
          </a:prstGeom>
        </p:spPr>
        <p:txBody>
          <a:bodyPr spcFirstLastPara="1" wrap="square" lIns="91425" tIns="91425" rIns="91425" bIns="91425" anchor="ctr" anchorCtr="0">
            <a:noAutofit/>
          </a:bodyPr>
          <a:lstStyle/>
          <a:p>
            <a:br>
              <a:rPr lang="es-ES" sz="1800"/>
            </a:br>
            <a:r>
              <a:rPr lang="es-ES" sz="1800"/>
              <a:t>CONFIGURACIÓN </a:t>
            </a:r>
            <a:r>
              <a:rPr lang="es-ES" sz="1800">
                <a:solidFill>
                  <a:srgbClr val="FFFFFF"/>
                </a:solidFill>
              </a:rPr>
              <a:t>HAProxy </a:t>
            </a:r>
            <a:r>
              <a:rPr lang="es-ES" sz="1600">
                <a:solidFill>
                  <a:schemeClr val="accent2"/>
                </a:solidFill>
              </a:rPr>
              <a:t>COMO SERVIDOR WEB.</a:t>
            </a:r>
            <a:endParaRPr sz="1600">
              <a:solidFill>
                <a:schemeClr val="accent2"/>
              </a:solidFill>
            </a:endParaRPr>
          </a:p>
        </p:txBody>
      </p:sp>
      <p:sp>
        <p:nvSpPr>
          <p:cNvPr id="2775" name="Google Shape;2775;p36"/>
          <p:cNvSpPr/>
          <p:nvPr/>
        </p:nvSpPr>
        <p:spPr>
          <a:xfrm>
            <a:off x="-825509" y="422976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524620" y="390772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Imagen 2" descr="Interfaz de usuario gráfica, Texto, Aplicación, Correo electrónico&#10;&#10;Descripción generada automáticamente">
            <a:extLst>
              <a:ext uri="{FF2B5EF4-FFF2-40B4-BE49-F238E27FC236}">
                <a16:creationId xmlns:a16="http://schemas.microsoft.com/office/drawing/2014/main" id="{D69D4332-1D51-67E6-7A12-52B6B58D9AFC}"/>
              </a:ext>
            </a:extLst>
          </p:cNvPr>
          <p:cNvPicPr>
            <a:picLocks noChangeAspect="1"/>
          </p:cNvPicPr>
          <p:nvPr/>
        </p:nvPicPr>
        <p:blipFill>
          <a:blip r:embed="rId3"/>
          <a:stretch>
            <a:fillRect/>
          </a:stretch>
        </p:blipFill>
        <p:spPr>
          <a:xfrm>
            <a:off x="291873" y="1239673"/>
            <a:ext cx="8463302" cy="3327502"/>
          </a:xfrm>
          <a:prstGeom prst="rect">
            <a:avLst/>
          </a:prstGeom>
        </p:spPr>
      </p:pic>
    </p:spTree>
    <p:extLst>
      <p:ext uri="{BB962C8B-B14F-4D97-AF65-F5344CB8AC3E}">
        <p14:creationId xmlns:p14="http://schemas.microsoft.com/office/powerpoint/2010/main" val="695963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26063" y="38691"/>
            <a:ext cx="4955064" cy="700784"/>
          </a:xfrm>
          <a:prstGeom prst="rect">
            <a:avLst/>
          </a:prstGeom>
        </p:spPr>
        <p:txBody>
          <a:bodyPr spcFirstLastPara="1" wrap="square" lIns="91425" tIns="91425" rIns="91425" bIns="91425" anchor="ctr" anchorCtr="0">
            <a:noAutofit/>
          </a:bodyPr>
          <a:lstStyle/>
          <a:p>
            <a:br>
              <a:rPr lang="es-ES" sz="1800"/>
            </a:br>
            <a:r>
              <a:rPr lang="es-ES" sz="1800"/>
              <a:t>VERIFICACIÓN HAProxy</a:t>
            </a:r>
            <a:r>
              <a:rPr lang="es-ES" sz="1800">
                <a:solidFill>
                  <a:srgbClr val="FFFFFF"/>
                </a:solidFill>
              </a:rPr>
              <a:t> </a:t>
            </a:r>
            <a:r>
              <a:rPr lang="es-ES" sz="1600">
                <a:solidFill>
                  <a:schemeClr val="accent2"/>
                </a:solidFill>
              </a:rPr>
              <a:t>CON JMETER.</a:t>
            </a:r>
          </a:p>
        </p:txBody>
      </p:sp>
      <p:sp>
        <p:nvSpPr>
          <p:cNvPr id="2775" name="Google Shape;2775;p36"/>
          <p:cNvSpPr/>
          <p:nvPr/>
        </p:nvSpPr>
        <p:spPr>
          <a:xfrm>
            <a:off x="-825509" y="422976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524620" y="390772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Imagen 1" descr="Interfaz de usuario gráfica&#10;&#10;Descripción generada automáticamente">
            <a:extLst>
              <a:ext uri="{FF2B5EF4-FFF2-40B4-BE49-F238E27FC236}">
                <a16:creationId xmlns:a16="http://schemas.microsoft.com/office/drawing/2014/main" id="{79915A35-28E8-4B1E-ACF0-99ABD34742B5}"/>
              </a:ext>
            </a:extLst>
          </p:cNvPr>
          <p:cNvPicPr>
            <a:picLocks noChangeAspect="1"/>
          </p:cNvPicPr>
          <p:nvPr/>
        </p:nvPicPr>
        <p:blipFill>
          <a:blip r:embed="rId3"/>
          <a:stretch>
            <a:fillRect/>
          </a:stretch>
        </p:blipFill>
        <p:spPr>
          <a:xfrm>
            <a:off x="731708" y="755039"/>
            <a:ext cx="7460416" cy="4251767"/>
          </a:xfrm>
          <a:prstGeom prst="rect">
            <a:avLst/>
          </a:prstGeom>
        </p:spPr>
      </p:pic>
    </p:spTree>
    <p:extLst>
      <p:ext uri="{BB962C8B-B14F-4D97-AF65-F5344CB8AC3E}">
        <p14:creationId xmlns:p14="http://schemas.microsoft.com/office/powerpoint/2010/main" val="4185954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380115" y="1115502"/>
            <a:ext cx="4344300" cy="9736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4400">
                <a:solidFill>
                  <a:srgbClr val="8FFFFF"/>
                </a:solidFill>
              </a:rPr>
              <a:t>Docker</a:t>
            </a:r>
          </a:p>
        </p:txBody>
      </p:sp>
      <p:sp>
        <p:nvSpPr>
          <p:cNvPr id="2825" name="Google Shape;2825;p37"/>
          <p:cNvSpPr txBox="1">
            <a:spLocks noGrp="1"/>
          </p:cNvSpPr>
          <p:nvPr>
            <p:ph type="subTitle" idx="1"/>
          </p:nvPr>
        </p:nvSpPr>
        <p:spPr>
          <a:xfrm>
            <a:off x="1724572" y="2376416"/>
            <a:ext cx="5648975" cy="1066200"/>
          </a:xfrm>
          <a:prstGeom prst="rect">
            <a:avLst/>
          </a:prstGeom>
        </p:spPr>
        <p:txBody>
          <a:bodyPr spcFirstLastPara="1" wrap="square" lIns="91425" tIns="91425" rIns="91425" bIns="91425" anchor="t" anchorCtr="0">
            <a:noAutofit/>
          </a:bodyPr>
          <a:lstStyle/>
          <a:p>
            <a:pPr marL="0" indent="0"/>
            <a:r>
              <a:rPr lang="es-CO" b="1">
                <a:solidFill>
                  <a:schemeClr val="accent2"/>
                </a:solidFill>
              </a:rPr>
              <a:t>Docker </a:t>
            </a:r>
            <a:r>
              <a:rPr lang="es-CO"/>
              <a:t>es una plataforma de software que permite crear, implementar y gestionar aplicaciones en contenedores virtuales. Docker facilita la gestión de aplicaciones en producción al proporcionar una forma centralizada de administrar los contenedores.</a:t>
            </a:r>
          </a:p>
        </p:txBody>
      </p:sp>
      <p:grpSp>
        <p:nvGrpSpPr>
          <p:cNvPr id="2826" name="Google Shape;2826;p37"/>
          <p:cNvGrpSpPr/>
          <p:nvPr/>
        </p:nvGrpSpPr>
        <p:grpSpPr>
          <a:xfrm flipH="1">
            <a:off x="4130364" y="3694591"/>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967568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D6AD7-47A8-619A-9A8C-871D3281EBD0}"/>
              </a:ext>
            </a:extLst>
          </p:cNvPr>
          <p:cNvSpPr>
            <a:spLocks noGrp="1"/>
          </p:cNvSpPr>
          <p:nvPr>
            <p:ph type="title"/>
          </p:nvPr>
        </p:nvSpPr>
        <p:spPr>
          <a:xfrm>
            <a:off x="713100" y="1542107"/>
            <a:ext cx="4141303" cy="1125462"/>
          </a:xfrm>
        </p:spPr>
        <p:txBody>
          <a:bodyPr/>
          <a:lstStyle/>
          <a:p>
            <a:r>
              <a:rPr lang="es-CO" sz="4400"/>
              <a:t>Configuración </a:t>
            </a:r>
            <a:r>
              <a:rPr lang="es-CO" sz="4400">
                <a:solidFill>
                  <a:schemeClr val="accent2"/>
                </a:solidFill>
              </a:rPr>
              <a:t>contenedores </a:t>
            </a:r>
          </a:p>
        </p:txBody>
      </p:sp>
      <p:sp>
        <p:nvSpPr>
          <p:cNvPr id="3" name="Subtítulo 2">
            <a:extLst>
              <a:ext uri="{FF2B5EF4-FFF2-40B4-BE49-F238E27FC236}">
                <a16:creationId xmlns:a16="http://schemas.microsoft.com/office/drawing/2014/main" id="{F449996C-4234-0FD4-581C-144F0FB28303}"/>
              </a:ext>
            </a:extLst>
          </p:cNvPr>
          <p:cNvSpPr>
            <a:spLocks noGrp="1"/>
          </p:cNvSpPr>
          <p:nvPr>
            <p:ph type="subTitle" idx="1"/>
          </p:nvPr>
        </p:nvSpPr>
        <p:spPr>
          <a:xfrm>
            <a:off x="713100" y="2861809"/>
            <a:ext cx="4841936" cy="1066200"/>
          </a:xfrm>
        </p:spPr>
        <p:txBody>
          <a:bodyPr/>
          <a:lstStyle/>
          <a:p>
            <a:r>
              <a:rPr lang="es-CO"/>
              <a:t>Un contenedor es una unidad de software que contiene el</a:t>
            </a:r>
            <a:endParaRPr lang="es-ES"/>
          </a:p>
          <a:p>
            <a:r>
              <a:rPr lang="es-CO"/>
              <a:t>código y todas las dependencias de una aplicación, para</a:t>
            </a:r>
          </a:p>
          <a:p>
            <a:r>
              <a:rPr lang="es-CO"/>
              <a:t>que funcione de forma rápida y consistentemente en</a:t>
            </a:r>
          </a:p>
          <a:p>
            <a:r>
              <a:rPr lang="es-CO"/>
              <a:t>entornos computacionales</a:t>
            </a:r>
          </a:p>
        </p:txBody>
      </p:sp>
      <p:pic>
        <p:nvPicPr>
          <p:cNvPr id="5" name="Imagen 4" descr="Imagen que contiene monitor, interior, pantalla, computadora&#10;&#10;Descripción generada automáticamente">
            <a:extLst>
              <a:ext uri="{FF2B5EF4-FFF2-40B4-BE49-F238E27FC236}">
                <a16:creationId xmlns:a16="http://schemas.microsoft.com/office/drawing/2014/main" id="{D4CA4AE9-D033-F3B3-89C9-67C19DB51613}"/>
              </a:ext>
            </a:extLst>
          </p:cNvPr>
          <p:cNvPicPr>
            <a:picLocks noChangeAspect="1"/>
          </p:cNvPicPr>
          <p:nvPr/>
        </p:nvPicPr>
        <p:blipFill>
          <a:blip r:embed="rId2"/>
          <a:stretch>
            <a:fillRect/>
          </a:stretch>
        </p:blipFill>
        <p:spPr>
          <a:xfrm>
            <a:off x="5066668" y="1239979"/>
            <a:ext cx="3773751" cy="2121592"/>
          </a:xfrm>
          <a:prstGeom prst="rect">
            <a:avLst/>
          </a:prstGeom>
        </p:spPr>
      </p:pic>
    </p:spTree>
    <p:extLst>
      <p:ext uri="{BB962C8B-B14F-4D97-AF65-F5344CB8AC3E}">
        <p14:creationId xmlns:p14="http://schemas.microsoft.com/office/powerpoint/2010/main" val="2825464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D6AD7-47A8-619A-9A8C-871D3281EBD0}"/>
              </a:ext>
            </a:extLst>
          </p:cNvPr>
          <p:cNvSpPr>
            <a:spLocks noGrp="1"/>
          </p:cNvSpPr>
          <p:nvPr>
            <p:ph type="title"/>
          </p:nvPr>
        </p:nvSpPr>
        <p:spPr>
          <a:xfrm>
            <a:off x="217341" y="523047"/>
            <a:ext cx="7416066" cy="1125462"/>
          </a:xfrm>
        </p:spPr>
        <p:txBody>
          <a:bodyPr/>
          <a:lstStyle/>
          <a:p>
            <a:r>
              <a:rPr lang="es-CO" sz="3600"/>
              <a:t>Configuración </a:t>
            </a:r>
            <a:r>
              <a:rPr lang="es-CO" sz="3600">
                <a:solidFill>
                  <a:schemeClr val="accent2"/>
                </a:solidFill>
              </a:rPr>
              <a:t>contenedores </a:t>
            </a:r>
          </a:p>
        </p:txBody>
      </p:sp>
      <p:pic>
        <p:nvPicPr>
          <p:cNvPr id="7" name="Imagen 6" descr="Texto&#10;&#10;Descripción generada automáticamente">
            <a:extLst>
              <a:ext uri="{FF2B5EF4-FFF2-40B4-BE49-F238E27FC236}">
                <a16:creationId xmlns:a16="http://schemas.microsoft.com/office/drawing/2014/main" id="{F1EF3632-DD18-1529-29E3-8E747B39535E}"/>
              </a:ext>
            </a:extLst>
          </p:cNvPr>
          <p:cNvPicPr>
            <a:picLocks noChangeAspect="1"/>
          </p:cNvPicPr>
          <p:nvPr/>
        </p:nvPicPr>
        <p:blipFill>
          <a:blip r:embed="rId2"/>
          <a:stretch>
            <a:fillRect/>
          </a:stretch>
        </p:blipFill>
        <p:spPr>
          <a:xfrm>
            <a:off x="403419" y="1552170"/>
            <a:ext cx="3617569" cy="1413746"/>
          </a:xfrm>
          <a:prstGeom prst="rect">
            <a:avLst/>
          </a:prstGeom>
        </p:spPr>
      </p:pic>
      <p:pic>
        <p:nvPicPr>
          <p:cNvPr id="4" name="Imagen 3" descr="Texto&#10;&#10;Descripción generada automáticamente">
            <a:extLst>
              <a:ext uri="{FF2B5EF4-FFF2-40B4-BE49-F238E27FC236}">
                <a16:creationId xmlns:a16="http://schemas.microsoft.com/office/drawing/2014/main" id="{AF17C910-10ED-8605-3A3D-F604F542C086}"/>
              </a:ext>
            </a:extLst>
          </p:cNvPr>
          <p:cNvPicPr>
            <a:picLocks noChangeAspect="1"/>
          </p:cNvPicPr>
          <p:nvPr/>
        </p:nvPicPr>
        <p:blipFill>
          <a:blip r:embed="rId3"/>
          <a:stretch>
            <a:fillRect/>
          </a:stretch>
        </p:blipFill>
        <p:spPr>
          <a:xfrm>
            <a:off x="4278702" y="1547662"/>
            <a:ext cx="4371435" cy="2641242"/>
          </a:xfrm>
          <a:prstGeom prst="rect">
            <a:avLst/>
          </a:prstGeom>
        </p:spPr>
      </p:pic>
    </p:spTree>
    <p:extLst>
      <p:ext uri="{BB962C8B-B14F-4D97-AF65-F5344CB8AC3E}">
        <p14:creationId xmlns:p14="http://schemas.microsoft.com/office/powerpoint/2010/main" val="356230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D6AD7-47A8-619A-9A8C-871D3281EBD0}"/>
              </a:ext>
            </a:extLst>
          </p:cNvPr>
          <p:cNvSpPr>
            <a:spLocks noGrp="1"/>
          </p:cNvSpPr>
          <p:nvPr>
            <p:ph type="title"/>
          </p:nvPr>
        </p:nvSpPr>
        <p:spPr>
          <a:xfrm>
            <a:off x="217341" y="523047"/>
            <a:ext cx="7416066" cy="1125462"/>
          </a:xfrm>
        </p:spPr>
        <p:txBody>
          <a:bodyPr/>
          <a:lstStyle/>
          <a:p>
            <a:r>
              <a:rPr lang="es-CO" sz="3600"/>
              <a:t>Configuración </a:t>
            </a:r>
            <a:r>
              <a:rPr lang="es-CO" sz="3600">
                <a:solidFill>
                  <a:schemeClr val="accent2"/>
                </a:solidFill>
              </a:rPr>
              <a:t>contenedores </a:t>
            </a:r>
          </a:p>
        </p:txBody>
      </p:sp>
      <p:pic>
        <p:nvPicPr>
          <p:cNvPr id="3" name="Imagen 2" descr="Texto&#10;&#10;Descripción generada automáticamente">
            <a:extLst>
              <a:ext uri="{FF2B5EF4-FFF2-40B4-BE49-F238E27FC236}">
                <a16:creationId xmlns:a16="http://schemas.microsoft.com/office/drawing/2014/main" id="{D4A7D016-2EE2-8AF1-966C-4CCD64F187F6}"/>
              </a:ext>
            </a:extLst>
          </p:cNvPr>
          <p:cNvPicPr>
            <a:picLocks noChangeAspect="1"/>
          </p:cNvPicPr>
          <p:nvPr/>
        </p:nvPicPr>
        <p:blipFill>
          <a:blip r:embed="rId2"/>
          <a:stretch>
            <a:fillRect/>
          </a:stretch>
        </p:blipFill>
        <p:spPr>
          <a:xfrm>
            <a:off x="4009126" y="1490683"/>
            <a:ext cx="4662577" cy="1666115"/>
          </a:xfrm>
          <a:prstGeom prst="rect">
            <a:avLst/>
          </a:prstGeom>
        </p:spPr>
      </p:pic>
      <p:pic>
        <p:nvPicPr>
          <p:cNvPr id="4" name="Imagen 3" descr="Texto&#10;&#10;Descripción generada automáticamente">
            <a:extLst>
              <a:ext uri="{FF2B5EF4-FFF2-40B4-BE49-F238E27FC236}">
                <a16:creationId xmlns:a16="http://schemas.microsoft.com/office/drawing/2014/main" id="{E7190CEE-A871-3F2C-106F-1827F6053163}"/>
              </a:ext>
            </a:extLst>
          </p:cNvPr>
          <p:cNvPicPr>
            <a:picLocks noChangeAspect="1"/>
          </p:cNvPicPr>
          <p:nvPr/>
        </p:nvPicPr>
        <p:blipFill>
          <a:blip r:embed="rId3"/>
          <a:stretch>
            <a:fillRect/>
          </a:stretch>
        </p:blipFill>
        <p:spPr>
          <a:xfrm>
            <a:off x="569343" y="1490534"/>
            <a:ext cx="3174520" cy="3132904"/>
          </a:xfrm>
          <a:prstGeom prst="rect">
            <a:avLst/>
          </a:prstGeom>
        </p:spPr>
      </p:pic>
    </p:spTree>
    <p:extLst>
      <p:ext uri="{BB962C8B-B14F-4D97-AF65-F5344CB8AC3E}">
        <p14:creationId xmlns:p14="http://schemas.microsoft.com/office/powerpoint/2010/main" val="2555094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a:t>¿QUÉ SON LOS </a:t>
            </a:r>
            <a:r>
              <a:rPr lang="en" sz="2800">
                <a:solidFill>
                  <a:schemeClr val="accent2"/>
                </a:solidFill>
              </a:rPr>
              <a:t>SERVIDORES WEB?</a:t>
            </a:r>
            <a:endParaRPr sz="2800">
              <a:solidFill>
                <a:schemeClr val="accent2"/>
              </a:solidFill>
            </a:endParaRPr>
          </a:p>
        </p:txBody>
      </p:sp>
      <p:sp>
        <p:nvSpPr>
          <p:cNvPr id="2725" name="Google Shape;2725;p34"/>
          <p:cNvSpPr txBox="1">
            <a:spLocks noGrp="1"/>
          </p:cNvSpPr>
          <p:nvPr>
            <p:ph type="body" idx="1"/>
          </p:nvPr>
        </p:nvSpPr>
        <p:spPr>
          <a:xfrm>
            <a:off x="713100" y="1187700"/>
            <a:ext cx="5071012" cy="3416400"/>
          </a:xfrm>
          <a:prstGeom prst="rect">
            <a:avLst/>
          </a:prstGeom>
        </p:spPr>
        <p:txBody>
          <a:bodyPr spcFirstLastPara="1" wrap="square" lIns="91425" tIns="91425" rIns="91425" bIns="91425" anchor="t" anchorCtr="0">
            <a:noAutofit/>
          </a:bodyPr>
          <a:lstStyle/>
          <a:p>
            <a:pPr marL="0" lvl="0" indent="0" algn="just">
              <a:buClr>
                <a:schemeClr val="dk1"/>
              </a:buClr>
              <a:buSzPts val="1100"/>
              <a:buNone/>
            </a:pPr>
            <a:r>
              <a:rPr lang="es-ES" sz="1400"/>
              <a:t>Un </a:t>
            </a:r>
            <a:r>
              <a:rPr lang="es-ES" sz="1400" b="1">
                <a:solidFill>
                  <a:schemeClr val="hlink"/>
                </a:solidFill>
                <a:uFill>
                  <a:noFill/>
                </a:uFill>
              </a:rPr>
              <a:t>servidor web</a:t>
            </a:r>
            <a:r>
              <a:rPr lang="es-ES" sz="1400"/>
              <a:t>  es un tipo de servidor informático que se utiliza para almacenar y entregar contenido web a los usuarios. El contenido web puede incluir páginas web, imágenes, archivos multimedia y otros tipos de datos.</a:t>
            </a:r>
          </a:p>
          <a:p>
            <a:pPr marL="0" lvl="0" indent="0" algn="just" rtl="0">
              <a:spcBef>
                <a:spcPts val="0"/>
              </a:spcBef>
              <a:spcAft>
                <a:spcPts val="0"/>
              </a:spcAft>
              <a:buClr>
                <a:schemeClr val="dk1"/>
              </a:buClr>
              <a:buSzPts val="1100"/>
              <a:buFont typeface="Arial"/>
              <a:buNone/>
            </a:pPr>
            <a:endParaRPr lang="es-ES" sz="1400"/>
          </a:p>
          <a:p>
            <a:pPr marL="0" lvl="0" indent="0" algn="just" rtl="0">
              <a:spcBef>
                <a:spcPts val="0"/>
              </a:spcBef>
              <a:spcAft>
                <a:spcPts val="0"/>
              </a:spcAft>
              <a:buClr>
                <a:schemeClr val="dk1"/>
              </a:buClr>
              <a:buSzPts val="1100"/>
              <a:buFont typeface="Arial"/>
              <a:buNone/>
            </a:pPr>
            <a:r>
              <a:rPr lang="es-ES" sz="1400"/>
              <a:t>Los </a:t>
            </a:r>
            <a:r>
              <a:rPr lang="es-ES" sz="1400" b="1">
                <a:solidFill>
                  <a:schemeClr val="hlink"/>
                </a:solidFill>
                <a:uFill>
                  <a:noFill/>
                </a:uFill>
              </a:rPr>
              <a:t>servidores web</a:t>
            </a:r>
            <a:r>
              <a:rPr lang="es-ES" sz="1400"/>
              <a:t> funcionan utilizando el protocolo </a:t>
            </a:r>
            <a:r>
              <a:rPr lang="es-ES" sz="1400" b="1">
                <a:solidFill>
                  <a:schemeClr val="hlink"/>
                </a:solidFill>
                <a:uFill>
                  <a:noFill/>
                </a:uFill>
              </a:rPr>
              <a:t>HTTP </a:t>
            </a:r>
            <a:r>
              <a:rPr lang="es-ES" sz="1400"/>
              <a:t>(</a:t>
            </a:r>
            <a:r>
              <a:rPr lang="es-ES" sz="1400" err="1"/>
              <a:t>Hypertext</a:t>
            </a:r>
            <a:r>
              <a:rPr lang="es-ES" sz="1400"/>
              <a:t> Transfer </a:t>
            </a:r>
            <a:r>
              <a:rPr lang="es-ES" sz="1400" err="1"/>
              <a:t>Protocol</a:t>
            </a:r>
            <a:r>
              <a:rPr lang="es-ES" sz="1400"/>
              <a:t>), que es el protocolo estándar para la transmisión de datos en la </a:t>
            </a:r>
            <a:r>
              <a:rPr lang="es-ES" sz="1400" b="1" err="1">
                <a:solidFill>
                  <a:schemeClr val="hlink"/>
                </a:solidFill>
                <a:uFill>
                  <a:noFill/>
                </a:uFill>
              </a:rPr>
              <a:t>World</a:t>
            </a:r>
            <a:r>
              <a:rPr lang="es-ES" sz="1400" b="1">
                <a:solidFill>
                  <a:schemeClr val="hlink"/>
                </a:solidFill>
                <a:uFill>
                  <a:noFill/>
                </a:uFill>
              </a:rPr>
              <a:t> Wide Web</a:t>
            </a:r>
            <a:r>
              <a:rPr lang="es-ES" sz="1400"/>
              <a:t>. Cuando un usuario visita una página web, su navegador envía una solicitud al servidor web correspondiente. El </a:t>
            </a:r>
            <a:r>
              <a:rPr lang="es-ES" sz="1400" b="1">
                <a:solidFill>
                  <a:schemeClr val="hlink"/>
                </a:solidFill>
                <a:uFill>
                  <a:noFill/>
                </a:uFill>
              </a:rPr>
              <a:t>servidor web</a:t>
            </a:r>
            <a:r>
              <a:rPr lang="es-ES" sz="1400"/>
              <a:t> responde a la solicitud enviando la página web al navegador del usuario. Algunos de los servidores web más populares incluyen </a:t>
            </a:r>
            <a:r>
              <a:rPr lang="es-ES" sz="1400" b="1">
                <a:solidFill>
                  <a:schemeClr val="hlink"/>
                </a:solidFill>
                <a:uFill>
                  <a:noFill/>
                </a:uFill>
              </a:rPr>
              <a:t>Apache, </a:t>
            </a:r>
            <a:r>
              <a:rPr lang="es-ES" sz="1400" b="1" err="1">
                <a:solidFill>
                  <a:schemeClr val="hlink"/>
                </a:solidFill>
                <a:uFill>
                  <a:noFill/>
                </a:uFill>
              </a:rPr>
              <a:t>Nginx</a:t>
            </a:r>
            <a:r>
              <a:rPr lang="es-ES" sz="1400" b="1">
                <a:solidFill>
                  <a:schemeClr val="hlink"/>
                </a:solidFill>
                <a:uFill>
                  <a:noFill/>
                </a:uFill>
              </a:rPr>
              <a:t> y IIS</a:t>
            </a:r>
            <a:r>
              <a:rPr lang="es-ES" sz="1400"/>
              <a:t>.</a:t>
            </a:r>
          </a:p>
          <a:p>
            <a:pPr marL="0" lvl="0" indent="0" algn="just" rtl="0">
              <a:spcBef>
                <a:spcPts val="0"/>
              </a:spcBef>
              <a:spcAft>
                <a:spcPts val="0"/>
              </a:spcAft>
              <a:buClr>
                <a:schemeClr val="dk1"/>
              </a:buClr>
              <a:buSzPts val="1100"/>
              <a:buFont typeface="Arial"/>
              <a:buNone/>
            </a:pPr>
            <a:endParaRPr lang="es-ES" sz="1400" b="1">
              <a:solidFill>
                <a:schemeClr val="hlink"/>
              </a:solidFill>
              <a:uFill>
                <a:noFill/>
              </a:uFill>
            </a:endParaRPr>
          </a:p>
          <a:p>
            <a:pPr marL="0" lvl="0" indent="0" algn="just" rtl="0">
              <a:spcBef>
                <a:spcPts val="0"/>
              </a:spcBef>
              <a:spcAft>
                <a:spcPts val="0"/>
              </a:spcAft>
              <a:buClr>
                <a:schemeClr val="dk1"/>
              </a:buClr>
              <a:buSzPts val="1100"/>
              <a:buFont typeface="Arial"/>
              <a:buNone/>
            </a:pPr>
            <a:endParaRPr lang="es-ES" sz="1400" b="1">
              <a:solidFill>
                <a:schemeClr val="hlink"/>
              </a:solidFill>
              <a:uFill>
                <a:noFill/>
              </a:uFill>
            </a:endParaRPr>
          </a:p>
          <a:p>
            <a:pPr marL="0" lvl="0" indent="0" algn="l" rtl="0">
              <a:spcBef>
                <a:spcPts val="0"/>
              </a:spcBef>
              <a:spcAft>
                <a:spcPts val="0"/>
              </a:spcAft>
              <a:buClr>
                <a:schemeClr val="dk1"/>
              </a:buClr>
              <a:buSzPts val="1100"/>
              <a:buFont typeface="Arial"/>
              <a:buNone/>
            </a:pPr>
            <a:endParaRPr lang="en-US" sz="1400"/>
          </a:p>
          <a:p>
            <a:pPr marL="0" lvl="0" indent="0" algn="l" rtl="0">
              <a:spcBef>
                <a:spcPts val="0"/>
              </a:spcBef>
              <a:spcAft>
                <a:spcPts val="1200"/>
              </a:spcAft>
              <a:buNone/>
            </a:pPr>
            <a:endParaRPr lang="es-ES" sz="1400"/>
          </a:p>
          <a:p>
            <a:pPr marL="0" lvl="0" indent="0" algn="l" rtl="0">
              <a:spcBef>
                <a:spcPts val="0"/>
              </a:spcBef>
              <a:spcAft>
                <a:spcPts val="1200"/>
              </a:spcAft>
              <a:buNone/>
            </a:pPr>
            <a:endParaRPr sz="1400"/>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oogle Shape;2774;p36">
            <a:extLst>
              <a:ext uri="{FF2B5EF4-FFF2-40B4-BE49-F238E27FC236}">
                <a16:creationId xmlns:a16="http://schemas.microsoft.com/office/drawing/2014/main" id="{105EBB6D-1180-3213-2005-008BF02906F8}"/>
              </a:ext>
            </a:extLst>
          </p:cNvPr>
          <p:cNvPicPr preferRelativeResize="0"/>
          <p:nvPr/>
        </p:nvPicPr>
        <p:blipFill rotWithShape="1">
          <a:blip r:embed="rId3">
            <a:alphaModFix/>
          </a:blip>
          <a:srcRect l="15592" r="15598"/>
          <a:stretch/>
        </p:blipFill>
        <p:spPr>
          <a:xfrm>
            <a:off x="5985608" y="1332519"/>
            <a:ext cx="2727600" cy="2730300"/>
          </a:xfrm>
          <a:prstGeom prst="ellipse">
            <a:avLst/>
          </a:prstGeom>
          <a:noFill/>
          <a:ln>
            <a:noFill/>
          </a:ln>
          <a:effectLst>
            <a:outerShdw blurRad="657225" algn="bl" rotWithShape="0">
              <a:schemeClr val="accent2">
                <a:alpha val="40000"/>
              </a:scheme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D6AD7-47A8-619A-9A8C-871D3281EBD0}"/>
              </a:ext>
            </a:extLst>
          </p:cNvPr>
          <p:cNvSpPr>
            <a:spLocks noGrp="1"/>
          </p:cNvSpPr>
          <p:nvPr>
            <p:ph type="title"/>
          </p:nvPr>
        </p:nvSpPr>
        <p:spPr>
          <a:xfrm>
            <a:off x="217341" y="523047"/>
            <a:ext cx="7416066" cy="1125462"/>
          </a:xfrm>
        </p:spPr>
        <p:txBody>
          <a:bodyPr/>
          <a:lstStyle/>
          <a:p>
            <a:r>
              <a:rPr lang="es-CO" sz="3600"/>
              <a:t>Configuración </a:t>
            </a:r>
            <a:r>
              <a:rPr lang="es-CO" sz="3600">
                <a:solidFill>
                  <a:schemeClr val="accent2"/>
                </a:solidFill>
              </a:rPr>
              <a:t>contenedores </a:t>
            </a:r>
          </a:p>
        </p:txBody>
      </p:sp>
      <p:pic>
        <p:nvPicPr>
          <p:cNvPr id="5" name="Imagen 4" descr="Texto&#10;&#10;Descripción generada automáticamente">
            <a:extLst>
              <a:ext uri="{FF2B5EF4-FFF2-40B4-BE49-F238E27FC236}">
                <a16:creationId xmlns:a16="http://schemas.microsoft.com/office/drawing/2014/main" id="{2C9A8AC3-8C1E-BC25-F0AA-219F90681327}"/>
              </a:ext>
            </a:extLst>
          </p:cNvPr>
          <p:cNvPicPr>
            <a:picLocks noChangeAspect="1"/>
          </p:cNvPicPr>
          <p:nvPr/>
        </p:nvPicPr>
        <p:blipFill>
          <a:blip r:embed="rId2"/>
          <a:stretch>
            <a:fillRect/>
          </a:stretch>
        </p:blipFill>
        <p:spPr>
          <a:xfrm>
            <a:off x="450731" y="1641873"/>
            <a:ext cx="8318018" cy="1018678"/>
          </a:xfrm>
          <a:prstGeom prst="rect">
            <a:avLst/>
          </a:prstGeom>
        </p:spPr>
      </p:pic>
      <p:pic>
        <p:nvPicPr>
          <p:cNvPr id="6" name="Imagen 5">
            <a:extLst>
              <a:ext uri="{FF2B5EF4-FFF2-40B4-BE49-F238E27FC236}">
                <a16:creationId xmlns:a16="http://schemas.microsoft.com/office/drawing/2014/main" id="{EE62428A-9A1D-CE0A-9CEF-D119A3AFB704}"/>
              </a:ext>
            </a:extLst>
          </p:cNvPr>
          <p:cNvPicPr>
            <a:picLocks noChangeAspect="1"/>
          </p:cNvPicPr>
          <p:nvPr/>
        </p:nvPicPr>
        <p:blipFill>
          <a:blip r:embed="rId3"/>
          <a:stretch>
            <a:fillRect/>
          </a:stretch>
        </p:blipFill>
        <p:spPr>
          <a:xfrm>
            <a:off x="450730" y="3084619"/>
            <a:ext cx="8544464" cy="775024"/>
          </a:xfrm>
          <a:prstGeom prst="rect">
            <a:avLst/>
          </a:prstGeom>
        </p:spPr>
      </p:pic>
    </p:spTree>
    <p:extLst>
      <p:ext uri="{BB962C8B-B14F-4D97-AF65-F5344CB8AC3E}">
        <p14:creationId xmlns:p14="http://schemas.microsoft.com/office/powerpoint/2010/main" val="2115077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D6AD7-47A8-619A-9A8C-871D3281EBD0}"/>
              </a:ext>
            </a:extLst>
          </p:cNvPr>
          <p:cNvSpPr>
            <a:spLocks noGrp="1"/>
          </p:cNvSpPr>
          <p:nvPr>
            <p:ph type="title"/>
          </p:nvPr>
        </p:nvSpPr>
        <p:spPr>
          <a:xfrm>
            <a:off x="217341" y="523047"/>
            <a:ext cx="7416066" cy="1125462"/>
          </a:xfrm>
        </p:spPr>
        <p:txBody>
          <a:bodyPr/>
          <a:lstStyle/>
          <a:p>
            <a:r>
              <a:rPr lang="es-CO" sz="3600"/>
              <a:t>Configuración </a:t>
            </a:r>
            <a:r>
              <a:rPr lang="es-CO" sz="3600">
                <a:solidFill>
                  <a:schemeClr val="accent2"/>
                </a:solidFill>
              </a:rPr>
              <a:t>contenedores </a:t>
            </a:r>
          </a:p>
        </p:txBody>
      </p:sp>
      <p:pic>
        <p:nvPicPr>
          <p:cNvPr id="3" name="Imagen 2" descr="Imagen que contiene Tabla&#10;&#10;Descripción generada automáticamente">
            <a:extLst>
              <a:ext uri="{FF2B5EF4-FFF2-40B4-BE49-F238E27FC236}">
                <a16:creationId xmlns:a16="http://schemas.microsoft.com/office/drawing/2014/main" id="{4AB045F4-262E-5173-D6EF-DB9125024026}"/>
              </a:ext>
            </a:extLst>
          </p:cNvPr>
          <p:cNvPicPr>
            <a:picLocks noChangeAspect="1"/>
          </p:cNvPicPr>
          <p:nvPr/>
        </p:nvPicPr>
        <p:blipFill>
          <a:blip r:embed="rId2"/>
          <a:stretch>
            <a:fillRect/>
          </a:stretch>
        </p:blipFill>
        <p:spPr>
          <a:xfrm>
            <a:off x="450731" y="1508640"/>
            <a:ext cx="8242538" cy="2438927"/>
          </a:xfrm>
          <a:prstGeom prst="rect">
            <a:avLst/>
          </a:prstGeom>
        </p:spPr>
      </p:pic>
    </p:spTree>
    <p:extLst>
      <p:ext uri="{BB962C8B-B14F-4D97-AF65-F5344CB8AC3E}">
        <p14:creationId xmlns:p14="http://schemas.microsoft.com/office/powerpoint/2010/main" val="3737748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D6AD7-47A8-619A-9A8C-871D3281EBD0}"/>
              </a:ext>
            </a:extLst>
          </p:cNvPr>
          <p:cNvSpPr>
            <a:spLocks noGrp="1"/>
          </p:cNvSpPr>
          <p:nvPr>
            <p:ph type="title"/>
          </p:nvPr>
        </p:nvSpPr>
        <p:spPr>
          <a:xfrm>
            <a:off x="217341" y="523047"/>
            <a:ext cx="7416066" cy="1125462"/>
          </a:xfrm>
        </p:spPr>
        <p:txBody>
          <a:bodyPr/>
          <a:lstStyle/>
          <a:p>
            <a:r>
              <a:rPr lang="es-CO" sz="3600">
                <a:solidFill>
                  <a:schemeClr val="accent2"/>
                </a:solidFill>
              </a:rPr>
              <a:t>Referencias</a:t>
            </a:r>
          </a:p>
        </p:txBody>
      </p:sp>
      <p:sp>
        <p:nvSpPr>
          <p:cNvPr id="4" name="CuadroTexto 3">
            <a:extLst>
              <a:ext uri="{FF2B5EF4-FFF2-40B4-BE49-F238E27FC236}">
                <a16:creationId xmlns:a16="http://schemas.microsoft.com/office/drawing/2014/main" id="{88FCD227-C0A7-5209-14AA-2BE596328643}"/>
              </a:ext>
            </a:extLst>
          </p:cNvPr>
          <p:cNvSpPr txBox="1"/>
          <p:nvPr/>
        </p:nvSpPr>
        <p:spPr>
          <a:xfrm>
            <a:off x="508927" y="1409977"/>
            <a:ext cx="687468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s-ES">
                <a:solidFill>
                  <a:schemeClr val="bg1"/>
                </a:solidFill>
                <a:hlinkClick r:id="rId2">
                  <a:extLst>
                    <a:ext uri="{A12FA001-AC4F-418D-AE19-62706E023703}">
                      <ahyp:hlinkClr xmlns:ahyp="http://schemas.microsoft.com/office/drawing/2018/hyperlinkcolor" val="tx"/>
                    </a:ext>
                  </a:extLst>
                </a:hlinkClick>
              </a:rPr>
              <a:t>https://www.computerworld.es/tendencias/que-es-el-balanceo-de-carga</a:t>
            </a:r>
            <a:endParaRPr lang="es-ES">
              <a:solidFill>
                <a:schemeClr val="bg1"/>
              </a:solidFill>
            </a:endParaRPr>
          </a:p>
          <a:p>
            <a:pPr marL="285750" indent="-285750">
              <a:buChar char="•"/>
            </a:pPr>
            <a:endParaRPr lang="es-ES">
              <a:solidFill>
                <a:schemeClr val="bg1"/>
              </a:solidFill>
            </a:endParaRPr>
          </a:p>
          <a:p>
            <a:pPr marL="285750" indent="-285750">
              <a:buChar char="•"/>
            </a:pPr>
            <a:r>
              <a:rPr lang="es-ES">
                <a:solidFill>
                  <a:schemeClr val="bg1"/>
                </a:solidFill>
                <a:hlinkClick r:id="rId3">
                  <a:extLst>
                    <a:ext uri="{A12FA001-AC4F-418D-AE19-62706E023703}">
                      <ahyp:hlinkClr xmlns:ahyp="http://schemas.microsoft.com/office/drawing/2018/hyperlinkcolor" val="tx"/>
                    </a:ext>
                  </a:extLst>
                </a:hlinkClick>
              </a:rPr>
              <a:t>https://www.ibm.com/docs/en/i/7.1?topic=ssw_ibm_i_71/rzaie/rzaiemod_proxy_balancer.html</a:t>
            </a:r>
            <a:endParaRPr lang="es-ES">
              <a:solidFill>
                <a:schemeClr val="bg1"/>
              </a:solidFill>
            </a:endParaRPr>
          </a:p>
          <a:p>
            <a:pPr marL="285750" indent="-285750">
              <a:buChar char="•"/>
            </a:pPr>
            <a:endParaRPr lang="es-ES">
              <a:solidFill>
                <a:schemeClr val="bg1"/>
              </a:solidFill>
            </a:endParaRPr>
          </a:p>
          <a:p>
            <a:pPr marL="285750" indent="-285750">
              <a:buChar char="•"/>
            </a:pPr>
            <a:r>
              <a:rPr lang="es-ES">
                <a:solidFill>
                  <a:schemeClr val="bg1"/>
                </a:solidFill>
                <a:hlinkClick r:id="rId4">
                  <a:extLst>
                    <a:ext uri="{A12FA001-AC4F-418D-AE19-62706E023703}">
                      <ahyp:hlinkClr xmlns:ahyp="http://schemas.microsoft.com/office/drawing/2018/hyperlinkcolor" val="tx"/>
                    </a:ext>
                  </a:extLst>
                </a:hlinkClick>
              </a:rPr>
              <a:t>https://httpd.apache.org/docs/2.4/mod/mod_proxy.html</a:t>
            </a:r>
            <a:r>
              <a:rPr lang="es-ES">
                <a:solidFill>
                  <a:schemeClr val="bg1"/>
                </a:solidFill>
              </a:rPr>
              <a:t>.</a:t>
            </a:r>
          </a:p>
          <a:p>
            <a:pPr marL="285750" indent="-285750">
              <a:buChar char="•"/>
            </a:pPr>
            <a:endParaRPr lang="es-ES">
              <a:solidFill>
                <a:schemeClr val="bg1"/>
              </a:solidFill>
            </a:endParaRPr>
          </a:p>
          <a:p>
            <a:pPr marL="285750" indent="-285750">
              <a:buChar char="•"/>
            </a:pPr>
            <a:r>
              <a:rPr lang="es-ES">
                <a:solidFill>
                  <a:schemeClr val="bg1"/>
                </a:solidFill>
                <a:hlinkClick r:id="rId5">
                  <a:extLst>
                    <a:ext uri="{A12FA001-AC4F-418D-AE19-62706E023703}">
                      <ahyp:hlinkClr xmlns:ahyp="http://schemas.microsoft.com/office/drawing/2018/hyperlinkcolor" val="tx"/>
                    </a:ext>
                  </a:extLst>
                </a:hlinkClick>
              </a:rPr>
              <a:t>https://httpd.apache.org/docs/2.4/mod/mod_proxy_</a:t>
            </a:r>
            <a:r>
              <a:rPr lang="es-ES">
                <a:solidFill>
                  <a:schemeClr val="bg1"/>
                </a:solidFill>
              </a:rPr>
              <a:t>balancer.html.</a:t>
            </a:r>
          </a:p>
          <a:p>
            <a:pPr marL="285750" indent="-285750">
              <a:buChar char="•"/>
            </a:pPr>
            <a:endParaRPr lang="es-ES">
              <a:solidFill>
                <a:schemeClr val="bg1"/>
              </a:solidFill>
            </a:endParaRPr>
          </a:p>
          <a:p>
            <a:pPr marL="285750" indent="-285750">
              <a:buChar char="•"/>
            </a:pPr>
            <a:r>
              <a:rPr lang="es-ES">
                <a:solidFill>
                  <a:schemeClr val="bg1"/>
                </a:solidFill>
                <a:hlinkClick r:id="rId6">
                  <a:extLst>
                    <a:ext uri="{A12FA001-AC4F-418D-AE19-62706E023703}">
                      <ahyp:hlinkClr xmlns:ahyp="http://schemas.microsoft.com/office/drawing/2018/hyperlinkcolor" val="tx"/>
                    </a:ext>
                  </a:extLst>
                </a:hlinkClick>
              </a:rPr>
              <a:t>https://httpd.apache.org/docs/2.4/mod/mod_lbmeth</a:t>
            </a:r>
            <a:r>
              <a:rPr lang="es-ES">
                <a:solidFill>
                  <a:schemeClr val="bg1"/>
                </a:solidFill>
              </a:rPr>
              <a:t>od_bytraffic.html.</a:t>
            </a:r>
          </a:p>
        </p:txBody>
      </p:sp>
    </p:spTree>
    <p:extLst>
      <p:ext uri="{BB962C8B-B14F-4D97-AF65-F5344CB8AC3E}">
        <p14:creationId xmlns:p14="http://schemas.microsoft.com/office/powerpoint/2010/main" val="342398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682034" y="1234579"/>
            <a:ext cx="4641661" cy="1066169"/>
          </a:xfrm>
          <a:prstGeom prst="rect">
            <a:avLst/>
          </a:prstGeom>
        </p:spPr>
        <p:txBody>
          <a:bodyPr spcFirstLastPara="1" wrap="square" lIns="91425" tIns="91425" rIns="91425" bIns="91425" anchor="ctr" anchorCtr="0">
            <a:noAutofit/>
          </a:bodyPr>
          <a:lstStyle/>
          <a:p>
            <a:r>
              <a:rPr lang="es-ES"/>
              <a:t>BALANCEO DE  CARGAS </a:t>
            </a:r>
            <a:r>
              <a:rPr lang="es-ES" sz="2800">
                <a:solidFill>
                  <a:schemeClr val="accent2"/>
                </a:solidFill>
              </a:rPr>
              <a:t>EN SERVIDOR WEB.</a:t>
            </a:r>
            <a:endParaRPr sz="2800">
              <a:solidFill>
                <a:schemeClr val="accent2"/>
              </a:solidFill>
            </a:endParaRPr>
          </a:p>
        </p:txBody>
      </p:sp>
      <p:sp>
        <p:nvSpPr>
          <p:cNvPr id="2773" name="Google Shape;2773;p36"/>
          <p:cNvSpPr txBox="1">
            <a:spLocks noGrp="1"/>
          </p:cNvSpPr>
          <p:nvPr>
            <p:ph type="subTitle" idx="1"/>
          </p:nvPr>
        </p:nvSpPr>
        <p:spPr>
          <a:xfrm>
            <a:off x="547528" y="2213439"/>
            <a:ext cx="5155068" cy="176780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a:t>El balanceo de carga de servidores web es una técnica que distribuye la carga de trabajo entre múltiples servidores web. Esto se hace con el objetivo de mejorar el rendimiento, la disponibilidad y la escalabilidad de una aplicación o sitio web.</a:t>
            </a:r>
          </a:p>
          <a:p>
            <a:pPr marL="0" lvl="0" indent="0" algn="l" rtl="0">
              <a:spcBef>
                <a:spcPts val="0"/>
              </a:spcBef>
              <a:spcAft>
                <a:spcPts val="0"/>
              </a:spcAft>
              <a:buNone/>
            </a:pPr>
            <a:endParaRPr lang="es-ES"/>
          </a:p>
        </p:txBody>
      </p:sp>
      <p:sp>
        <p:nvSpPr>
          <p:cNvPr id="2775" name="Google Shape;2775;p36"/>
          <p:cNvSpPr/>
          <p:nvPr/>
        </p:nvSpPr>
        <p:spPr>
          <a:xfrm>
            <a:off x="-825509" y="422976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524620" y="390772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Google Shape;3066;p42">
            <a:extLst>
              <a:ext uri="{FF2B5EF4-FFF2-40B4-BE49-F238E27FC236}">
                <a16:creationId xmlns:a16="http://schemas.microsoft.com/office/drawing/2014/main" id="{5CAC80EF-6160-B28B-1DFC-8E2C5E696B2A}"/>
              </a:ext>
            </a:extLst>
          </p:cNvPr>
          <p:cNvPicPr preferRelativeResize="0"/>
          <p:nvPr/>
        </p:nvPicPr>
        <p:blipFill rotWithShape="1">
          <a:blip r:embed="rId3">
            <a:alphaModFix/>
          </a:blip>
          <a:srcRect t="17293" b="17300"/>
          <a:stretch/>
        </p:blipFill>
        <p:spPr>
          <a:xfrm>
            <a:off x="6177639" y="1526522"/>
            <a:ext cx="2587598" cy="1324587"/>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sp>
        <p:nvSpPr>
          <p:cNvPr id="3" name="CuadroTexto 2">
            <a:extLst>
              <a:ext uri="{FF2B5EF4-FFF2-40B4-BE49-F238E27FC236}">
                <a16:creationId xmlns:a16="http://schemas.microsoft.com/office/drawing/2014/main" id="{832D2040-B227-11DB-698D-4CBFB68DADFE}"/>
              </a:ext>
            </a:extLst>
          </p:cNvPr>
          <p:cNvSpPr txBox="1"/>
          <p:nvPr/>
        </p:nvSpPr>
        <p:spPr>
          <a:xfrm>
            <a:off x="2572294" y="4684295"/>
            <a:ext cx="184731" cy="307777"/>
          </a:xfrm>
          <a:prstGeom prst="rect">
            <a:avLst/>
          </a:prstGeom>
          <a:noFill/>
        </p:spPr>
        <p:txBody>
          <a:bodyPr wrap="square" rtlCol="0">
            <a:spAutoFit/>
          </a:bodyPr>
          <a:lstStyle/>
          <a:p>
            <a:endParaRPr lang="es-CO"/>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40" name="Google Shape;2740;p35"/>
          <p:cNvSpPr/>
          <p:nvPr/>
        </p:nvSpPr>
        <p:spPr>
          <a:xfrm>
            <a:off x="3175720" y="2501845"/>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6096271" y="2723016"/>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334519" y="2741390"/>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0" y="906508"/>
            <a:ext cx="8070112"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400"/>
              <a:t>MÉTODOS DE </a:t>
            </a:r>
            <a:r>
              <a:rPr lang="en" sz="2400">
                <a:solidFill>
                  <a:schemeClr val="accent2"/>
                </a:solidFill>
              </a:rPr>
              <a:t>BALANCEO</a:t>
            </a:r>
            <a:endParaRPr sz="2400">
              <a:solidFill>
                <a:schemeClr val="accent2"/>
              </a:solidFill>
            </a:endParaRPr>
          </a:p>
        </p:txBody>
      </p:sp>
      <p:sp>
        <p:nvSpPr>
          <p:cNvPr id="2744" name="Google Shape;2744;p35"/>
          <p:cNvSpPr txBox="1">
            <a:spLocks noGrp="1"/>
          </p:cNvSpPr>
          <p:nvPr>
            <p:ph type="title" idx="2"/>
          </p:nvPr>
        </p:nvSpPr>
        <p:spPr>
          <a:xfrm>
            <a:off x="397969" y="2804238"/>
            <a:ext cx="2233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a:t>DNS</a:t>
            </a:r>
            <a:endParaRPr/>
          </a:p>
        </p:txBody>
      </p:sp>
      <p:sp>
        <p:nvSpPr>
          <p:cNvPr id="2745" name="Google Shape;2745;p35"/>
          <p:cNvSpPr txBox="1">
            <a:spLocks noGrp="1"/>
          </p:cNvSpPr>
          <p:nvPr>
            <p:ph type="subTitle" idx="1"/>
          </p:nvPr>
        </p:nvSpPr>
        <p:spPr>
          <a:xfrm>
            <a:off x="397969" y="3212837"/>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a:t>Balanceo de carga basado en DNS</a:t>
            </a:r>
            <a:endParaRPr/>
          </a:p>
        </p:txBody>
      </p:sp>
      <p:sp>
        <p:nvSpPr>
          <p:cNvPr id="2746" name="Google Shape;2746;p35"/>
          <p:cNvSpPr txBox="1">
            <a:spLocks noGrp="1"/>
          </p:cNvSpPr>
          <p:nvPr>
            <p:ph type="title" idx="3"/>
          </p:nvPr>
        </p:nvSpPr>
        <p:spPr>
          <a:xfrm>
            <a:off x="334519" y="2185043"/>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47" name="Google Shape;2747;p35"/>
          <p:cNvSpPr txBox="1">
            <a:spLocks noGrp="1"/>
          </p:cNvSpPr>
          <p:nvPr>
            <p:ph type="title" idx="4"/>
          </p:nvPr>
        </p:nvSpPr>
        <p:spPr>
          <a:xfrm>
            <a:off x="3255070" y="2564693"/>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TCP/IP</a:t>
            </a:r>
            <a:endParaRPr/>
          </a:p>
        </p:txBody>
      </p:sp>
      <p:sp>
        <p:nvSpPr>
          <p:cNvPr id="2748" name="Google Shape;2748;p35"/>
          <p:cNvSpPr txBox="1">
            <a:spLocks noGrp="1"/>
          </p:cNvSpPr>
          <p:nvPr>
            <p:ph type="subTitle" idx="5"/>
          </p:nvPr>
        </p:nvSpPr>
        <p:spPr>
          <a:xfrm>
            <a:off x="3255070" y="297329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a:t>Balanceo de carga basado en capa de red (TCP/IP)</a:t>
            </a:r>
            <a:endParaRPr/>
          </a:p>
        </p:txBody>
      </p:sp>
      <p:sp>
        <p:nvSpPr>
          <p:cNvPr id="2749" name="Google Shape;2749;p35"/>
          <p:cNvSpPr txBox="1">
            <a:spLocks noGrp="1"/>
          </p:cNvSpPr>
          <p:nvPr>
            <p:ph type="title" idx="6"/>
          </p:nvPr>
        </p:nvSpPr>
        <p:spPr>
          <a:xfrm>
            <a:off x="3281271" y="1927520"/>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750" name="Google Shape;2750;p35"/>
          <p:cNvSpPr txBox="1">
            <a:spLocks noGrp="1"/>
          </p:cNvSpPr>
          <p:nvPr>
            <p:ph type="title" idx="7"/>
          </p:nvPr>
        </p:nvSpPr>
        <p:spPr>
          <a:xfrm>
            <a:off x="6175621" y="2785864"/>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2751" name="Google Shape;2751;p35"/>
          <p:cNvSpPr txBox="1">
            <a:spLocks noGrp="1"/>
          </p:cNvSpPr>
          <p:nvPr>
            <p:ph type="subTitle" idx="8"/>
          </p:nvPr>
        </p:nvSpPr>
        <p:spPr>
          <a:xfrm>
            <a:off x="6175621" y="3194463"/>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a:t>Balanceo de carga basado en capa de aplicación</a:t>
            </a:r>
          </a:p>
          <a:p>
            <a:pPr marL="0" lvl="0" indent="0" algn="ctr" rtl="0">
              <a:spcBef>
                <a:spcPts val="0"/>
              </a:spcBef>
              <a:spcAft>
                <a:spcPts val="0"/>
              </a:spcAft>
              <a:buNone/>
            </a:pPr>
            <a:r>
              <a:rPr lang="es-ES"/>
              <a:t>(HTTP)</a:t>
            </a:r>
            <a:endParaRPr/>
          </a:p>
        </p:txBody>
      </p:sp>
      <p:sp>
        <p:nvSpPr>
          <p:cNvPr id="2752" name="Google Shape;2752;p35"/>
          <p:cNvSpPr txBox="1">
            <a:spLocks noGrp="1"/>
          </p:cNvSpPr>
          <p:nvPr>
            <p:ph type="title" idx="9"/>
          </p:nvPr>
        </p:nvSpPr>
        <p:spPr>
          <a:xfrm>
            <a:off x="6212123" y="214869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380115" y="1516473"/>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a:t>Módulo Proxy </a:t>
            </a:r>
            <a:r>
              <a:rPr lang="es-CO" err="1">
                <a:solidFill>
                  <a:schemeClr val="accent2"/>
                </a:solidFill>
              </a:rPr>
              <a:t>Balancer</a:t>
            </a:r>
            <a:endParaRPr lang="es-CO">
              <a:solidFill>
                <a:schemeClr val="accent2"/>
              </a:solidFill>
            </a:endParaRPr>
          </a:p>
        </p:txBody>
      </p:sp>
      <p:sp>
        <p:nvSpPr>
          <p:cNvPr id="2825" name="Google Shape;2825;p37"/>
          <p:cNvSpPr txBox="1">
            <a:spLocks noGrp="1"/>
          </p:cNvSpPr>
          <p:nvPr>
            <p:ph type="subTitle" idx="1"/>
          </p:nvPr>
        </p:nvSpPr>
        <p:spPr>
          <a:xfrm>
            <a:off x="1724572" y="2376416"/>
            <a:ext cx="5648975" cy="12229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a:t>El módulo </a:t>
            </a:r>
            <a:r>
              <a:rPr lang="es-ES" b="1">
                <a:solidFill>
                  <a:schemeClr val="hlink"/>
                </a:solidFill>
                <a:uFill>
                  <a:noFill/>
                </a:uFill>
              </a:rPr>
              <a:t>Proxy </a:t>
            </a:r>
            <a:r>
              <a:rPr lang="es-ES" b="1" err="1">
                <a:solidFill>
                  <a:schemeClr val="hlink"/>
                </a:solidFill>
                <a:uFill>
                  <a:noFill/>
                </a:uFill>
              </a:rPr>
              <a:t>Balancer</a:t>
            </a:r>
            <a:r>
              <a:rPr lang="es-ES" b="1">
                <a:solidFill>
                  <a:schemeClr val="hlink"/>
                </a:solidFill>
                <a:uFill>
                  <a:noFill/>
                </a:uFill>
              </a:rPr>
              <a:t> </a:t>
            </a:r>
            <a:r>
              <a:rPr lang="es-ES"/>
              <a:t>es un componente de Apache </a:t>
            </a:r>
            <a:r>
              <a:rPr lang="es-ES" b="1">
                <a:solidFill>
                  <a:schemeClr val="hlink"/>
                </a:solidFill>
                <a:uFill>
                  <a:noFill/>
                </a:uFill>
              </a:rPr>
              <a:t>HTTP </a:t>
            </a:r>
            <a:r>
              <a:rPr lang="es-ES"/>
              <a:t>Server que permite realizar el balanceo de carga en un entorno web. Este módulo permite distribuir las solicitudes de los clientes entre múltiples servidores </a:t>
            </a:r>
            <a:r>
              <a:rPr lang="es-ES" err="1"/>
              <a:t>backend</a:t>
            </a:r>
            <a:r>
              <a:rPr lang="es-ES"/>
              <a:t>, optimizando el rendimiento y la disponibilidad de un sitio web o aplicación</a:t>
            </a:r>
            <a:endParaRPr/>
          </a:p>
        </p:txBody>
      </p:sp>
      <p:grpSp>
        <p:nvGrpSpPr>
          <p:cNvPr id="2826" name="Google Shape;2826;p37"/>
          <p:cNvGrpSpPr/>
          <p:nvPr/>
        </p:nvGrpSpPr>
        <p:grpSpPr>
          <a:xfrm flipH="1">
            <a:off x="4130364" y="3694591"/>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1"/>
        <p:cNvGrpSpPr/>
        <p:nvPr/>
      </p:nvGrpSpPr>
      <p:grpSpPr>
        <a:xfrm>
          <a:off x="0" y="0"/>
          <a:ext cx="0" cy="0"/>
          <a:chOff x="0" y="0"/>
          <a:chExt cx="0" cy="0"/>
        </a:xfrm>
      </p:grpSpPr>
      <p:sp>
        <p:nvSpPr>
          <p:cNvPr id="3352" name="Google Shape;3352;p47"/>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r>
              <a:rPr lang="en"/>
              <a:t>MÉTODOS </a:t>
            </a:r>
            <a:r>
              <a:rPr lang="en">
                <a:solidFill>
                  <a:schemeClr val="accent2"/>
                </a:solidFill>
              </a:rPr>
              <a:t>PROXY </a:t>
            </a:r>
            <a:endParaRPr>
              <a:solidFill>
                <a:schemeClr val="accent2"/>
              </a:solidFill>
            </a:endParaRPr>
          </a:p>
        </p:txBody>
      </p:sp>
      <p:grpSp>
        <p:nvGrpSpPr>
          <p:cNvPr id="3354" name="Google Shape;3354;p47"/>
          <p:cNvGrpSpPr/>
          <p:nvPr/>
        </p:nvGrpSpPr>
        <p:grpSpPr>
          <a:xfrm>
            <a:off x="1219877" y="1718250"/>
            <a:ext cx="2702696" cy="1063313"/>
            <a:chOff x="713101" y="1700550"/>
            <a:chExt cx="1642200" cy="1063313"/>
          </a:xfrm>
        </p:grpSpPr>
        <p:sp>
          <p:nvSpPr>
            <p:cNvPr id="3355" name="Google Shape;3355;p47"/>
            <p:cNvSpPr/>
            <p:nvPr/>
          </p:nvSpPr>
          <p:spPr>
            <a:xfrm>
              <a:off x="713101" y="1700550"/>
              <a:ext cx="16422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sz="1800" b="1" err="1">
                  <a:solidFill>
                    <a:schemeClr val="lt1"/>
                  </a:solidFill>
                  <a:latin typeface="Exo"/>
                  <a:ea typeface="Exo"/>
                  <a:cs typeface="Exo"/>
                  <a:sym typeface="Exo"/>
                </a:rPr>
                <a:t>Byrequest</a:t>
              </a:r>
              <a:endParaRPr sz="1800" b="1">
                <a:solidFill>
                  <a:schemeClr val="lt1"/>
                </a:solidFill>
                <a:latin typeface="Exo"/>
                <a:ea typeface="Exo"/>
                <a:cs typeface="Exo"/>
                <a:sym typeface="Exo"/>
              </a:endParaRPr>
            </a:p>
          </p:txBody>
        </p:sp>
        <p:sp>
          <p:nvSpPr>
            <p:cNvPr id="3356" name="Google Shape;3356;p47"/>
            <p:cNvSpPr txBox="1"/>
            <p:nvPr/>
          </p:nvSpPr>
          <p:spPr>
            <a:xfrm>
              <a:off x="713101" y="2302163"/>
              <a:ext cx="16422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S</a:t>
              </a:r>
              <a:r>
                <a:rPr lang="es-ES">
                  <a:solidFill>
                    <a:schemeClr val="lt1"/>
                  </a:solidFill>
                  <a:latin typeface="PT Sans"/>
                  <a:ea typeface="PT Sans"/>
                  <a:cs typeface="PT Sans"/>
                  <a:sym typeface="PT Sans"/>
                </a:rPr>
                <a:t>e balancea distribuyendo</a:t>
              </a:r>
            </a:p>
            <a:p>
              <a:pPr marL="0" lvl="0" indent="0" algn="ctr" rtl="0">
                <a:spcBef>
                  <a:spcPts val="0"/>
                </a:spcBef>
                <a:spcAft>
                  <a:spcPts val="0"/>
                </a:spcAft>
                <a:buNone/>
              </a:pPr>
              <a:r>
                <a:rPr lang="es-ES">
                  <a:solidFill>
                    <a:schemeClr val="lt1"/>
                  </a:solidFill>
                  <a:latin typeface="PT Sans"/>
                  <a:ea typeface="PT Sans"/>
                  <a:cs typeface="PT Sans"/>
                  <a:sym typeface="PT Sans"/>
                </a:rPr>
                <a:t>la carga por petición entrante.</a:t>
              </a:r>
              <a:endParaRPr>
                <a:solidFill>
                  <a:schemeClr val="lt1"/>
                </a:solidFill>
                <a:latin typeface="PT Sans"/>
                <a:ea typeface="PT Sans"/>
                <a:cs typeface="PT Sans"/>
                <a:sym typeface="PT Sans"/>
              </a:endParaRPr>
            </a:p>
          </p:txBody>
        </p:sp>
      </p:grpSp>
      <p:grpSp>
        <p:nvGrpSpPr>
          <p:cNvPr id="3357" name="Google Shape;3357;p47"/>
          <p:cNvGrpSpPr/>
          <p:nvPr/>
        </p:nvGrpSpPr>
        <p:grpSpPr>
          <a:xfrm>
            <a:off x="5045299" y="1718250"/>
            <a:ext cx="2891563" cy="1084350"/>
            <a:chOff x="2695696" y="1700550"/>
            <a:chExt cx="1756957" cy="1084350"/>
          </a:xfrm>
        </p:grpSpPr>
        <p:sp>
          <p:nvSpPr>
            <p:cNvPr id="3358" name="Google Shape;3358;p47"/>
            <p:cNvSpPr/>
            <p:nvPr/>
          </p:nvSpPr>
          <p:spPr>
            <a:xfrm>
              <a:off x="2802712" y="1700550"/>
              <a:ext cx="16422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sz="1800" b="1" err="1">
                  <a:solidFill>
                    <a:schemeClr val="lt1"/>
                  </a:solidFill>
                  <a:latin typeface="Exo"/>
                  <a:ea typeface="Exo"/>
                  <a:cs typeface="Exo"/>
                  <a:sym typeface="Exo"/>
                </a:rPr>
                <a:t>Bytraffic</a:t>
              </a:r>
              <a:endParaRPr lang="es-CO" sz="1800" b="1">
                <a:solidFill>
                  <a:schemeClr val="lt1"/>
                </a:solidFill>
                <a:latin typeface="Exo"/>
                <a:ea typeface="Exo"/>
                <a:cs typeface="Exo"/>
                <a:sym typeface="Exo"/>
              </a:endParaRPr>
            </a:p>
          </p:txBody>
        </p:sp>
        <p:sp>
          <p:nvSpPr>
            <p:cNvPr id="3359" name="Google Shape;3359;p47"/>
            <p:cNvSpPr txBox="1"/>
            <p:nvPr/>
          </p:nvSpPr>
          <p:spPr>
            <a:xfrm>
              <a:off x="2695696" y="2323200"/>
              <a:ext cx="1756957"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S</a:t>
              </a:r>
              <a:r>
                <a:rPr lang="es-ES">
                  <a:solidFill>
                    <a:schemeClr val="lt1"/>
                  </a:solidFill>
                  <a:latin typeface="PT Sans"/>
                  <a:ea typeface="PT Sans"/>
                  <a:cs typeface="PT Sans"/>
                  <a:sym typeface="PT Sans"/>
                </a:rPr>
                <a:t>e balancea teniendo en cuenta la</a:t>
              </a:r>
            </a:p>
            <a:p>
              <a:pPr marL="0" lvl="0" indent="0" algn="ctr" rtl="0">
                <a:spcBef>
                  <a:spcPts val="0"/>
                </a:spcBef>
                <a:spcAft>
                  <a:spcPts val="0"/>
                </a:spcAft>
                <a:buNone/>
              </a:pPr>
              <a:r>
                <a:rPr lang="es-ES">
                  <a:solidFill>
                    <a:schemeClr val="lt1"/>
                  </a:solidFill>
                  <a:latin typeface="PT Sans"/>
                  <a:ea typeface="PT Sans"/>
                  <a:cs typeface="PT Sans"/>
                  <a:sym typeface="PT Sans"/>
                </a:rPr>
                <a:t>cantidad de bytes que se van a procesar.</a:t>
              </a:r>
              <a:r>
                <a:rPr lang="en">
                  <a:solidFill>
                    <a:schemeClr val="lt1"/>
                  </a:solidFill>
                  <a:latin typeface="PT Sans"/>
                  <a:ea typeface="PT Sans"/>
                  <a:cs typeface="PT Sans"/>
                  <a:sym typeface="PT Sans"/>
                </a:rPr>
                <a:t> </a:t>
              </a:r>
              <a:endParaRPr>
                <a:solidFill>
                  <a:schemeClr val="lt1"/>
                </a:solidFill>
                <a:latin typeface="PT Sans"/>
                <a:ea typeface="PT Sans"/>
                <a:cs typeface="PT Sans"/>
                <a:sym typeface="PT Sans"/>
              </a:endParaRPr>
            </a:p>
          </p:txBody>
        </p:sp>
      </p:grpSp>
      <p:grpSp>
        <p:nvGrpSpPr>
          <p:cNvPr id="3360" name="Google Shape;3360;p47"/>
          <p:cNvGrpSpPr/>
          <p:nvPr/>
        </p:nvGrpSpPr>
        <p:grpSpPr>
          <a:xfrm>
            <a:off x="1131742" y="3041961"/>
            <a:ext cx="2702692" cy="1151546"/>
            <a:chOff x="713101" y="3025291"/>
            <a:chExt cx="1642200" cy="1151546"/>
          </a:xfrm>
        </p:grpSpPr>
        <p:sp>
          <p:nvSpPr>
            <p:cNvPr id="3361" name="Google Shape;3361;p47"/>
            <p:cNvSpPr/>
            <p:nvPr/>
          </p:nvSpPr>
          <p:spPr>
            <a:xfrm>
              <a:off x="713101" y="3025291"/>
              <a:ext cx="16422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sz="1800" b="1" err="1">
                  <a:solidFill>
                    <a:schemeClr val="lt1"/>
                  </a:solidFill>
                  <a:latin typeface="Exo"/>
                  <a:ea typeface="Exo"/>
                  <a:cs typeface="Exo"/>
                  <a:sym typeface="Exo"/>
                </a:rPr>
                <a:t>Bybusyness</a:t>
              </a:r>
              <a:endParaRPr sz="1800" b="1">
                <a:solidFill>
                  <a:schemeClr val="lt1"/>
                </a:solidFill>
                <a:latin typeface="Exo"/>
                <a:ea typeface="Exo"/>
                <a:cs typeface="Exo"/>
                <a:sym typeface="Exo"/>
              </a:endParaRPr>
            </a:p>
          </p:txBody>
        </p:sp>
        <p:sp>
          <p:nvSpPr>
            <p:cNvPr id="3362" name="Google Shape;3362;p47"/>
            <p:cNvSpPr txBox="1"/>
            <p:nvPr/>
          </p:nvSpPr>
          <p:spPr>
            <a:xfrm>
              <a:off x="713102" y="3715137"/>
              <a:ext cx="1642199"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a:solidFill>
                    <a:schemeClr val="lt1"/>
                  </a:solidFill>
                  <a:latin typeface="PT Sans"/>
                  <a:ea typeface="PT Sans"/>
                  <a:cs typeface="PT Sans"/>
                  <a:sym typeface="PT Sans"/>
                </a:rPr>
                <a:t>Se balancea distribuyendo las</a:t>
              </a:r>
            </a:p>
            <a:p>
              <a:pPr marL="0" lvl="0" indent="0" algn="ctr" rtl="0">
                <a:spcBef>
                  <a:spcPts val="0"/>
                </a:spcBef>
                <a:spcAft>
                  <a:spcPts val="0"/>
                </a:spcAft>
                <a:buNone/>
              </a:pPr>
              <a:r>
                <a:rPr lang="es-ES">
                  <a:solidFill>
                    <a:schemeClr val="lt1"/>
                  </a:solidFill>
                  <a:latin typeface="PT Sans"/>
                  <a:ea typeface="PT Sans"/>
                  <a:cs typeface="PT Sans"/>
                  <a:sym typeface="PT Sans"/>
                </a:rPr>
                <a:t>peticiones a los servidores según la cantidad que</a:t>
              </a:r>
            </a:p>
            <a:p>
              <a:pPr marL="0" lvl="0" indent="0" algn="ctr" rtl="0">
                <a:spcBef>
                  <a:spcPts val="0"/>
                </a:spcBef>
                <a:spcAft>
                  <a:spcPts val="0"/>
                </a:spcAft>
                <a:buNone/>
              </a:pPr>
              <a:r>
                <a:rPr lang="es-ES">
                  <a:solidFill>
                    <a:schemeClr val="lt1"/>
                  </a:solidFill>
                  <a:latin typeface="PT Sans"/>
                  <a:ea typeface="PT Sans"/>
                  <a:cs typeface="PT Sans"/>
                  <a:sym typeface="PT Sans"/>
                </a:rPr>
                <a:t>tienen en su pila de </a:t>
              </a:r>
              <a:r>
                <a:rPr lang="es-ES" err="1">
                  <a:solidFill>
                    <a:schemeClr val="lt1"/>
                  </a:solidFill>
                  <a:latin typeface="PT Sans"/>
                  <a:ea typeface="PT Sans"/>
                  <a:cs typeface="PT Sans"/>
                  <a:sym typeface="PT Sans"/>
                </a:rPr>
                <a:t>request</a:t>
              </a:r>
              <a:r>
                <a:rPr lang="es-ES">
                  <a:solidFill>
                    <a:schemeClr val="lt1"/>
                  </a:solidFill>
                  <a:latin typeface="PT Sans"/>
                  <a:ea typeface="PT Sans"/>
                  <a:cs typeface="PT Sans"/>
                  <a:sym typeface="PT Sans"/>
                </a:rPr>
                <a:t>.</a:t>
              </a:r>
              <a:endParaRPr>
                <a:solidFill>
                  <a:schemeClr val="lt1"/>
                </a:solidFill>
                <a:latin typeface="PT Sans"/>
                <a:ea typeface="PT Sans"/>
                <a:cs typeface="PT Sans"/>
                <a:sym typeface="PT Sans"/>
              </a:endParaRPr>
            </a:p>
          </p:txBody>
        </p:sp>
      </p:grpSp>
      <p:grpSp>
        <p:nvGrpSpPr>
          <p:cNvPr id="3363" name="Google Shape;3363;p47"/>
          <p:cNvGrpSpPr/>
          <p:nvPr/>
        </p:nvGrpSpPr>
        <p:grpSpPr>
          <a:xfrm>
            <a:off x="5221423" y="3041961"/>
            <a:ext cx="2702694" cy="1079026"/>
            <a:chOff x="2753075" y="3025291"/>
            <a:chExt cx="1642200" cy="1079026"/>
          </a:xfrm>
        </p:grpSpPr>
        <p:sp>
          <p:nvSpPr>
            <p:cNvPr id="3364" name="Google Shape;3364;p47"/>
            <p:cNvSpPr/>
            <p:nvPr/>
          </p:nvSpPr>
          <p:spPr>
            <a:xfrm>
              <a:off x="2753075" y="3025291"/>
              <a:ext cx="16422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Exo"/>
                  <a:ea typeface="Exo"/>
                  <a:cs typeface="Exo"/>
                  <a:sym typeface="Exo"/>
                </a:rPr>
                <a:t>H</a:t>
              </a:r>
              <a:r>
                <a:rPr lang="es-CO" sz="1800" b="1" err="1">
                  <a:solidFill>
                    <a:schemeClr val="lt1"/>
                  </a:solidFill>
                  <a:latin typeface="Exo"/>
                  <a:ea typeface="Exo"/>
                  <a:cs typeface="Exo"/>
                  <a:sym typeface="Exo"/>
                </a:rPr>
                <a:t>eartbeat</a:t>
              </a:r>
              <a:r>
                <a:rPr lang="en" sz="1800" b="1">
                  <a:solidFill>
                    <a:schemeClr val="lt1"/>
                  </a:solidFill>
                  <a:latin typeface="Exo"/>
                  <a:ea typeface="Exo"/>
                  <a:cs typeface="Exo"/>
                  <a:sym typeface="Exo"/>
                </a:rPr>
                <a:t> </a:t>
              </a:r>
              <a:endParaRPr sz="1800" b="1">
                <a:solidFill>
                  <a:schemeClr val="lt1"/>
                </a:solidFill>
                <a:latin typeface="Exo"/>
                <a:ea typeface="Exo"/>
                <a:cs typeface="Exo"/>
                <a:sym typeface="Exo"/>
              </a:endParaRPr>
            </a:p>
          </p:txBody>
        </p:sp>
        <p:sp>
          <p:nvSpPr>
            <p:cNvPr id="3365" name="Google Shape;3365;p47"/>
            <p:cNvSpPr txBox="1"/>
            <p:nvPr/>
          </p:nvSpPr>
          <p:spPr>
            <a:xfrm>
              <a:off x="2753075" y="3642617"/>
              <a:ext cx="16422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Se </a:t>
              </a:r>
              <a:r>
                <a:rPr lang="es-ES">
                  <a:solidFill>
                    <a:schemeClr val="lt1"/>
                  </a:solidFill>
                  <a:latin typeface="PT Sans"/>
                  <a:ea typeface="PT Sans"/>
                  <a:cs typeface="PT Sans"/>
                  <a:sym typeface="PT Sans"/>
                </a:rPr>
                <a:t>balancea la carga según el tiempo de</a:t>
              </a:r>
            </a:p>
            <a:p>
              <a:pPr marL="0" lvl="0" indent="0" algn="ctr" rtl="0">
                <a:spcBef>
                  <a:spcPts val="0"/>
                </a:spcBef>
                <a:spcAft>
                  <a:spcPts val="0"/>
                </a:spcAft>
                <a:buNone/>
              </a:pPr>
              <a:r>
                <a:rPr lang="es-ES">
                  <a:solidFill>
                    <a:schemeClr val="lt1"/>
                  </a:solidFill>
                  <a:latin typeface="PT Sans"/>
                  <a:ea typeface="PT Sans"/>
                  <a:cs typeface="PT Sans"/>
                  <a:sym typeface="PT Sans"/>
                </a:rPr>
                <a:t>disponibilidad de los servidores.</a:t>
              </a:r>
              <a:endParaRPr>
                <a:solidFill>
                  <a:schemeClr val="lt1"/>
                </a:solidFill>
                <a:latin typeface="PT Sans"/>
                <a:ea typeface="PT Sans"/>
                <a:cs typeface="PT Sans"/>
                <a:sym typeface="PT Sans"/>
              </a:endParaRPr>
            </a:p>
          </p:txBody>
        </p:sp>
      </p:grpSp>
      <p:sp>
        <p:nvSpPr>
          <p:cNvPr id="3366" name="Google Shape;3366;p47"/>
          <p:cNvSpPr/>
          <p:nvPr/>
        </p:nvSpPr>
        <p:spPr>
          <a:xfrm rot="10800000">
            <a:off x="8367395" y="11709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67" name="Google Shape;3367;p47" title="Gráfico">
            <a:hlinkClick r:id="rId3"/>
          </p:cNvPr>
          <p:cNvPicPr preferRelativeResize="0"/>
          <p:nvPr/>
        </p:nvPicPr>
        <p:blipFill>
          <a:blip r:embed="rId4">
            <a:alphaModFix/>
          </a:blip>
          <a:stretch>
            <a:fillRect/>
          </a:stretch>
        </p:blipFill>
        <p:spPr>
          <a:xfrm>
            <a:off x="11347100" y="1257150"/>
            <a:ext cx="4641549" cy="291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682034" y="1234579"/>
            <a:ext cx="4641661" cy="1066169"/>
          </a:xfrm>
          <a:prstGeom prst="rect">
            <a:avLst/>
          </a:prstGeom>
        </p:spPr>
        <p:txBody>
          <a:bodyPr spcFirstLastPara="1" wrap="square" lIns="91425" tIns="91425" rIns="91425" bIns="91425" anchor="ctr" anchorCtr="0">
            <a:noAutofit/>
          </a:bodyPr>
          <a:lstStyle/>
          <a:p>
            <a:pPr lvl="0"/>
            <a:br>
              <a:rPr lang="es-ES"/>
            </a:br>
            <a:r>
              <a:rPr lang="es-ES"/>
              <a:t>CONFIGURACIÓN NGINX </a:t>
            </a:r>
            <a:r>
              <a:rPr lang="es-ES" sz="2800">
                <a:solidFill>
                  <a:schemeClr val="accent2"/>
                </a:solidFill>
              </a:rPr>
              <a:t>COMO SERVIDOR WEB.</a:t>
            </a:r>
            <a:endParaRPr sz="2800">
              <a:solidFill>
                <a:schemeClr val="accent2"/>
              </a:solidFill>
            </a:endParaRPr>
          </a:p>
        </p:txBody>
      </p:sp>
      <p:sp>
        <p:nvSpPr>
          <p:cNvPr id="2773" name="Google Shape;2773;p36"/>
          <p:cNvSpPr txBox="1">
            <a:spLocks noGrp="1"/>
          </p:cNvSpPr>
          <p:nvPr>
            <p:ph type="subTitle" idx="1"/>
          </p:nvPr>
        </p:nvSpPr>
        <p:spPr>
          <a:xfrm>
            <a:off x="661254" y="2317585"/>
            <a:ext cx="5155068" cy="17678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a:t>La configuración de </a:t>
            </a:r>
            <a:r>
              <a:rPr lang="es-ES" err="1"/>
              <a:t>Nginx</a:t>
            </a:r>
            <a:r>
              <a:rPr lang="es-ES"/>
              <a:t> como servidor web es el proceso de configurar el servidor web </a:t>
            </a:r>
            <a:r>
              <a:rPr lang="es-ES" err="1"/>
              <a:t>Nginx</a:t>
            </a:r>
            <a:r>
              <a:rPr lang="es-ES"/>
              <a:t> para que aloje un sitio web o aplicación web. La configuración de </a:t>
            </a:r>
            <a:r>
              <a:rPr lang="es-ES" err="1"/>
              <a:t>Nginx</a:t>
            </a:r>
            <a:r>
              <a:rPr lang="es-ES"/>
              <a:t> se realiza editando el archivo de configuración de </a:t>
            </a:r>
            <a:r>
              <a:rPr lang="es-ES" err="1"/>
              <a:t>Nginx</a:t>
            </a:r>
            <a:endParaRPr lang="es-ES"/>
          </a:p>
        </p:txBody>
      </p:sp>
      <p:sp>
        <p:nvSpPr>
          <p:cNvPr id="2775" name="Google Shape;2775;p36"/>
          <p:cNvSpPr/>
          <p:nvPr/>
        </p:nvSpPr>
        <p:spPr>
          <a:xfrm>
            <a:off x="-825509" y="422976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524620" y="390772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Imagen 2">
            <a:extLst>
              <a:ext uri="{FF2B5EF4-FFF2-40B4-BE49-F238E27FC236}">
                <a16:creationId xmlns:a16="http://schemas.microsoft.com/office/drawing/2014/main" id="{DCCC6F07-0D32-3C8C-8637-39468FB4AAC3}"/>
              </a:ext>
            </a:extLst>
          </p:cNvPr>
          <p:cNvPicPr>
            <a:picLocks noChangeAspect="1"/>
          </p:cNvPicPr>
          <p:nvPr/>
        </p:nvPicPr>
        <p:blipFill>
          <a:blip r:embed="rId3"/>
          <a:stretch>
            <a:fillRect/>
          </a:stretch>
        </p:blipFill>
        <p:spPr>
          <a:xfrm>
            <a:off x="5683229" y="1284431"/>
            <a:ext cx="3773751" cy="2121592"/>
          </a:xfrm>
          <a:prstGeom prst="rect">
            <a:avLst/>
          </a:prstGeom>
        </p:spPr>
      </p:pic>
    </p:spTree>
    <p:extLst>
      <p:ext uri="{BB962C8B-B14F-4D97-AF65-F5344CB8AC3E}">
        <p14:creationId xmlns:p14="http://schemas.microsoft.com/office/powerpoint/2010/main" val="369420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682034" y="1234579"/>
            <a:ext cx="4641661" cy="1066169"/>
          </a:xfrm>
          <a:prstGeom prst="rect">
            <a:avLst/>
          </a:prstGeom>
        </p:spPr>
        <p:txBody>
          <a:bodyPr spcFirstLastPara="1" wrap="square" lIns="91425" tIns="91425" rIns="91425" bIns="91425" anchor="ctr" anchorCtr="0">
            <a:noAutofit/>
          </a:bodyPr>
          <a:lstStyle/>
          <a:p>
            <a:br>
              <a:rPr lang="es-ES"/>
            </a:br>
            <a:r>
              <a:rPr lang="es-ES"/>
              <a:t>CONFIGURACIÓN </a:t>
            </a:r>
            <a:r>
              <a:rPr lang="es-ES" err="1">
                <a:solidFill>
                  <a:srgbClr val="FFFFFF"/>
                </a:solidFill>
              </a:rPr>
              <a:t>Haproxy</a:t>
            </a:r>
            <a:r>
              <a:rPr lang="es-ES">
                <a:solidFill>
                  <a:srgbClr val="FFFFFF"/>
                </a:solidFill>
              </a:rPr>
              <a:t> </a:t>
            </a:r>
            <a:r>
              <a:rPr lang="es-ES" sz="2800">
                <a:solidFill>
                  <a:schemeClr val="accent2"/>
                </a:solidFill>
              </a:rPr>
              <a:t>COMO SERVIDOR WEB.</a:t>
            </a:r>
            <a:endParaRPr sz="2800">
              <a:solidFill>
                <a:schemeClr val="accent2"/>
              </a:solidFill>
            </a:endParaRPr>
          </a:p>
        </p:txBody>
      </p:sp>
      <p:sp>
        <p:nvSpPr>
          <p:cNvPr id="2773" name="Google Shape;2773;p36"/>
          <p:cNvSpPr txBox="1">
            <a:spLocks noGrp="1"/>
          </p:cNvSpPr>
          <p:nvPr>
            <p:ph type="subTitle" idx="1"/>
          </p:nvPr>
        </p:nvSpPr>
        <p:spPr>
          <a:xfrm>
            <a:off x="661254" y="2317585"/>
            <a:ext cx="5155068" cy="1767803"/>
          </a:xfrm>
          <a:prstGeom prst="rect">
            <a:avLst/>
          </a:prstGeom>
        </p:spPr>
        <p:txBody>
          <a:bodyPr spcFirstLastPara="1" wrap="square" lIns="91425" tIns="91425" rIns="91425" bIns="91425" anchor="ctr" anchorCtr="0">
            <a:noAutofit/>
          </a:bodyPr>
          <a:lstStyle/>
          <a:p>
            <a:pPr marL="0" indent="0"/>
            <a:r>
              <a:rPr lang="es-ES"/>
              <a:t>La configuración de </a:t>
            </a:r>
            <a:r>
              <a:rPr lang="es-ES" b="1" err="1">
                <a:solidFill>
                  <a:schemeClr val="accent2"/>
                </a:solidFill>
              </a:rPr>
              <a:t>Haproxy</a:t>
            </a:r>
            <a:r>
              <a:rPr lang="es-ES" b="1">
                <a:solidFill>
                  <a:schemeClr val="accent2"/>
                </a:solidFill>
              </a:rPr>
              <a:t> </a:t>
            </a:r>
            <a:r>
              <a:rPr lang="es-ES"/>
              <a:t>se realiza a </a:t>
            </a:r>
            <a:r>
              <a:rPr lang="es-ES" err="1"/>
              <a:t>traves</a:t>
            </a:r>
            <a:r>
              <a:rPr lang="es-ES"/>
              <a:t> de un archivo de configuración, donde se especifica el puerto en el que escuchara el equilibrio de carga, dirección IP del </a:t>
            </a:r>
            <a:r>
              <a:rPr lang="es-ES" err="1"/>
              <a:t>frontend</a:t>
            </a:r>
            <a:r>
              <a:rPr lang="es-ES"/>
              <a:t>, lista de servidores que van a procesar las solicitudes.</a:t>
            </a:r>
          </a:p>
        </p:txBody>
      </p:sp>
      <p:sp>
        <p:nvSpPr>
          <p:cNvPr id="2775" name="Google Shape;2775;p36"/>
          <p:cNvSpPr/>
          <p:nvPr/>
        </p:nvSpPr>
        <p:spPr>
          <a:xfrm>
            <a:off x="-825509" y="422976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524620" y="390772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Imagen 2">
            <a:extLst>
              <a:ext uri="{FF2B5EF4-FFF2-40B4-BE49-F238E27FC236}">
                <a16:creationId xmlns:a16="http://schemas.microsoft.com/office/drawing/2014/main" id="{DCCC6F07-0D32-3C8C-8637-39468FB4AAC3}"/>
              </a:ext>
            </a:extLst>
          </p:cNvPr>
          <p:cNvPicPr>
            <a:picLocks noChangeAspect="1"/>
          </p:cNvPicPr>
          <p:nvPr/>
        </p:nvPicPr>
        <p:blipFill>
          <a:blip r:embed="rId3"/>
          <a:stretch>
            <a:fillRect/>
          </a:stretch>
        </p:blipFill>
        <p:spPr>
          <a:xfrm>
            <a:off x="5683229" y="1284431"/>
            <a:ext cx="3773751" cy="2121592"/>
          </a:xfrm>
          <a:prstGeom prst="rect">
            <a:avLst/>
          </a:prstGeom>
        </p:spPr>
      </p:pic>
    </p:spTree>
    <p:extLst>
      <p:ext uri="{BB962C8B-B14F-4D97-AF65-F5344CB8AC3E}">
        <p14:creationId xmlns:p14="http://schemas.microsoft.com/office/powerpoint/2010/main" val="174948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119752" y="174539"/>
            <a:ext cx="4955064" cy="1066169"/>
          </a:xfrm>
          <a:prstGeom prst="rect">
            <a:avLst/>
          </a:prstGeom>
        </p:spPr>
        <p:txBody>
          <a:bodyPr spcFirstLastPara="1" wrap="square" lIns="91425" tIns="91425" rIns="91425" bIns="91425" anchor="ctr" anchorCtr="0">
            <a:noAutofit/>
          </a:bodyPr>
          <a:lstStyle/>
          <a:p>
            <a:br>
              <a:rPr lang="es-ES" sz="1800"/>
            </a:br>
            <a:r>
              <a:rPr lang="es-ES" sz="1800"/>
              <a:t>CONFIGURACIÓN </a:t>
            </a:r>
            <a:r>
              <a:rPr lang="es-ES" sz="1800" err="1">
                <a:solidFill>
                  <a:srgbClr val="FFFFFF"/>
                </a:solidFill>
              </a:rPr>
              <a:t>HAProxy</a:t>
            </a:r>
            <a:r>
              <a:rPr lang="es-ES" sz="1800">
                <a:solidFill>
                  <a:srgbClr val="FFFFFF"/>
                </a:solidFill>
              </a:rPr>
              <a:t> </a:t>
            </a:r>
            <a:r>
              <a:rPr lang="es-ES" sz="1600">
                <a:solidFill>
                  <a:schemeClr val="accent2"/>
                </a:solidFill>
              </a:rPr>
              <a:t>COMO SERVIDOR WEB.</a:t>
            </a:r>
            <a:endParaRPr sz="1600">
              <a:solidFill>
                <a:schemeClr val="accent2"/>
              </a:solidFill>
            </a:endParaRPr>
          </a:p>
        </p:txBody>
      </p:sp>
      <p:sp>
        <p:nvSpPr>
          <p:cNvPr id="2775" name="Google Shape;2775;p36"/>
          <p:cNvSpPr/>
          <p:nvPr/>
        </p:nvSpPr>
        <p:spPr>
          <a:xfrm>
            <a:off x="-825509" y="422976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524620" y="390772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Imagen 1" descr="Texto&#10;&#10;Descripción generada automáticamente">
            <a:extLst>
              <a:ext uri="{FF2B5EF4-FFF2-40B4-BE49-F238E27FC236}">
                <a16:creationId xmlns:a16="http://schemas.microsoft.com/office/drawing/2014/main" id="{FB78A76E-D45F-6336-0626-B6C939593D2F}"/>
              </a:ext>
            </a:extLst>
          </p:cNvPr>
          <p:cNvPicPr>
            <a:picLocks noChangeAspect="1"/>
          </p:cNvPicPr>
          <p:nvPr/>
        </p:nvPicPr>
        <p:blipFill>
          <a:blip r:embed="rId3"/>
          <a:stretch>
            <a:fillRect/>
          </a:stretch>
        </p:blipFill>
        <p:spPr>
          <a:xfrm>
            <a:off x="2393848" y="1152590"/>
            <a:ext cx="3683409" cy="3596225"/>
          </a:xfrm>
          <a:prstGeom prst="rect">
            <a:avLst/>
          </a:prstGeom>
        </p:spPr>
      </p:pic>
    </p:spTree>
    <p:extLst>
      <p:ext uri="{BB962C8B-B14F-4D97-AF65-F5344CB8AC3E}">
        <p14:creationId xmlns:p14="http://schemas.microsoft.com/office/powerpoint/2010/main" val="686780293"/>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83a93e21-a832-48e9-ad32-55b3871dc3a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DF73EA3D3375594096C16D7AD0806C4C" ma:contentTypeVersion="7" ma:contentTypeDescription="Crear nuevo documento." ma:contentTypeScope="" ma:versionID="5d56b63dbdc6abdb1c1c77f95dc158e5">
  <xsd:schema xmlns:xsd="http://www.w3.org/2001/XMLSchema" xmlns:xs="http://www.w3.org/2001/XMLSchema" xmlns:p="http://schemas.microsoft.com/office/2006/metadata/properties" xmlns:ns3="83a93e21-a832-48e9-ad32-55b3871dc3a9" xmlns:ns4="9f741cf4-e0e6-4520-8061-f59a75370e69" targetNamespace="http://schemas.microsoft.com/office/2006/metadata/properties" ma:root="true" ma:fieldsID="1b5b5720d930094478d9926510c827fb" ns3:_="" ns4:_="">
    <xsd:import namespace="83a93e21-a832-48e9-ad32-55b3871dc3a9"/>
    <xsd:import namespace="9f741cf4-e0e6-4520-8061-f59a75370e69"/>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a93e21-a832-48e9-ad32-55b3871dc3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f741cf4-e0e6-4520-8061-f59a75370e69"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23C9A0-B891-4E7B-84DB-EEFF316263EC}">
  <ds:schemaRefs>
    <ds:schemaRef ds:uri="http://schemas.microsoft.com/sharepoint/v3/contenttype/forms"/>
  </ds:schemaRefs>
</ds:datastoreItem>
</file>

<file path=customXml/itemProps2.xml><?xml version="1.0" encoding="utf-8"?>
<ds:datastoreItem xmlns:ds="http://schemas.openxmlformats.org/officeDocument/2006/customXml" ds:itemID="{0CD3A3EF-FF0E-4B8E-8D96-6796C6D186CC}">
  <ds:schemaRefs>
    <ds:schemaRef ds:uri="83a93e21-a832-48e9-ad32-55b3871dc3a9"/>
    <ds:schemaRef ds:uri="9f741cf4-e0e6-4520-8061-f59a75370e6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71E3F55-A5EB-49C1-BB55-6670ECEC1F0D}">
  <ds:schemaRefs>
    <ds:schemaRef ds:uri="83a93e21-a832-48e9-ad32-55b3871dc3a9"/>
    <ds:schemaRef ds:uri="9f741cf4-e0e6-4520-8061-f59a75370e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22</Slides>
  <Notes>16</Notes>
  <HiddenSlides>0</HiddenSlide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Data Center Business Plan by Slidesgo</vt:lpstr>
      <vt:lpstr>BALANCEO DE CARGAS EN SERVIDORES WEB</vt:lpstr>
      <vt:lpstr>¿QUÉ SON LOS SERVIDORES WEB?</vt:lpstr>
      <vt:lpstr>BALANCEO DE  CARGAS EN SERVIDOR WEB.</vt:lpstr>
      <vt:lpstr>MÉTODOS DE BALANCEO</vt:lpstr>
      <vt:lpstr>Módulo Proxy Balancer</vt:lpstr>
      <vt:lpstr>MÉTODOS PROXY </vt:lpstr>
      <vt:lpstr> CONFIGURACIÓN NGINX COMO SERVIDOR WEB.</vt:lpstr>
      <vt:lpstr> CONFIGURACIÓN Haproxy COMO SERVIDOR WEB.</vt:lpstr>
      <vt:lpstr> CONFIGURACIÓN HAProxy COMO SERVIDOR WEB.</vt:lpstr>
      <vt:lpstr> CONFIGURACIÓN HAProxy COMO SERVIDOR WEB.</vt:lpstr>
      <vt:lpstr> CONFIGURACIÓN HAProxy COMO SERVIDOR WEB.</vt:lpstr>
      <vt:lpstr> CONFIGURACIÓN HAProxy COMO SERVIDOR WEB.</vt:lpstr>
      <vt:lpstr> CONFIGURACION HAProxy COMO SERVIDOR WEB.</vt:lpstr>
      <vt:lpstr> CONFIGURACIÓN HAProxy COMO SERVIDOR WEB.</vt:lpstr>
      <vt:lpstr> VERIFICACIÓN HAProxy CON JMETER.</vt:lpstr>
      <vt:lpstr>Docker</vt:lpstr>
      <vt:lpstr>Configuración contenedores </vt:lpstr>
      <vt:lpstr>Configuración contenedores </vt:lpstr>
      <vt:lpstr>Configuración contenedores </vt:lpstr>
      <vt:lpstr>Configuración contenedores </vt:lpstr>
      <vt:lpstr>Configuración contenedores </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BALANCEO DE CARGAS EN SERVIDORES WEB</dc:title>
  <cp:revision>3</cp:revision>
  <dcterms:modified xsi:type="dcterms:W3CDTF">2023-11-10T04:52:39Z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0x010100DF73EA3D3375594096C16D7AD0806C4C</vt:lpwstr>
  </property>
</Properties>
</file>