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23:36:40.3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4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8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hat" TargetMode="External"/><Relationship Id="rId2" Type="http://schemas.openxmlformats.org/officeDocument/2006/relationships/hyperlink" Target="https://youtu.be/i6xMBig-p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install-pygame-in-window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FD1D51-0795-1111-EA09-ACA5FB0C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 fontScale="90000"/>
          </a:bodyPr>
          <a:lstStyle/>
          <a:p>
            <a:r>
              <a:rPr lang="pt-PT" dirty="0"/>
              <a:t>SPACE BLOCK: Roll the Block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Forma">
            <a:extLst>
              <a:ext uri="{FF2B5EF4-FFF2-40B4-BE49-F238E27FC236}">
                <a16:creationId xmlns:a16="http://schemas.microsoft.com/office/drawing/2014/main" id="{4D2F412C-9C3A-7638-DB27-3712F9EF6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"/>
          <a:stretch/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029E42-1129-4CAD-2C55-B34D3099B3F8}"/>
              </a:ext>
            </a:extLst>
          </p:cNvPr>
          <p:cNvSpPr txBox="1"/>
          <p:nvPr/>
        </p:nvSpPr>
        <p:spPr>
          <a:xfrm>
            <a:off x="571500" y="5695087"/>
            <a:ext cx="4332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Feito por</a:t>
            </a:r>
          </a:p>
          <a:p>
            <a:r>
              <a:rPr lang="pt-PT" sz="1600" dirty="0"/>
              <a:t>Alejandro Gonçalves e Pedro Fernandes</a:t>
            </a:r>
          </a:p>
        </p:txBody>
      </p:sp>
    </p:spTree>
    <p:extLst>
      <p:ext uri="{BB962C8B-B14F-4D97-AF65-F5344CB8AC3E}">
        <p14:creationId xmlns:p14="http://schemas.microsoft.com/office/powerpoint/2010/main" val="111427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238F0-4812-22CF-4EEF-AFDAE5D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Space Block: Roll the Block (Bibliografia)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44C14-E019-F726-1655-9D8111FA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https://youtu.be/i6xMBig-pP4</a:t>
            </a:r>
            <a:endParaRPr lang="pt-PT" dirty="0"/>
          </a:p>
          <a:p>
            <a:r>
              <a:rPr lang="pt-PT" dirty="0">
                <a:hlinkClick r:id="rId3"/>
              </a:rPr>
              <a:t>https://chat.openai.com/chat</a:t>
            </a:r>
            <a:endParaRPr lang="pt-PT" dirty="0"/>
          </a:p>
          <a:p>
            <a:r>
              <a:rPr lang="pt-PT" dirty="0">
                <a:hlinkClick r:id="rId4"/>
              </a:rPr>
              <a:t>https://www.geeksforgeeks.org/how-to-install-pygame-in-windows/</a:t>
            </a:r>
            <a:endParaRPr lang="pt-PT" dirty="0"/>
          </a:p>
          <a:p>
            <a:r>
              <a:rPr lang="pt-PT" dirty="0"/>
              <a:t>https://www.geeksforgeeks.org/python-display-text-to-pygame-window/</a:t>
            </a:r>
          </a:p>
        </p:txBody>
      </p:sp>
    </p:spTree>
    <p:extLst>
      <p:ext uri="{BB962C8B-B14F-4D97-AF65-F5344CB8AC3E}">
        <p14:creationId xmlns:p14="http://schemas.microsoft.com/office/powerpoint/2010/main" val="115890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32CDF-6FE0-B53E-473A-5CDFA8A3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0" y="784856"/>
            <a:ext cx="3901049" cy="52675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Space Block: Roll the Block (</a:t>
            </a:r>
            <a:r>
              <a:rPr lang="en-US" dirty="0" err="1"/>
              <a:t>Introdução</a:t>
            </a:r>
            <a:r>
              <a:rPr lang="en-US" dirty="0"/>
              <a:t>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Código QR">
            <a:extLst>
              <a:ext uri="{FF2B5EF4-FFF2-40B4-BE49-F238E27FC236}">
                <a16:creationId xmlns:a16="http://schemas.microsoft.com/office/drawing/2014/main" id="{0E5F8CA6-8930-B89F-3F1F-BB594E75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6526" b="1652"/>
          <a:stretch/>
        </p:blipFill>
        <p:spPr>
          <a:xfrm>
            <a:off x="4779820" y="1478864"/>
            <a:ext cx="2992582" cy="1998627"/>
          </a:xfrm>
          <a:prstGeom prst="rect">
            <a:avLst/>
          </a:prstGeom>
        </p:spPr>
      </p:pic>
      <p:pic>
        <p:nvPicPr>
          <p:cNvPr id="9" name="Espaço Reservado para Conteúdo 8" descr="Desenho de um teclado&#10;&#10;Descrição gerada automaticamente com confiança média">
            <a:extLst>
              <a:ext uri="{FF2B5EF4-FFF2-40B4-BE49-F238E27FC236}">
                <a16:creationId xmlns:a16="http://schemas.microsoft.com/office/drawing/2014/main" id="{C7777D8B-AF1C-A740-B7C8-2B982ED12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87" y="1651145"/>
            <a:ext cx="3554463" cy="1784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B5E8C0-3400-C79D-CFF6-1F18781AA118}"/>
              </a:ext>
            </a:extLst>
          </p:cNvPr>
          <p:cNvSpPr txBox="1"/>
          <p:nvPr/>
        </p:nvSpPr>
        <p:spPr>
          <a:xfrm>
            <a:off x="4857750" y="3912975"/>
            <a:ext cx="6773559" cy="2368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 dirty="0"/>
              <a:t>O </a:t>
            </a:r>
            <a:r>
              <a:rPr lang="en-US" dirty="0" err="1"/>
              <a:t>jogo</a:t>
            </a:r>
            <a:r>
              <a:rPr lang="en-US" dirty="0"/>
              <a:t> que </a:t>
            </a:r>
            <a:r>
              <a:rPr lang="en-US" dirty="0" err="1"/>
              <a:t>desenvolvemos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de um </a:t>
            </a: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retangular</a:t>
            </a:r>
            <a:r>
              <a:rPr lang="en-US" dirty="0"/>
              <a:t>, </a:t>
            </a:r>
            <a:r>
              <a:rPr lang="en-US" dirty="0" err="1"/>
              <a:t>representado</a:t>
            </a:r>
            <a:r>
              <a:rPr lang="en-US" dirty="0"/>
              <a:t> pela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amarela</a:t>
            </a:r>
            <a:r>
              <a:rPr lang="en-US" dirty="0"/>
              <a:t>(2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),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objetivo</a:t>
            </a:r>
            <a:r>
              <a:rPr lang="en-US" dirty="0"/>
              <a:t> é </a:t>
            </a:r>
            <a:r>
              <a:rPr lang="en-US" dirty="0" err="1"/>
              <a:t>chegar</a:t>
            </a:r>
            <a:r>
              <a:rPr lang="en-US" dirty="0"/>
              <a:t> á </a:t>
            </a:r>
            <a:r>
              <a:rPr lang="en-US" dirty="0" err="1"/>
              <a:t>posição</a:t>
            </a:r>
            <a:r>
              <a:rPr lang="en-US" dirty="0"/>
              <a:t> final, </a:t>
            </a:r>
            <a:r>
              <a:rPr lang="en-US" dirty="0" err="1"/>
              <a:t>representado</a:t>
            </a:r>
            <a:r>
              <a:rPr lang="en-US" dirty="0"/>
              <a:t> pela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vermelha</a:t>
            </a:r>
            <a:r>
              <a:rPr lang="en-US" dirty="0"/>
              <a:t>(9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).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azul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o </a:t>
            </a:r>
            <a:r>
              <a:rPr lang="en-US" dirty="0" err="1"/>
              <a:t>caminho</a:t>
            </a:r>
            <a:r>
              <a:rPr lang="en-US" dirty="0"/>
              <a:t> de 1´s que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0´s da </a:t>
            </a:r>
            <a:r>
              <a:rPr lang="en-US" dirty="0" err="1"/>
              <a:t>matriz</a:t>
            </a:r>
            <a:r>
              <a:rPr lang="en-US" dirty="0"/>
              <a:t>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599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1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7E65E-F45A-16C3-F3B4-7EE089D3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Block: Roll the Block (</a:t>
            </a:r>
            <a:r>
              <a:rPr lang="en-US" dirty="0" err="1"/>
              <a:t>Introdução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D1C0A-7610-1736-2840-8BF0C813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bloco começa sempre de pé na vertical e em posições diferentes em cada nivel, sendo a posição final também diferente.</a:t>
            </a:r>
          </a:p>
          <a:p>
            <a:r>
              <a:rPr lang="pt-PT" dirty="0"/>
              <a:t>Cada nivel que passa o tamanho da matriz aumenta, ou seja o tamanho do ecrâ também, o que significa que a dificuldade vai subindo.</a:t>
            </a:r>
          </a:p>
          <a:p>
            <a:r>
              <a:rPr lang="pt-PT" dirty="0"/>
              <a:t>O bloco durante o jogo pode estar em 3 estados diferentes, definidos também no nosso código, “Stand” quando o bloco se encontra de pé na vertical, “Horiz” quando o bloco está deitado horizontalmente, “Vert” quando o bloco está deitado verticalmente.</a:t>
            </a:r>
          </a:p>
        </p:txBody>
      </p:sp>
    </p:spTree>
    <p:extLst>
      <p:ext uri="{BB962C8B-B14F-4D97-AF65-F5344CB8AC3E}">
        <p14:creationId xmlns:p14="http://schemas.microsoft.com/office/powerpoint/2010/main" val="76913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F14E13-1923-411D-9A16-1C28898D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C24010-B676-306A-6B25-36FDA9F6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0" y="4572001"/>
            <a:ext cx="3695699" cy="1508356"/>
          </a:xfrm>
        </p:spPr>
        <p:txBody>
          <a:bodyPr anchor="ctr">
            <a:normAutofit/>
          </a:bodyPr>
          <a:lstStyle/>
          <a:p>
            <a:r>
              <a:rPr lang="en-US" sz="3400"/>
              <a:t>Space Block: Roll the Block (</a:t>
            </a:r>
            <a:r>
              <a:rPr lang="en-US" sz="3400" err="1">
                <a:sym typeface="Wingdings" panose="05000000000000000000" pitchFamily="2" charset="2"/>
              </a:rPr>
              <a:t>Introdução</a:t>
            </a:r>
            <a:r>
              <a:rPr lang="en-US" sz="3400">
                <a:sym typeface="Wingdings" panose="05000000000000000000" pitchFamily="2" charset="2"/>
              </a:rPr>
              <a:t>)</a:t>
            </a:r>
            <a:endParaRPr lang="pt-PT" sz="3400"/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CC1CEB8F-8888-E118-9C76-AB72C9810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8" r="1857"/>
          <a:stretch/>
        </p:blipFill>
        <p:spPr>
          <a:xfrm>
            <a:off x="1" y="429490"/>
            <a:ext cx="3560618" cy="1442851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A9AB743-1441-81E0-7901-AD1FEF8BE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12179"/>
          <a:stretch/>
        </p:blipFill>
        <p:spPr>
          <a:xfrm>
            <a:off x="7363945" y="429490"/>
            <a:ext cx="3628013" cy="14289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4A8A9A-2476-8296-A410-76F114E8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810" y="4365827"/>
            <a:ext cx="7211711" cy="1949432"/>
          </a:xfrm>
        </p:spPr>
        <p:txBody>
          <a:bodyPr anchor="ctr">
            <a:normAutofit/>
          </a:bodyPr>
          <a:lstStyle/>
          <a:p>
            <a:r>
              <a:rPr lang="en-US" dirty="0"/>
              <a:t>Fig1- “Vert”</a:t>
            </a:r>
          </a:p>
          <a:p>
            <a:r>
              <a:rPr lang="en-US" dirty="0"/>
              <a:t>Fig2-”Horiz”</a:t>
            </a:r>
          </a:p>
          <a:p>
            <a:r>
              <a:rPr lang="en-US" dirty="0"/>
              <a:t>Fig3-”Stand”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CBCE68-24D4-C83E-497C-A9FF8405E05C}"/>
              </a:ext>
            </a:extLst>
          </p:cNvPr>
          <p:cNvSpPr txBox="1"/>
          <p:nvPr/>
        </p:nvSpPr>
        <p:spPr>
          <a:xfrm>
            <a:off x="36760" y="1989546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D749FC-3D9F-4D8C-2E96-32787785290B}"/>
              </a:ext>
            </a:extLst>
          </p:cNvPr>
          <p:cNvSpPr txBox="1"/>
          <p:nvPr/>
        </p:nvSpPr>
        <p:spPr>
          <a:xfrm>
            <a:off x="8713717" y="1989546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Fig.2</a:t>
            </a: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87EE27E-4856-B509-0CE1-C8E0166AE3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/>
          <a:stretch/>
        </p:blipFill>
        <p:spPr>
          <a:xfrm>
            <a:off x="3560619" y="2327688"/>
            <a:ext cx="3950760" cy="15471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77B007-3625-6CA7-83F7-40AF34476042}"/>
              </a:ext>
            </a:extLst>
          </p:cNvPr>
          <p:cNvSpPr txBox="1"/>
          <p:nvPr/>
        </p:nvSpPr>
        <p:spPr>
          <a:xfrm>
            <a:off x="3560619" y="3938978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Fig.3</a:t>
            </a:r>
          </a:p>
        </p:txBody>
      </p:sp>
    </p:spTree>
    <p:extLst>
      <p:ext uri="{BB962C8B-B14F-4D97-AF65-F5344CB8AC3E}">
        <p14:creationId xmlns:p14="http://schemas.microsoft.com/office/powerpoint/2010/main" val="372699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BD26-CFA6-DE8E-B6C9-9B6A8D01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Space Block: Roll the Block (Como foi feito?)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B7759-F291-37C5-C790-5DD39BBC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4093023"/>
          </a:xfrm>
        </p:spPr>
        <p:txBody>
          <a:bodyPr>
            <a:normAutofit/>
          </a:bodyPr>
          <a:lstStyle/>
          <a:p>
            <a:r>
              <a:rPr lang="pt-PT" dirty="0"/>
              <a:t>Criamos uma pasta chamada space_block no pycharm contendo os ficheiros main, game, button e class_space_block and search.</a:t>
            </a:r>
          </a:p>
          <a:p>
            <a:r>
              <a:rPr lang="pt-PT" dirty="0"/>
              <a:t>class_space_block </a:t>
            </a:r>
            <a:r>
              <a:rPr lang="pt-PT" dirty="0">
                <a:sym typeface="Wingdings" panose="05000000000000000000" pitchFamily="2" charset="2"/>
              </a:rPr>
              <a:t>contém a interface gráfica com o jogo, importamos as outras classes para este ficheiro.</a:t>
            </a:r>
          </a:p>
          <a:p>
            <a:r>
              <a:rPr lang="pt-PT" dirty="0">
                <a:sym typeface="Wingdings" panose="05000000000000000000" pitchFamily="2" charset="2"/>
              </a:rPr>
              <a:t>main dá import de class_space_block e chama a classe desse ficheiro</a:t>
            </a:r>
          </a:p>
          <a:p>
            <a:r>
              <a:rPr lang="pt-PT" dirty="0">
                <a:sym typeface="Wingdings" panose="05000000000000000000" pitchFamily="2" charset="2"/>
              </a:rPr>
              <a:t>game é o ficheiro que contém a parte lógica.</a:t>
            </a:r>
          </a:p>
          <a:p>
            <a:r>
              <a:rPr lang="pt-PT" dirty="0">
                <a:sym typeface="Wingdings" panose="05000000000000000000" pitchFamily="2" charset="2"/>
              </a:rPr>
              <a:t>button tem apenas uma classe, designada de “Button”.</a:t>
            </a:r>
          </a:p>
          <a:p>
            <a:r>
              <a:rPr lang="pt-PT" dirty="0">
                <a:sym typeface="Wingdings" panose="05000000000000000000" pitchFamily="2" charset="2"/>
              </a:rPr>
              <a:t>search contém os algoritmos de pesquisa.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41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004F-14DC-F33F-6D4A-76D2C234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Space Block: Roll the Block (Como foi feito?)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4CFC5-54F3-AD6C-ECAD-86782266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ym typeface="Wingdings" panose="05000000000000000000" pitchFamily="2" charset="2"/>
              </a:rPr>
              <a:t>Ficheiro button: classe Button em que definimos o comprimento, largura, coordenadas x e y que o botão vai ter no ecrã, um identifier exclusuivo para cada botão  e o texto que o botão vai ter.</a:t>
            </a:r>
          </a:p>
          <a:p>
            <a:r>
              <a:rPr lang="pt-PT" dirty="0">
                <a:sym typeface="Wingdings" panose="05000000000000000000" pitchFamily="2" charset="2"/>
              </a:rPr>
              <a:t>Ficheiro game: aqui temos apenas o jogo em si.  </a:t>
            </a:r>
          </a:p>
          <a:p>
            <a:pPr lvl="1"/>
            <a:r>
              <a:rPr lang="pt-PT" dirty="0">
                <a:sym typeface="Wingdings" panose="05000000000000000000" pitchFamily="2" charset="2"/>
              </a:rPr>
              <a:t>É representado por uma classe Game_Block</a:t>
            </a:r>
          </a:p>
          <a:p>
            <a:pPr lvl="1"/>
            <a:r>
              <a:rPr lang="pt-PT" dirty="0">
                <a:sym typeface="Wingdings" panose="05000000000000000000" pitchFamily="2" charset="2"/>
              </a:rPr>
              <a:t>No fundo o código pede ao utilizador direções clicando nas letras WASD, e a matriz atualiza conforme o input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26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76102-963D-C9A3-CFCC-874D3A08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Space Block: Roll the Block (Como foi feito?)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EF368-5DA0-E43E-0F1C-5539644F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No game, temos a classe Game_Block em que estão lá representados os niveis e várias funções auxiliares para ajudar a obter o resultado pretendido.</a:t>
            </a:r>
          </a:p>
          <a:p>
            <a:r>
              <a:rPr lang="pt-PT" dirty="0"/>
              <a:t>Entre essas funcões, aqui estão algumas das mais importantes:</a:t>
            </a:r>
          </a:p>
          <a:p>
            <a:pPr lvl="1"/>
            <a:r>
              <a:rPr lang="pt-PT" dirty="0"/>
              <a:t>get_pos e get_status, que recebendo a matriz, retornam a posição do bloco, e o estado (vertical, standing, horizontal)</a:t>
            </a:r>
          </a:p>
          <a:p>
            <a:pPr lvl="1"/>
            <a:r>
              <a:rPr lang="pt-PT" dirty="0"/>
              <a:t>legal_moves, que recebendo a matriz, retorna uma lista dos movimentos legais/possiveis a partir desse momento</a:t>
            </a:r>
          </a:p>
          <a:p>
            <a:pPr lvl="1"/>
            <a:r>
              <a:rPr lang="pt-PT" dirty="0"/>
              <a:t>compare_states que, recebendo uma matriz, chama a função ender (retorna a matriz final),  e retorna True ou False, consoante tenha chegado, ou não, ao estado final</a:t>
            </a:r>
          </a:p>
          <a:p>
            <a:pPr marL="228600" lvl="1" indent="0">
              <a:buNone/>
            </a:pPr>
            <a:r>
              <a:rPr lang="pt-PT" dirty="0"/>
              <a:t>-   check_9 que em cada atualização da matriz, procura se tem 9s. Se não encontrar um 9, e na posição onde está o 9, estiver um 1, volta a trocar para 9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536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2984-FD22-91BC-736D-2E46A56D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Space Block: Roll the Block (Como foi feito?)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EBF5-95ED-6225-C4D7-011698F1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ym typeface="Wingdings" panose="05000000000000000000" pitchFamily="2" charset="2"/>
              </a:rPr>
              <a:t>Sobre o ficheiro class_space_block: contém a interface gráfica com o jogo funcional do ficheiro game. </a:t>
            </a:r>
          </a:p>
          <a:p>
            <a:pPr lvl="1"/>
            <a:r>
              <a:rPr lang="pt-PT" dirty="0">
                <a:sym typeface="Wingdings" panose="05000000000000000000" pitchFamily="2" charset="2"/>
              </a:rPr>
              <a:t>Quando iniciamos o jogo aparece um ecrã com 3 botões, Level1”, “Level2”, “Level3.</a:t>
            </a:r>
          </a:p>
          <a:p>
            <a:pPr lvl="1"/>
            <a:r>
              <a:rPr lang="pt-PT" dirty="0">
                <a:sym typeface="Wingdings" panose="05000000000000000000" pitchFamily="2" charset="2"/>
              </a:rPr>
              <a:t>Quando clicamos em um dos níveis o menu atualiza para 3 botões, “Play”, “Solution” e “Back”.</a:t>
            </a:r>
          </a:p>
          <a:p>
            <a:pPr lvl="1"/>
            <a:r>
              <a:rPr lang="pt-PT" dirty="0">
                <a:sym typeface="Wingdings" panose="05000000000000000000" pitchFamily="2" charset="2"/>
              </a:rPr>
              <a:t>Se clicarmos em “Play”, começamos a jogar com as setas ou teclas WASD.</a:t>
            </a:r>
          </a:p>
          <a:p>
            <a:pPr lvl="1"/>
            <a:r>
              <a:rPr lang="pt-PT" dirty="0">
                <a:sym typeface="Wingdings" panose="05000000000000000000" pitchFamily="2" charset="2"/>
              </a:rPr>
              <a:t>Quando clicamos em “Solution” o jogo fecha e mostra no terminal uma escolha entre os algortimos de pesquisa, “BFS”, “DFS”, “A*STAR”.</a:t>
            </a:r>
          </a:p>
        </p:txBody>
      </p:sp>
    </p:spTree>
    <p:extLst>
      <p:ext uri="{BB962C8B-B14F-4D97-AF65-F5344CB8AC3E}">
        <p14:creationId xmlns:p14="http://schemas.microsoft.com/office/powerpoint/2010/main" val="22943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C65D1-B26E-09DE-0839-BBF4213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Space Block: Roll the Block (Algoritmos de pesquisa)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033F3-2359-AA5E-877A-3CD96664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ym typeface="Wingdings" panose="05000000000000000000" pitchFamily="2" charset="2"/>
              </a:rPr>
              <a:t>ficheiro search: aqui temos o jogo com os algoritmos de pesquisa: BFS(Breadth-First Search), DFS(Depth-First Search), A*Algorithm.</a:t>
            </a:r>
          </a:p>
          <a:p>
            <a:pPr marL="0" indent="0">
              <a:buNone/>
            </a:pPr>
            <a:endParaRPr lang="pt-P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E723677-8664-A04B-6E25-DD1F4E3591FC}"/>
                  </a:ext>
                </a:extLst>
              </p14:cNvPr>
              <p14:cNvContentPartPr/>
              <p14:nvPr/>
            </p14:nvContentPartPr>
            <p14:xfrm>
              <a:off x="-1261091" y="1149535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E723677-8664-A04B-6E25-DD1F4E359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78731" y="1041895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1EE419-02E1-A56C-294A-BEE4E672B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33895"/>
              </p:ext>
            </p:extLst>
          </p:nvPr>
        </p:nvGraphicFramePr>
        <p:xfrm>
          <a:off x="1729508" y="3429000"/>
          <a:ext cx="8732983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569">
                  <a:extLst>
                    <a:ext uri="{9D8B030D-6E8A-4147-A177-3AD203B41FA5}">
                      <a16:colId xmlns:a16="http://schemas.microsoft.com/office/drawing/2014/main" val="3159428016"/>
                    </a:ext>
                  </a:extLst>
                </a:gridCol>
                <a:gridCol w="1247569">
                  <a:extLst>
                    <a:ext uri="{9D8B030D-6E8A-4147-A177-3AD203B41FA5}">
                      <a16:colId xmlns:a16="http://schemas.microsoft.com/office/drawing/2014/main" val="7725684"/>
                    </a:ext>
                  </a:extLst>
                </a:gridCol>
                <a:gridCol w="1247569">
                  <a:extLst>
                    <a:ext uri="{9D8B030D-6E8A-4147-A177-3AD203B41FA5}">
                      <a16:colId xmlns:a16="http://schemas.microsoft.com/office/drawing/2014/main" val="663743585"/>
                    </a:ext>
                  </a:extLst>
                </a:gridCol>
                <a:gridCol w="1247569">
                  <a:extLst>
                    <a:ext uri="{9D8B030D-6E8A-4147-A177-3AD203B41FA5}">
                      <a16:colId xmlns:a16="http://schemas.microsoft.com/office/drawing/2014/main" val="594931438"/>
                    </a:ext>
                  </a:extLst>
                </a:gridCol>
                <a:gridCol w="1247569">
                  <a:extLst>
                    <a:ext uri="{9D8B030D-6E8A-4147-A177-3AD203B41FA5}">
                      <a16:colId xmlns:a16="http://schemas.microsoft.com/office/drawing/2014/main" val="2627932677"/>
                    </a:ext>
                  </a:extLst>
                </a:gridCol>
                <a:gridCol w="1247569">
                  <a:extLst>
                    <a:ext uri="{9D8B030D-6E8A-4147-A177-3AD203B41FA5}">
                      <a16:colId xmlns:a16="http://schemas.microsoft.com/office/drawing/2014/main" val="233853635"/>
                    </a:ext>
                  </a:extLst>
                </a:gridCol>
                <a:gridCol w="1247569">
                  <a:extLst>
                    <a:ext uri="{9D8B030D-6E8A-4147-A177-3AD203B41FA5}">
                      <a16:colId xmlns:a16="http://schemas.microsoft.com/office/drawing/2014/main" val="313311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Time </a:t>
                      </a:r>
                    </a:p>
                    <a:p>
                      <a:r>
                        <a:rPr lang="pt-PT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Time 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Time</a:t>
                      </a:r>
                    </a:p>
                    <a:p>
                      <a:r>
                        <a:rPr lang="pt-PT" dirty="0"/>
                        <a:t>A*Star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Directions</a:t>
                      </a:r>
                    </a:p>
                    <a:p>
                      <a:r>
                        <a:rPr lang="pt-PT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Directions</a:t>
                      </a:r>
                    </a:p>
                    <a:p>
                      <a:r>
                        <a:rPr lang="pt-PT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Directions</a:t>
                      </a:r>
                    </a:p>
                    <a:p>
                      <a:r>
                        <a:rPr lang="pt-PT" dirty="0"/>
                        <a:t>A*Star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2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13,9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1,5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1,3 </a:t>
                      </a:r>
                      <a:r>
                        <a:rPr lang="pt-PT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8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18,1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16,0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7,4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8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31,0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19,9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18,0ms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880839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846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Batang</vt:lpstr>
      <vt:lpstr>Arial</vt:lpstr>
      <vt:lpstr>Avenir Next LT Pro Light</vt:lpstr>
      <vt:lpstr>AlignmentVTI</vt:lpstr>
      <vt:lpstr>SPACE BLOCK: Roll the Block    </vt:lpstr>
      <vt:lpstr>Space Block: Roll the Block (Introdução)</vt:lpstr>
      <vt:lpstr>Space Block: Roll the Block (Introdução)</vt:lpstr>
      <vt:lpstr>Space Block: Roll the Block (Introdução)</vt:lpstr>
      <vt:lpstr>Space Block: Roll the Block (Como foi feito?)</vt:lpstr>
      <vt:lpstr>Space Block: Roll the Block (Como foi feito?)</vt:lpstr>
      <vt:lpstr>Space Block: Roll the Block (Como foi feito?)</vt:lpstr>
      <vt:lpstr>Space Block: Roll the Block (Como foi feito?)</vt:lpstr>
      <vt:lpstr>Space Block: Roll the Block (Algoritmos de pesquisa)</vt:lpstr>
      <vt:lpstr>Space Block: Roll the Block (Bibliografia)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BLOCK</dc:title>
  <dc:creator>Alejandro Gonçalves</dc:creator>
  <cp:lastModifiedBy>Alejandro Gonçalves</cp:lastModifiedBy>
  <cp:revision>6</cp:revision>
  <dcterms:created xsi:type="dcterms:W3CDTF">2023-04-11T23:16:04Z</dcterms:created>
  <dcterms:modified xsi:type="dcterms:W3CDTF">2023-04-13T16:50:36Z</dcterms:modified>
</cp:coreProperties>
</file>