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8E855E-9177-4452-AF05-F7B204531318}">
  <a:tblStyle styleId="{4C8E855E-9177-4452-AF05-F7B2045313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e0e1fbfe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e0e1fbf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0e1fbfed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0e1fbf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e261fc2c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e261fc2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e261fc2c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e261fc2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e3b2e491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e3b2e491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e3b2e491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e3b2e49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e3b2e491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e3b2e49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e3b2e491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e3b2e49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num dado csv, dataset 1</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e3b2e491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e3b2e49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e53d518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e53d518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e3b2e491e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e3b2e491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e3b2e491e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e3b2e49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e3b2e491e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e3b2e49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e0e1fbfe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e0e1fbf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e0e1fbfe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e0e1fbf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e0e1fbfe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e0e1fbf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e0e1fbfe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e0e1fbfe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e0e1fbfe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e0e1fbf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e0e1fbfe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e0e1fbf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e3b2e491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e3b2e49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rushter/MLAlgorith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7142"/>
              <a:buFont typeface="Arabic Typesetting"/>
              <a:buNone/>
            </a:pPr>
            <a:br>
              <a:rPr lang="en-US">
                <a:latin typeface="Arabic Typesetting"/>
                <a:ea typeface="Arabic Typesetting"/>
                <a:cs typeface="Arabic Typesetting"/>
                <a:sym typeface="Arabic Typesetting"/>
              </a:rPr>
            </a:br>
            <a:r>
              <a:rPr lang="en-US">
                <a:latin typeface="Arabic Typesetting"/>
                <a:ea typeface="Arabic Typesetting"/>
                <a:cs typeface="Arabic Typesetting"/>
                <a:sym typeface="Arabic Typesetting"/>
              </a:rPr>
              <a:t>Supervised Learning Assignment</a:t>
            </a:r>
            <a:endParaRPr/>
          </a:p>
        </p:txBody>
      </p:sp>
      <p:sp>
        <p:nvSpPr>
          <p:cNvPr id="93" name="Google Shape;93;p14"/>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760"/>
              <a:buNone/>
            </a:pPr>
            <a:r>
              <a:rPr lang="en-US" sz="2260">
                <a:latin typeface="Arabic Typesetting"/>
                <a:ea typeface="Arabic Typesetting"/>
                <a:cs typeface="Arabic Typesetting"/>
                <a:sym typeface="Arabic Typesetting"/>
              </a:rPr>
              <a:t>Exploring Machine Learning: Theory, Practice, and Performance Analysis.</a:t>
            </a:r>
            <a:endParaRPr sz="1654"/>
          </a:p>
          <a:p>
            <a:pPr indent="0" lvl="0" marL="0" rtl="0" algn="ctr">
              <a:lnSpc>
                <a:spcPct val="90000"/>
              </a:lnSpc>
              <a:spcBef>
                <a:spcPts val="1000"/>
              </a:spcBef>
              <a:spcAft>
                <a:spcPts val="0"/>
              </a:spcAft>
              <a:buClr>
                <a:schemeClr val="dk1"/>
              </a:buClr>
              <a:buSzPts val="1760"/>
              <a:buNone/>
            </a:pPr>
            <a:r>
              <a:rPr lang="en-US" sz="2260">
                <a:latin typeface="Arabic Typesetting"/>
                <a:ea typeface="Arabic Typesetting"/>
                <a:cs typeface="Arabic Typesetting"/>
                <a:sym typeface="Arabic Typesetting"/>
              </a:rPr>
              <a:t>By Alejandro Gonçalves (202205564), Francisca Mihalache (202206022) and Pedro Fernandes (202208347)</a:t>
            </a:r>
            <a:endParaRPr sz="2260">
              <a:latin typeface="Arabic Typesetting"/>
              <a:ea typeface="Arabic Typesetting"/>
              <a:cs typeface="Arabic Typesetting"/>
              <a:sym typeface="Arabic Typesetting"/>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Setup</a:t>
            </a:r>
            <a:endParaRPr/>
          </a:p>
        </p:txBody>
      </p:sp>
      <p:sp>
        <p:nvSpPr>
          <p:cNvPr id="147" name="Google Shape;147;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25000" lnSpcReduction="20000"/>
          </a:bodyPr>
          <a:lstStyle/>
          <a:p>
            <a:pPr indent="-359613" lvl="0" marL="457200" rtl="0" algn="l">
              <a:spcBef>
                <a:spcPts val="1000"/>
              </a:spcBef>
              <a:spcAft>
                <a:spcPts val="0"/>
              </a:spcAft>
              <a:buSzPct val="100000"/>
              <a:buChar char="●"/>
            </a:pPr>
            <a:r>
              <a:rPr lang="en-US" sz="8252"/>
              <a:t>To begin with, we implemented the KNN algorithm given in this GitHub repository: </a:t>
            </a:r>
            <a:r>
              <a:rPr lang="en-US" sz="8252" u="sng">
                <a:solidFill>
                  <a:schemeClr val="hlink"/>
                </a:solidFill>
                <a:hlinkClick r:id="rId3"/>
              </a:rPr>
              <a:t>https://github.com/rushter/MLAlgorithms</a:t>
            </a:r>
            <a:r>
              <a:rPr lang="en-US" sz="8252"/>
              <a:t>. </a:t>
            </a:r>
            <a:endParaRPr sz="8252"/>
          </a:p>
          <a:p>
            <a:pPr indent="0" lvl="0" marL="457200" rtl="0" algn="l">
              <a:spcBef>
                <a:spcPts val="1600"/>
              </a:spcBef>
              <a:spcAft>
                <a:spcPts val="0"/>
              </a:spcAft>
              <a:buNone/>
            </a:pPr>
            <a:r>
              <a:t/>
            </a:r>
            <a:endParaRPr sz="8252"/>
          </a:p>
          <a:p>
            <a:pPr indent="-359613" lvl="0" marL="457200" rtl="0" algn="l">
              <a:spcBef>
                <a:spcPts val="1600"/>
              </a:spcBef>
              <a:spcAft>
                <a:spcPts val="0"/>
              </a:spcAft>
              <a:buSzPct val="100000"/>
              <a:buChar char="●"/>
            </a:pPr>
            <a:r>
              <a:rPr lang="en-US" sz="8252"/>
              <a:t>That includes the import all of the knn logic, base and metrics.</a:t>
            </a:r>
            <a:endParaRPr sz="8252"/>
          </a:p>
          <a:p>
            <a:pPr indent="0" lvl="0" marL="457200" rtl="0" algn="l">
              <a:spcBef>
                <a:spcPts val="1600"/>
              </a:spcBef>
              <a:spcAft>
                <a:spcPts val="0"/>
              </a:spcAft>
              <a:buNone/>
            </a:pPr>
            <a:r>
              <a:t/>
            </a:r>
            <a:endParaRPr sz="8252"/>
          </a:p>
          <a:p>
            <a:pPr indent="-359613" lvl="0" marL="457200" rtl="0" algn="l">
              <a:spcBef>
                <a:spcPts val="1600"/>
              </a:spcBef>
              <a:spcAft>
                <a:spcPts val="0"/>
              </a:spcAft>
              <a:buSzPct val="100000"/>
              <a:buChar char="●"/>
            </a:pPr>
            <a:r>
              <a:rPr lang="en-US" sz="8252"/>
              <a:t>We then proceeded to build the notebook:</a:t>
            </a:r>
            <a:endParaRPr sz="8252"/>
          </a:p>
          <a:p>
            <a:pPr indent="0" lvl="0" marL="0" rtl="0" algn="l">
              <a:spcBef>
                <a:spcPts val="1600"/>
              </a:spcBef>
              <a:spcAft>
                <a:spcPts val="0"/>
              </a:spcAft>
              <a:buNone/>
            </a:pPr>
            <a:r>
              <a:t/>
            </a:r>
            <a:endParaRPr sz="8252"/>
          </a:p>
          <a:p>
            <a:pPr indent="-359613" lvl="1" marL="914400" rtl="0" algn="l">
              <a:spcBef>
                <a:spcPts val="1600"/>
              </a:spcBef>
              <a:spcAft>
                <a:spcPts val="0"/>
              </a:spcAft>
              <a:buSzPct val="100000"/>
              <a:buChar char="○"/>
            </a:pPr>
            <a:r>
              <a:rPr lang="en-US" sz="8252"/>
              <a:t>imported and fitted the csvs;</a:t>
            </a:r>
            <a:endParaRPr sz="8252"/>
          </a:p>
          <a:p>
            <a:pPr indent="0" lvl="0" marL="914400" rtl="0" algn="l">
              <a:spcBef>
                <a:spcPts val="1600"/>
              </a:spcBef>
              <a:spcAft>
                <a:spcPts val="0"/>
              </a:spcAft>
              <a:buNone/>
            </a:pPr>
            <a:r>
              <a:t/>
            </a:r>
            <a:endParaRPr sz="8252"/>
          </a:p>
          <a:p>
            <a:pPr indent="-359613" lvl="1" marL="914400" rtl="0" algn="l">
              <a:spcBef>
                <a:spcPts val="1600"/>
              </a:spcBef>
              <a:spcAft>
                <a:spcPts val="0"/>
              </a:spcAft>
              <a:buSzPct val="100000"/>
              <a:buChar char="○"/>
            </a:pPr>
            <a:r>
              <a:rPr lang="en-US" sz="8252"/>
              <a:t>defined the functions that test our hypothesis. That includes the definition of the distance functions, the cycles for it, and the features part;</a:t>
            </a:r>
            <a:endParaRPr sz="8252"/>
          </a:p>
          <a:p>
            <a:pPr indent="0" lvl="0" marL="914400" rtl="0" algn="l">
              <a:spcBef>
                <a:spcPts val="1600"/>
              </a:spcBef>
              <a:spcAft>
                <a:spcPts val="0"/>
              </a:spcAft>
              <a:buNone/>
            </a:pPr>
            <a:r>
              <a:t/>
            </a:r>
            <a:endParaRPr sz="2500"/>
          </a:p>
          <a:p>
            <a:pPr indent="0" lvl="0" marL="457200" rtl="0" algn="l">
              <a:spcBef>
                <a:spcPts val="1600"/>
              </a:spcBef>
              <a:spcAft>
                <a:spcPts val="1600"/>
              </a:spcAft>
              <a:buNone/>
            </a:pPr>
            <a:r>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CSV Details</a:t>
            </a:r>
            <a:endParaRPr/>
          </a:p>
          <a:p>
            <a:pPr indent="0" lvl="0" marL="0" rtl="0" algn="l">
              <a:spcBef>
                <a:spcPts val="0"/>
              </a:spcBef>
              <a:spcAft>
                <a:spcPts val="0"/>
              </a:spcAft>
              <a:buNone/>
            </a:pPr>
            <a:r>
              <a:t/>
            </a:r>
            <a:endParaRPr/>
          </a:p>
        </p:txBody>
      </p:sp>
      <p:graphicFrame>
        <p:nvGraphicFramePr>
          <p:cNvPr id="153" name="Google Shape;153;p24"/>
          <p:cNvGraphicFramePr/>
          <p:nvPr/>
        </p:nvGraphicFramePr>
        <p:xfrm>
          <a:off x="1504950" y="1258000"/>
          <a:ext cx="3000000" cy="3000000"/>
        </p:xfrm>
        <a:graphic>
          <a:graphicData uri="http://schemas.openxmlformats.org/drawingml/2006/table">
            <a:tbl>
              <a:tblPr>
                <a:noFill/>
                <a:tableStyleId>{4C8E855E-9177-4452-AF05-F7B204531318}</a:tableStyleId>
              </a:tblPr>
              <a:tblGrid>
                <a:gridCol w="2429825"/>
                <a:gridCol w="2151825"/>
                <a:gridCol w="1890675"/>
              </a:tblGrid>
              <a:tr h="841100">
                <a:tc>
                  <a:txBody>
                    <a:bodyPr/>
                    <a:lstStyle/>
                    <a:p>
                      <a:pPr indent="0" lvl="0" marL="0" rtl="0" algn="l">
                        <a:spcBef>
                          <a:spcPts val="0"/>
                        </a:spcBef>
                        <a:spcAft>
                          <a:spcPts val="0"/>
                        </a:spcAft>
                        <a:buNone/>
                      </a:pPr>
                      <a:r>
                        <a:rPr lang="en-US" sz="2500">
                          <a:latin typeface="Lato"/>
                          <a:ea typeface="Lato"/>
                          <a:cs typeface="Lato"/>
                          <a:sym typeface="Lato"/>
                        </a:rPr>
                        <a:t>Datasets</a:t>
                      </a:r>
                      <a:endParaRPr sz="25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500">
                          <a:latin typeface="Lato"/>
                          <a:ea typeface="Lato"/>
                          <a:cs typeface="Lato"/>
                          <a:sym typeface="Lato"/>
                        </a:rPr>
                        <a:t>Size</a:t>
                      </a:r>
                      <a:endParaRPr sz="25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500">
                          <a:latin typeface="Lato"/>
                          <a:ea typeface="Lato"/>
                          <a:cs typeface="Lato"/>
                          <a:sym typeface="Lato"/>
                        </a:rPr>
                        <a:t>Number of attributes</a:t>
                      </a:r>
                      <a:endParaRPr sz="25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df1</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700</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10</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df2</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3524</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6</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df3</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768</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9</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df4</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900</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8</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df5</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1190</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12</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df6</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59</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7</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df7 </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2500</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13</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df8</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178</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14</a:t>
                      </a:r>
                      <a:endParaRPr sz="1700">
                        <a:latin typeface="Lato"/>
                        <a:ea typeface="Lato"/>
                        <a:cs typeface="Lato"/>
                        <a:sym typeface="Lato"/>
                      </a:endParaRPr>
                    </a:p>
                  </a:txBody>
                  <a:tcPr marT="91425" marB="91425" marR="91425" marL="91425"/>
                </a:tc>
              </a:tr>
              <a:tr h="393400">
                <a:tc>
                  <a:txBody>
                    <a:bodyPr/>
                    <a:lstStyle/>
                    <a:p>
                      <a:pPr indent="0" lvl="0" marL="0" rtl="0" algn="l">
                        <a:spcBef>
                          <a:spcPts val="0"/>
                        </a:spcBef>
                        <a:spcAft>
                          <a:spcPts val="0"/>
                        </a:spcAft>
                        <a:buNone/>
                      </a:pPr>
                      <a:r>
                        <a:rPr lang="en-US" sz="1700">
                          <a:latin typeface="Lato"/>
                          <a:ea typeface="Lato"/>
                          <a:cs typeface="Lato"/>
                          <a:sym typeface="Lato"/>
                        </a:rPr>
                        <a:t>df9</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10000</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6</a:t>
                      </a:r>
                      <a:endParaRPr sz="1700">
                        <a:latin typeface="Lato"/>
                        <a:ea typeface="Lato"/>
                        <a:cs typeface="Lato"/>
                        <a:sym typeface="Lato"/>
                      </a:endParaRPr>
                    </a:p>
                  </a:txBody>
                  <a:tcPr marT="91425" marB="91425" marR="91425" marL="91425"/>
                </a:tc>
              </a:tr>
              <a:tr h="441925">
                <a:tc>
                  <a:txBody>
                    <a:bodyPr/>
                    <a:lstStyle/>
                    <a:p>
                      <a:pPr indent="0" lvl="0" marL="0" rtl="0" algn="l">
                        <a:spcBef>
                          <a:spcPts val="0"/>
                        </a:spcBef>
                        <a:spcAft>
                          <a:spcPts val="0"/>
                        </a:spcAft>
                        <a:buNone/>
                      </a:pPr>
                      <a:r>
                        <a:rPr lang="en-US" sz="1700">
                          <a:latin typeface="Lato"/>
                          <a:ea typeface="Lato"/>
                          <a:cs typeface="Lato"/>
                          <a:sym typeface="Lato"/>
                        </a:rPr>
                        <a:t>df10</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3276</a:t>
                      </a:r>
                      <a:endParaRPr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1700">
                          <a:latin typeface="Lato"/>
                          <a:ea typeface="Lato"/>
                          <a:cs typeface="Lato"/>
                          <a:sym typeface="Lato"/>
                        </a:rPr>
                        <a:t>10</a:t>
                      </a:r>
                      <a:endParaRPr sz="1700">
                        <a:latin typeface="Lato"/>
                        <a:ea typeface="Lato"/>
                        <a:cs typeface="Lato"/>
                        <a:sym typeface="Lato"/>
                      </a:endParaRPr>
                    </a:p>
                  </a:txBody>
                  <a:tcPr marT="91425" marB="91425" marR="91425" marL="91425"/>
                </a:tc>
              </a:tr>
            </a:tbl>
          </a:graphicData>
        </a:graphic>
      </p:graphicFrame>
      <p:sp>
        <p:nvSpPr>
          <p:cNvPr id="154" name="Google Shape;154;p24"/>
          <p:cNvSpPr txBox="1"/>
          <p:nvPr/>
        </p:nvSpPr>
        <p:spPr>
          <a:xfrm>
            <a:off x="8435200" y="5652500"/>
            <a:ext cx="2520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1"/>
                </a:solidFill>
                <a:latin typeface="Lato"/>
                <a:ea typeface="Lato"/>
                <a:cs typeface="Lato"/>
                <a:sym typeface="Lato"/>
              </a:rPr>
              <a:t>Note that a</a:t>
            </a:r>
            <a:r>
              <a:rPr lang="en-US" sz="1700">
                <a:solidFill>
                  <a:schemeClr val="accent1"/>
                </a:solidFill>
                <a:latin typeface="Lato"/>
                <a:ea typeface="Lato"/>
                <a:cs typeface="Lato"/>
                <a:sym typeface="Lato"/>
              </a:rPr>
              <a:t>ll of the target classes are binary. </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t>
            </a:r>
            <a:r>
              <a:rPr lang="en-US"/>
              <a:t>yperparameters</a:t>
            </a:r>
            <a:endParaRPr/>
          </a:p>
        </p:txBody>
      </p:sp>
      <p:sp>
        <p:nvSpPr>
          <p:cNvPr id="160" name="Google Shape;160;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The hyperparameters we manipulated were:</a:t>
            </a:r>
            <a:endParaRPr sz="2500"/>
          </a:p>
          <a:p>
            <a:pPr indent="-387350" lvl="1" marL="914400" rtl="0" algn="l">
              <a:spcBef>
                <a:spcPts val="0"/>
              </a:spcBef>
              <a:spcAft>
                <a:spcPts val="0"/>
              </a:spcAft>
              <a:buSzPts val="2500"/>
              <a:buChar char="○"/>
            </a:pPr>
            <a:r>
              <a:rPr b="1" lang="en-US" sz="2500"/>
              <a:t>k values: </a:t>
            </a:r>
            <a:r>
              <a:rPr lang="en-US" sz="2500"/>
              <a:t> We experimented with various values of k in the range of 3 to 11.</a:t>
            </a:r>
            <a:endParaRPr sz="2500"/>
          </a:p>
          <a:p>
            <a:pPr indent="-387350" lvl="1" marL="914400" rtl="0" algn="l">
              <a:spcBef>
                <a:spcPts val="0"/>
              </a:spcBef>
              <a:spcAft>
                <a:spcPts val="0"/>
              </a:spcAft>
              <a:buSzPts val="2500"/>
              <a:buChar char="○"/>
            </a:pPr>
            <a:r>
              <a:rPr b="1" lang="en-US" sz="2500"/>
              <a:t>Distance metrics: </a:t>
            </a:r>
            <a:r>
              <a:rPr lang="en-US" sz="2500"/>
              <a:t>We tested different distance metrics to evaluate their impact on model performance.</a:t>
            </a:r>
            <a:endParaRPr sz="2500"/>
          </a:p>
          <a:p>
            <a:pPr indent="-387350" lvl="0" marL="457200" rtl="0" algn="l">
              <a:spcBef>
                <a:spcPts val="0"/>
              </a:spcBef>
              <a:spcAft>
                <a:spcPts val="0"/>
              </a:spcAft>
              <a:buSzPts val="2500"/>
              <a:buChar char="●"/>
            </a:pPr>
            <a:r>
              <a:rPr lang="en-US" sz="2500"/>
              <a:t>For consistency and robustness, we tuned the model using different test splits, in this case, 0.2, 0.3, and 0.4.</a:t>
            </a:r>
            <a:endParaRPr sz="2500"/>
          </a:p>
          <a:p>
            <a:pPr indent="0" lvl="0" marL="914400" rtl="0" algn="l">
              <a:spcBef>
                <a:spcPts val="1600"/>
              </a:spcBef>
              <a:spcAft>
                <a:spcPts val="0"/>
              </a:spcAft>
              <a:buNone/>
            </a:pPr>
            <a:r>
              <a:t/>
            </a:r>
            <a:endParaRPr sz="2500"/>
          </a:p>
          <a:p>
            <a:pPr indent="0" lvl="0" marL="457200" rtl="0" algn="l">
              <a:spcBef>
                <a:spcPts val="1600"/>
              </a:spcBef>
              <a:spcAft>
                <a:spcPts val="1600"/>
              </a:spcAft>
              <a:buNone/>
            </a:pPr>
            <a:r>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erformance Estimation Methodology</a:t>
            </a:r>
            <a:endParaRPr/>
          </a:p>
        </p:txBody>
      </p:sp>
      <p:sp>
        <p:nvSpPr>
          <p:cNvPr id="166" name="Google Shape;166;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When testing the metrics for the base case initially, we got around 90% on them (accuracy, recall…).</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We estimated that with the use of bagging, we could improve those statistics by a lot, hopefully 95%</a:t>
            </a:r>
            <a:endParaRPr sz="2500"/>
          </a:p>
          <a:p>
            <a:pPr indent="0" lvl="0" marL="914400" rtl="0" algn="l">
              <a:spcBef>
                <a:spcPts val="1600"/>
              </a:spcBef>
              <a:spcAft>
                <a:spcPts val="0"/>
              </a:spcAft>
              <a:buNone/>
            </a:pPr>
            <a:r>
              <a:t/>
            </a:r>
            <a:endParaRPr sz="2500"/>
          </a:p>
          <a:p>
            <a:pPr indent="0" lvl="0" marL="457200" rtl="0" algn="l">
              <a:spcBef>
                <a:spcPts val="1600"/>
              </a:spcBef>
              <a:spcAft>
                <a:spcPts val="1600"/>
              </a:spcAft>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Performance Estimation Methodology</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93700" lvl="0" marL="457200" rtl="0" algn="l">
              <a:spcBef>
                <a:spcPts val="1000"/>
              </a:spcBef>
              <a:spcAft>
                <a:spcPts val="0"/>
              </a:spcAft>
              <a:buSzPts val="2600"/>
              <a:buChar char="●"/>
            </a:pPr>
            <a:r>
              <a:rPr b="1" lang="en-US" sz="2500"/>
              <a:t>Different k Values:</a:t>
            </a:r>
            <a:r>
              <a:rPr lang="en-US" sz="2500"/>
              <a:t> Varying </a:t>
            </a:r>
            <a:r>
              <a:rPr b="1" lang="en-US" sz="2500"/>
              <a:t>k </a:t>
            </a:r>
            <a:r>
              <a:rPr lang="en-US" sz="2500"/>
              <a:t>helps balance model complexity. Larger </a:t>
            </a:r>
            <a:r>
              <a:rPr b="1" lang="en-US" sz="2500"/>
              <a:t>k </a:t>
            </a:r>
            <a:r>
              <a:rPr lang="en-US" sz="2500"/>
              <a:t>values reduce overfitting by smoothing decision boundaries, while smaller ones capture more intricate patterns but risk overfitting.</a:t>
            </a:r>
            <a:endParaRPr sz="2500"/>
          </a:p>
          <a:p>
            <a:pPr indent="0" lvl="0" marL="457200" rtl="0" algn="l">
              <a:spcBef>
                <a:spcPts val="1600"/>
              </a:spcBef>
              <a:spcAft>
                <a:spcPts val="0"/>
              </a:spcAft>
              <a:buNone/>
            </a:pPr>
            <a:r>
              <a:t/>
            </a:r>
            <a:endParaRPr sz="2500"/>
          </a:p>
          <a:p>
            <a:pPr indent="-393700" lvl="0" marL="457200" rtl="0" algn="l">
              <a:spcBef>
                <a:spcPts val="1600"/>
              </a:spcBef>
              <a:spcAft>
                <a:spcPts val="0"/>
              </a:spcAft>
              <a:buSzPts val="2600"/>
              <a:buChar char="●"/>
            </a:pPr>
            <a:r>
              <a:rPr b="1" lang="en-US" sz="2500"/>
              <a:t>Different Distance Metrics:</a:t>
            </a:r>
            <a:r>
              <a:rPr lang="en-US" sz="2500"/>
              <a:t> Each distance metric captures different aspects of data similarity. Using multiple metrics introduces diversity, reducing overfitting by ensuring robustness across various data characteristics.</a:t>
            </a:r>
            <a:endParaRPr sz="2500"/>
          </a:p>
          <a:p>
            <a:pPr indent="0" lvl="0" marL="457200" rtl="0" algn="l">
              <a:spcBef>
                <a:spcPts val="1600"/>
              </a:spcBef>
              <a:spcAft>
                <a:spcPts val="1600"/>
              </a:spcAft>
              <a:buNone/>
            </a:pPr>
            <a:r>
              <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Bagging</a:t>
            </a:r>
            <a:endParaRPr/>
          </a:p>
        </p:txBody>
      </p:sp>
      <p:sp>
        <p:nvSpPr>
          <p:cNvPr id="178" name="Google Shape;178;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87350" lvl="0" marL="457200" rtl="0" algn="l">
              <a:spcBef>
                <a:spcPts val="1000"/>
              </a:spcBef>
              <a:spcAft>
                <a:spcPts val="0"/>
              </a:spcAft>
              <a:buSzPts val="2500"/>
              <a:buChar char="●"/>
            </a:pPr>
            <a:r>
              <a:rPr lang="en-US" sz="2500"/>
              <a:t>By using bagging with KNN, where multiple instances of the algorithm are trained on different distance measures (Euclidean, Cosine, Manhattan, Jaccard, Mahalanobis), the resulting ensemble model improves generalization performance and reduces the influence of any single metric. </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This approach reduces the risk of overfitting and mitigates the impact of outliers, as individual KNN models are trained on different distance measures.</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 Therefore, outliers have less influence on the overall prediction, leading to more reliable and stable performance.</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Features</a:t>
            </a:r>
            <a:endParaRPr/>
          </a:p>
        </p:txBody>
      </p:sp>
      <p:sp>
        <p:nvSpPr>
          <p:cNvPr id="184" name="Google Shape;184;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This methodology involves selecting random subsets of features from the entire set of attributes for the classification task.</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 This randomness helps to choose the best attributes and therefore it reduces the risk of overfitting, ensuring that the model does not rely too heavily on any single subset of features.</a:t>
            </a:r>
            <a:endParaRPr/>
          </a:p>
          <a:p>
            <a:pPr indent="0" lvl="0" marL="0" rtl="0" algn="l">
              <a:spcBef>
                <a:spcPts val="1600"/>
              </a:spcBef>
              <a:spcAft>
                <a:spcPts val="0"/>
              </a:spcAft>
              <a:buNone/>
            </a:pPr>
            <a:r>
              <a:t/>
            </a:r>
            <a:endParaRPr/>
          </a:p>
          <a:p>
            <a:pPr indent="-387350" lvl="0" marL="457200" rtl="0" algn="l">
              <a:spcBef>
                <a:spcPts val="1600"/>
              </a:spcBef>
              <a:spcAft>
                <a:spcPts val="0"/>
              </a:spcAft>
              <a:buSzPts val="2500"/>
              <a:buChar char="●"/>
            </a:pPr>
            <a:r>
              <a:rPr lang="en-US" sz="2500"/>
              <a:t>We can mitigate the classification errors caused by irrelevant features.</a:t>
            </a:r>
            <a:endParaRPr sz="2500"/>
          </a:p>
          <a:p>
            <a:pPr indent="0" lvl="0" marL="0" rtl="0" algn="l">
              <a:spcBef>
                <a:spcPts val="1600"/>
              </a:spcBef>
              <a:spcAft>
                <a:spcPts val="160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6867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Different k values for base distance</a:t>
            </a:r>
            <a:endParaRPr/>
          </a:p>
        </p:txBody>
      </p:sp>
      <p:sp>
        <p:nvSpPr>
          <p:cNvPr id="190" name="Google Shape;190;p30"/>
          <p:cNvSpPr txBox="1"/>
          <p:nvPr/>
        </p:nvSpPr>
        <p:spPr>
          <a:xfrm>
            <a:off x="8788500" y="950300"/>
            <a:ext cx="340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2"/>
              </a:solidFill>
              <a:latin typeface="Lato"/>
              <a:ea typeface="Lato"/>
              <a:cs typeface="Lato"/>
              <a:sym typeface="Lato"/>
            </a:endParaRPr>
          </a:p>
        </p:txBody>
      </p:sp>
      <p:sp>
        <p:nvSpPr>
          <p:cNvPr id="191" name="Google Shape;191;p30"/>
          <p:cNvSpPr txBox="1"/>
          <p:nvPr/>
        </p:nvSpPr>
        <p:spPr>
          <a:xfrm>
            <a:off x="8869500" y="2703375"/>
            <a:ext cx="2880900" cy="26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Lato"/>
                <a:ea typeface="Lato"/>
                <a:cs typeface="Lato"/>
                <a:sym typeface="Lato"/>
              </a:rPr>
              <a:t>This graph serves as a control, displaying the performance of the original KNN algorithm (distance = Euclidean) across different values of k.</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2000">
              <a:solidFill>
                <a:schemeClr val="accent1"/>
              </a:solidFill>
              <a:latin typeface="Lato"/>
              <a:ea typeface="Lato"/>
              <a:cs typeface="Lato"/>
              <a:sym typeface="Lato"/>
            </a:endParaRPr>
          </a:p>
        </p:txBody>
      </p:sp>
      <p:pic>
        <p:nvPicPr>
          <p:cNvPr id="192" name="Google Shape;192;p30"/>
          <p:cNvPicPr preferRelativeResize="0"/>
          <p:nvPr/>
        </p:nvPicPr>
        <p:blipFill>
          <a:blip r:embed="rId3">
            <a:alphaModFix/>
          </a:blip>
          <a:stretch>
            <a:fillRect/>
          </a:stretch>
        </p:blipFill>
        <p:spPr>
          <a:xfrm>
            <a:off x="838200" y="1501750"/>
            <a:ext cx="7318182" cy="486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Different k values for bagging distance</a:t>
            </a:r>
            <a:endParaRPr/>
          </a:p>
        </p:txBody>
      </p:sp>
      <p:sp>
        <p:nvSpPr>
          <p:cNvPr id="198" name="Google Shape;198;p31"/>
          <p:cNvSpPr txBox="1"/>
          <p:nvPr/>
        </p:nvSpPr>
        <p:spPr>
          <a:xfrm>
            <a:off x="8287300" y="1690825"/>
            <a:ext cx="3648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accent1"/>
                </a:solidFill>
                <a:latin typeface="Lato"/>
                <a:ea typeface="Lato"/>
                <a:cs typeface="Lato"/>
                <a:sym typeface="Lato"/>
              </a:rPr>
              <a:t>T</a:t>
            </a:r>
            <a:r>
              <a:rPr lang="en-US" sz="1500">
                <a:solidFill>
                  <a:schemeClr val="dk2"/>
                </a:solidFill>
                <a:latin typeface="Lato"/>
                <a:ea typeface="Lato"/>
                <a:cs typeface="Lato"/>
                <a:sym typeface="Lato"/>
              </a:rPr>
              <a:t>his graph  shows KNN with bagging's performance across various k values. .Bagging slightly outperforms baseline KNN, indicating effectiveness on this method.</a:t>
            </a:r>
            <a:endParaRPr sz="1500">
              <a:solidFill>
                <a:schemeClr val="dk2"/>
              </a:solidFill>
              <a:latin typeface="Lato"/>
              <a:ea typeface="Lato"/>
              <a:cs typeface="Lato"/>
              <a:sym typeface="Lato"/>
            </a:endParaRPr>
          </a:p>
          <a:p>
            <a:pPr indent="0" lvl="0" marL="0" rtl="0" algn="l">
              <a:spcBef>
                <a:spcPts val="0"/>
              </a:spcBef>
              <a:spcAft>
                <a:spcPts val="0"/>
              </a:spcAft>
              <a:buNone/>
            </a:pPr>
            <a:r>
              <a:rPr lang="en-US" sz="1500">
                <a:solidFill>
                  <a:schemeClr val="dk2"/>
                </a:solidFill>
                <a:latin typeface="Lato"/>
                <a:ea typeface="Lato"/>
                <a:cs typeface="Lato"/>
                <a:sym typeface="Lato"/>
              </a:rPr>
              <a:t>The selected distance metric for each K is the one yielding the optimal results.</a:t>
            </a:r>
            <a:endParaRPr sz="1500">
              <a:solidFill>
                <a:schemeClr val="dk2"/>
              </a:solidFill>
              <a:latin typeface="Lato"/>
              <a:ea typeface="Lato"/>
              <a:cs typeface="Lato"/>
              <a:sym typeface="Lato"/>
            </a:endParaRPr>
          </a:p>
          <a:p>
            <a:pPr indent="0" lvl="0" marL="0" rtl="0" algn="l">
              <a:spcBef>
                <a:spcPts val="0"/>
              </a:spcBef>
              <a:spcAft>
                <a:spcPts val="0"/>
              </a:spcAft>
              <a:buNone/>
            </a:pPr>
            <a:r>
              <a:rPr lang="en-US" sz="1500">
                <a:solidFill>
                  <a:schemeClr val="dk2"/>
                </a:solidFill>
                <a:latin typeface="Lato"/>
                <a:ea typeface="Lato"/>
                <a:cs typeface="Lato"/>
                <a:sym typeface="Lato"/>
              </a:rPr>
              <a:t>For smaller datasets, we observed an inverse relationship between the value of k and the algorithm's performance. However, considering the limited dataset sizes, it's important to note that this observation might not hold true for larger datasets. </a:t>
            </a:r>
            <a:endParaRPr sz="1500">
              <a:solidFill>
                <a:schemeClr val="dk2"/>
              </a:solidFill>
              <a:latin typeface="Lato"/>
              <a:ea typeface="Lato"/>
              <a:cs typeface="Lato"/>
              <a:sym typeface="Lato"/>
            </a:endParaRPr>
          </a:p>
          <a:p>
            <a:pPr indent="0" lvl="0" marL="0" rtl="0" algn="l">
              <a:spcBef>
                <a:spcPts val="0"/>
              </a:spcBef>
              <a:spcAft>
                <a:spcPts val="0"/>
              </a:spcAft>
              <a:buNone/>
            </a:pPr>
            <a:r>
              <a:rPr lang="en-US" sz="1500">
                <a:solidFill>
                  <a:schemeClr val="dk2"/>
                </a:solidFill>
                <a:latin typeface="Lato"/>
                <a:ea typeface="Lato"/>
                <a:cs typeface="Lato"/>
                <a:sym typeface="Lato"/>
              </a:rPr>
              <a:t>We speculate that for larger datasets, increasing k could potentially lead to better performance in a proportional manner.</a:t>
            </a:r>
            <a:endParaRPr sz="1500">
              <a:solidFill>
                <a:schemeClr val="dk2"/>
              </a:solidFill>
              <a:latin typeface="Lato"/>
              <a:ea typeface="Lato"/>
              <a:cs typeface="Lato"/>
              <a:sym typeface="Lato"/>
            </a:endParaRPr>
          </a:p>
        </p:txBody>
      </p:sp>
      <p:pic>
        <p:nvPicPr>
          <p:cNvPr id="199" name="Google Shape;199;p31"/>
          <p:cNvPicPr preferRelativeResize="0"/>
          <p:nvPr/>
        </p:nvPicPr>
        <p:blipFill>
          <a:blip r:embed="rId3">
            <a:alphaModFix/>
          </a:blip>
          <a:stretch>
            <a:fillRect/>
          </a:stretch>
        </p:blipFill>
        <p:spPr>
          <a:xfrm>
            <a:off x="808000" y="1508463"/>
            <a:ext cx="7318182" cy="48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536900" y="103825"/>
            <a:ext cx="6782100" cy="1314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Different distance metrics</a:t>
            </a:r>
            <a:endParaRPr/>
          </a:p>
        </p:txBody>
      </p:sp>
      <p:sp>
        <p:nvSpPr>
          <p:cNvPr id="205" name="Google Shape;205;p32"/>
          <p:cNvSpPr txBox="1"/>
          <p:nvPr>
            <p:ph idx="1" type="body"/>
          </p:nvPr>
        </p:nvSpPr>
        <p:spPr>
          <a:xfrm>
            <a:off x="8825600" y="1509975"/>
            <a:ext cx="30447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This graph compares different distance metrics in a KNN classifier with bagging. While Euclidean is the default, our results highlight Manhattan’s effectiveness. The graph is generated by iterating over all datasets and calculating the scores for each metric. This shows the importance of exploring different metrics for optimal results.</a:t>
            </a:r>
            <a:endParaRPr>
              <a:solidFill>
                <a:schemeClr val="dk2"/>
              </a:solidFill>
            </a:endParaRPr>
          </a:p>
          <a:p>
            <a:pPr indent="0" lvl="0" marL="0" rtl="0" algn="l">
              <a:spcBef>
                <a:spcPts val="1200"/>
              </a:spcBef>
              <a:spcAft>
                <a:spcPts val="1600"/>
              </a:spcAft>
              <a:buNone/>
            </a:pPr>
            <a:r>
              <a:t/>
            </a:r>
            <a:endParaRPr>
              <a:solidFill>
                <a:schemeClr val="dk2"/>
              </a:solidFill>
            </a:endParaRPr>
          </a:p>
        </p:txBody>
      </p:sp>
      <p:pic>
        <p:nvPicPr>
          <p:cNvPr id="206" name="Google Shape;206;p32"/>
          <p:cNvPicPr preferRelativeResize="0"/>
          <p:nvPr/>
        </p:nvPicPr>
        <p:blipFill>
          <a:blip r:embed="rId3">
            <a:alphaModFix/>
          </a:blip>
          <a:stretch>
            <a:fillRect/>
          </a:stretch>
        </p:blipFill>
        <p:spPr>
          <a:xfrm>
            <a:off x="536900" y="1355850"/>
            <a:ext cx="7962926" cy="529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sz="4000">
                <a:latin typeface="Arabic Typesetting"/>
                <a:ea typeface="Arabic Typesetting"/>
                <a:cs typeface="Arabic Typesetting"/>
                <a:sym typeface="Arabic Typesetting"/>
              </a:rPr>
              <a:t>Synopsis</a:t>
            </a:r>
            <a:endParaRPr sz="4000">
              <a:latin typeface="Arabic Typesetting"/>
              <a:ea typeface="Arabic Typesetting"/>
              <a:cs typeface="Arabic Typesetting"/>
              <a:sym typeface="Arabic Typesetting"/>
            </a:endParaRPr>
          </a:p>
        </p:txBody>
      </p:sp>
      <p:sp>
        <p:nvSpPr>
          <p:cNvPr id="99" name="Google Shape;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500"/>
              <a:t>O</a:t>
            </a:r>
            <a:r>
              <a:rPr lang="en-US" sz="2500"/>
              <a:t>ur presentati</a:t>
            </a:r>
            <a:r>
              <a:rPr lang="en-US" sz="2500"/>
              <a:t>on consists in:</a:t>
            </a:r>
            <a:endParaRPr sz="2500"/>
          </a:p>
          <a:p>
            <a:pPr indent="-393700" lvl="0" marL="457200" rtl="0" algn="l">
              <a:lnSpc>
                <a:spcPct val="90000"/>
              </a:lnSpc>
              <a:spcBef>
                <a:spcPts val="1600"/>
              </a:spcBef>
              <a:spcAft>
                <a:spcPts val="0"/>
              </a:spcAft>
              <a:buSzPts val="2600"/>
              <a:buChar char="➔"/>
            </a:pPr>
            <a:r>
              <a:rPr lang="en-US" sz="2500"/>
              <a:t>Understanding</a:t>
            </a:r>
            <a:r>
              <a:rPr lang="en-US" sz="2500"/>
              <a:t> and testing the Knn algorithm and its limitations;</a:t>
            </a:r>
            <a:endParaRPr sz="2500"/>
          </a:p>
          <a:p>
            <a:pPr indent="-387350" lvl="0" marL="457200" rtl="0" algn="l">
              <a:lnSpc>
                <a:spcPct val="90000"/>
              </a:lnSpc>
              <a:spcBef>
                <a:spcPts val="0"/>
              </a:spcBef>
              <a:spcAft>
                <a:spcPts val="0"/>
              </a:spcAft>
              <a:buSzPts val="2500"/>
              <a:buChar char="➔"/>
            </a:pPr>
            <a:r>
              <a:rPr lang="en-US" sz="2500"/>
              <a:t>Theorizing on how to solve such limitations;</a:t>
            </a:r>
            <a:endParaRPr sz="2500"/>
          </a:p>
          <a:p>
            <a:pPr indent="-393700" lvl="0" marL="457200" rtl="0" algn="l">
              <a:lnSpc>
                <a:spcPct val="90000"/>
              </a:lnSpc>
              <a:spcBef>
                <a:spcPts val="0"/>
              </a:spcBef>
              <a:spcAft>
                <a:spcPts val="0"/>
              </a:spcAft>
              <a:buSzPts val="2600"/>
              <a:buChar char="➔"/>
            </a:pPr>
            <a:r>
              <a:rPr lang="en-US" sz="2500"/>
              <a:t>Tackle those disadvantages using bagging and feature subsets;</a:t>
            </a:r>
            <a:endParaRPr sz="2500"/>
          </a:p>
          <a:p>
            <a:pPr indent="-387350" lvl="0" marL="457200" rtl="0" algn="l">
              <a:spcBef>
                <a:spcPts val="0"/>
              </a:spcBef>
              <a:spcAft>
                <a:spcPts val="0"/>
              </a:spcAft>
              <a:buSzPts val="2500"/>
              <a:buChar char="➔"/>
            </a:pPr>
            <a:r>
              <a:rPr lang="en-US" sz="2500"/>
              <a:t>Summarising of results;</a:t>
            </a:r>
            <a:endParaRPr sz="2500"/>
          </a:p>
          <a:p>
            <a:pPr indent="0" lvl="0" marL="0" rtl="0" algn="l">
              <a:lnSpc>
                <a:spcPct val="90000"/>
              </a:lnSpc>
              <a:spcBef>
                <a:spcPts val="160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3"/>
          <p:cNvPicPr preferRelativeResize="0"/>
          <p:nvPr/>
        </p:nvPicPr>
        <p:blipFill>
          <a:blip r:embed="rId3">
            <a:alphaModFix/>
          </a:blip>
          <a:stretch>
            <a:fillRect/>
          </a:stretch>
        </p:blipFill>
        <p:spPr>
          <a:xfrm>
            <a:off x="312987" y="1322424"/>
            <a:ext cx="7899825" cy="4712750"/>
          </a:xfrm>
          <a:prstGeom prst="rect">
            <a:avLst/>
          </a:prstGeom>
          <a:noFill/>
          <a:ln>
            <a:noFill/>
          </a:ln>
        </p:spPr>
      </p:pic>
      <p:sp>
        <p:nvSpPr>
          <p:cNvPr id="212" name="Google Shape;212;p33"/>
          <p:cNvSpPr txBox="1"/>
          <p:nvPr/>
        </p:nvSpPr>
        <p:spPr>
          <a:xfrm>
            <a:off x="8449025" y="1146475"/>
            <a:ext cx="3180900" cy="36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Lato"/>
                <a:ea typeface="Lato"/>
                <a:cs typeface="Lato"/>
                <a:sym typeface="Lato"/>
              </a:rPr>
              <a:t>This bar chart illustrates the average performance scores of the "Base" and "Bagging" methods across four metrics: Accuracy, Precision, Recall, and Sensitivity.</a:t>
            </a:r>
            <a:endParaRPr sz="1600">
              <a:latin typeface="Lato"/>
              <a:ea typeface="Lato"/>
              <a:cs typeface="Lato"/>
              <a:sym typeface="Lato"/>
            </a:endParaRPr>
          </a:p>
          <a:p>
            <a:pPr indent="0" lvl="0" marL="0" rtl="0" algn="l">
              <a:spcBef>
                <a:spcPts val="0"/>
              </a:spcBef>
              <a:spcAft>
                <a:spcPts val="0"/>
              </a:spcAft>
              <a:buNone/>
            </a:pPr>
            <a:r>
              <a:t/>
            </a:r>
            <a:endParaRPr sz="1600"/>
          </a:p>
          <a:p>
            <a:pPr indent="0" lvl="0" marL="0" rtl="0" algn="l">
              <a:spcBef>
                <a:spcPts val="0"/>
              </a:spcBef>
              <a:spcAft>
                <a:spcPts val="0"/>
              </a:spcAft>
              <a:buNone/>
            </a:pPr>
            <a:r>
              <a:rPr lang="en-US" sz="1600">
                <a:latin typeface="Lato"/>
                <a:ea typeface="Lato"/>
                <a:cs typeface="Lato"/>
                <a:sym typeface="Lato"/>
              </a:rPr>
              <a:t>Each column represents the best case scenario for each method, considering the optimal number of neighbors (K) for the "Base" method and for the “Bagging” method, the optimal combination of K and distance metric.</a:t>
            </a:r>
            <a:endParaRPr sz="1600">
              <a:latin typeface="Lato"/>
              <a:ea typeface="Lato"/>
              <a:cs typeface="Lato"/>
              <a:sym typeface="Lato"/>
            </a:endParaRPr>
          </a:p>
        </p:txBody>
      </p:sp>
      <p:sp>
        <p:nvSpPr>
          <p:cNvPr id="213" name="Google Shape;213;p33"/>
          <p:cNvSpPr txBox="1"/>
          <p:nvPr/>
        </p:nvSpPr>
        <p:spPr>
          <a:xfrm>
            <a:off x="352800" y="449275"/>
            <a:ext cx="6712500" cy="69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700">
                <a:solidFill>
                  <a:schemeClr val="dk2"/>
                </a:solidFill>
                <a:latin typeface="Raleway"/>
                <a:ea typeface="Raleway"/>
                <a:cs typeface="Raleway"/>
                <a:sym typeface="Raleway"/>
              </a:rPr>
              <a:t>Average Scores by method</a:t>
            </a:r>
            <a:endParaRPr b="1" sz="3700">
              <a:solidFill>
                <a:schemeClr val="dk2"/>
              </a:solidFill>
              <a:latin typeface="Raleway"/>
              <a:ea typeface="Raleway"/>
              <a:cs typeface="Raleway"/>
              <a:sym typeface="Raleway"/>
            </a:endParaRPr>
          </a:p>
        </p:txBody>
      </p:sp>
      <p:sp>
        <p:nvSpPr>
          <p:cNvPr id="214" name="Google Shape;214;p33"/>
          <p:cNvSpPr txBox="1"/>
          <p:nvPr/>
        </p:nvSpPr>
        <p:spPr>
          <a:xfrm>
            <a:off x="8539475" y="5059925"/>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Lato"/>
                <a:ea typeface="Lato"/>
                <a:cs typeface="Lato"/>
                <a:sym typeface="Lato"/>
              </a:rPr>
              <a:t>As shown on the graph, "Bagging" clearly demonstrates better performance across most metrics</a:t>
            </a:r>
            <a:endParaRPr sz="16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Discussion</a:t>
            </a:r>
            <a:endParaRPr/>
          </a:p>
        </p:txBody>
      </p:sp>
      <p:sp>
        <p:nvSpPr>
          <p:cNvPr id="220" name="Google Shape;220;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Although it didn’t improve as much as we expected it to, bagging improved the metrics (generally speaking), which confirms our null hypothesis.</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Char char="●"/>
            </a:pPr>
            <a:r>
              <a:rPr lang="en-US" sz="2400"/>
              <a:t>We couldn’t </a:t>
            </a:r>
            <a:r>
              <a:rPr lang="en-US" sz="2400"/>
              <a:t>confirm the features part, for the reasons mentioned before, but we hope that during summer vacations we find the time to actually complete that part.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26" name="Google Shape;226;p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p>
          <a:p>
            <a:pPr indent="-387350" lvl="0" marL="457200" rtl="0" algn="l">
              <a:spcBef>
                <a:spcPts val="1600"/>
              </a:spcBef>
              <a:spcAft>
                <a:spcPts val="0"/>
              </a:spcAft>
              <a:buSzPts val="2500"/>
              <a:buChar char="●"/>
            </a:pPr>
            <a:r>
              <a:rPr lang="en-US" sz="2500"/>
              <a:t>We proved that the use of KNN, although not commonly, can still be justified, if the hyperparameters are correctly tuned.</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We hope that during the ML II class, in the 3rd year of out bachelor degree, we dive even deeper on the nuances of the ML algorithms, and hopefully can and try to improve the KNN even more.</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This work was very pertinent, and we believe we learnt a lot.</a:t>
            </a:r>
            <a:endParaRPr sz="2500"/>
          </a:p>
          <a:p>
            <a:pPr indent="0" lvl="0" marL="0" rtl="0" algn="l">
              <a:spcBef>
                <a:spcPts val="1600"/>
              </a:spcBef>
              <a:spcAft>
                <a:spcPts val="0"/>
              </a:spcAft>
              <a:buNone/>
            </a:pPr>
            <a:r>
              <a:t/>
            </a:r>
            <a:endParaRPr sz="25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Selected Algorithm-KNN</a:t>
            </a:r>
            <a:endParaRPr/>
          </a:p>
        </p:txBody>
      </p:sp>
      <p:sp>
        <p:nvSpPr>
          <p:cNvPr id="105" name="Google Shape;105;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KNN (K-nearest Neighbor) is a non-parametric supervised learning method used for classification and regression. </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In this case (classification), the object is classified by the vote of its neighbors, with the object being assigned to the most common </a:t>
            </a:r>
            <a:r>
              <a:rPr lang="en-US" sz="2500"/>
              <a:t>class </a:t>
            </a:r>
            <a:r>
              <a:rPr lang="en-US" sz="2500"/>
              <a:t> among its k nearest neighbors.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KNN-Advantages</a:t>
            </a:r>
            <a:endParaRPr/>
          </a:p>
        </p:txBody>
      </p:sp>
      <p:sp>
        <p:nvSpPr>
          <p:cNvPr id="111" name="Google Shape;111;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Simple to implement;</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Inherently incremental:</a:t>
            </a:r>
            <a:r>
              <a:rPr lang="en-US" sz="2500"/>
              <a:t> If new objects are added to the training set, the algorithm will automatically take them into account when predicting the class of a new object;</a:t>
            </a:r>
            <a:endParaRPr sz="2500"/>
          </a:p>
          <a:p>
            <a:pPr indent="0" lvl="0" marL="0" rtl="0" algn="l">
              <a:spcBef>
                <a:spcPts val="1600"/>
              </a:spcBef>
              <a:spcAft>
                <a:spcPts val="160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KNN-Disadvantages</a:t>
            </a:r>
            <a:endParaRPr/>
          </a:p>
        </p:txBody>
      </p:sp>
      <p:sp>
        <p:nvSpPr>
          <p:cNvPr id="117" name="Google Shape;117;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Slow classification for bigger datasets (has to deal with every line individually);</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Sensitive to irrelevant attributes;</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Sensitive to outliers and noisy data;</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Limitations</a:t>
            </a:r>
            <a:endParaRPr/>
          </a:p>
        </p:txBody>
      </p:sp>
      <p:sp>
        <p:nvSpPr>
          <p:cNvPr id="123" name="Google Shape;123;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b="1" lang="en-US" sz="2500"/>
              <a:t>Overfitting </a:t>
            </a:r>
            <a:r>
              <a:rPr lang="en-US" sz="2500"/>
              <a:t>can occur when the model memorizes the training data and fails to generalize well to unseen data. This can happen especially in scenarios where the dataset contains </a:t>
            </a:r>
            <a:r>
              <a:rPr b="1" lang="en-US" sz="2500"/>
              <a:t>noisy data/outliers</a:t>
            </a:r>
            <a:r>
              <a:rPr lang="en-US" sz="2500"/>
              <a:t>.</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If the data</a:t>
            </a:r>
            <a:r>
              <a:rPr b="1" lang="en-US" sz="2500"/>
              <a:t> </a:t>
            </a:r>
            <a:r>
              <a:rPr lang="en-US" sz="2500"/>
              <a:t>has </a:t>
            </a:r>
            <a:r>
              <a:rPr b="1" lang="en-US" sz="2500"/>
              <a:t>irrelevant features</a:t>
            </a:r>
            <a:r>
              <a:rPr lang="en-US" sz="2500"/>
              <a:t>, they will induce incorrect classification decisions based on unimportant information.</a:t>
            </a:r>
            <a:endParaRPr sz="2500"/>
          </a:p>
          <a:p>
            <a:pPr indent="0" lvl="0" marL="0" rtl="0" algn="l">
              <a:spcBef>
                <a:spcPts val="1600"/>
              </a:spcBef>
              <a:spcAft>
                <a:spcPts val="1600"/>
              </a:spcAft>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29" name="Google Shape;129;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Our motivation for this work comes from the need to </a:t>
            </a:r>
            <a:r>
              <a:rPr b="1" lang="en-US" sz="2500"/>
              <a:t>understand how machine learning algorithms</a:t>
            </a:r>
            <a:r>
              <a:rPr lang="en-US" sz="2500"/>
              <a:t>, particularly K-Nearest Neighbors (KNN), </a:t>
            </a:r>
            <a:r>
              <a:rPr b="1" lang="en-US" sz="2500"/>
              <a:t>handle noisy data and irrelevant features.</a:t>
            </a:r>
            <a:r>
              <a:rPr lang="en-US" sz="2500"/>
              <a:t> </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In real-world applications, </a:t>
            </a:r>
            <a:r>
              <a:rPr b="1" lang="en-US" sz="2500"/>
              <a:t>datasets often contain imperfections</a:t>
            </a:r>
            <a:r>
              <a:rPr lang="en-US" sz="2500"/>
              <a:t> such as noisy observations and irrelevant attributes. These </a:t>
            </a:r>
            <a:r>
              <a:rPr b="1" lang="en-US" sz="2500"/>
              <a:t>imperfections can cause overfitting</a:t>
            </a:r>
            <a:r>
              <a:rPr lang="en-US" sz="2500"/>
              <a:t>, where the model memorizes training data and fails to generalize to new data, and can lead to incorrect classification decisions.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Empirical Study</a:t>
            </a:r>
            <a:endParaRPr/>
          </a:p>
        </p:txBody>
      </p:sp>
      <p:sp>
        <p:nvSpPr>
          <p:cNvPr id="135" name="Google Shape;135;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To address the challenge of noisy data, we </a:t>
            </a:r>
            <a:r>
              <a:rPr b="1" lang="en-US" sz="2500"/>
              <a:t>hypothesized that adjusting both the k value and the distance measures</a:t>
            </a:r>
            <a:r>
              <a:rPr lang="en-US" sz="2500"/>
              <a:t>, tested with different test splits, could</a:t>
            </a:r>
            <a:r>
              <a:rPr b="1" lang="en-US" sz="2500"/>
              <a:t> help prevent overfitting, and also reduce variance</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To</a:t>
            </a:r>
            <a:r>
              <a:rPr b="1" lang="en-US" sz="2500"/>
              <a:t> target the irrelevant features</a:t>
            </a:r>
            <a:r>
              <a:rPr lang="en-US" sz="2500"/>
              <a:t>, we simply need to </a:t>
            </a:r>
            <a:r>
              <a:rPr b="1" lang="en-US" sz="2500"/>
              <a:t>find which features are more relevant in each dataset</a:t>
            </a:r>
            <a:r>
              <a:rPr lang="en-US" sz="2500"/>
              <a:t>, considering metrics like accuracy and recall as </a:t>
            </a:r>
            <a:r>
              <a:rPr lang="en-US" sz="2500"/>
              <a:t>measurements.</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Features</a:t>
            </a:r>
            <a:endParaRPr/>
          </a:p>
        </p:txBody>
      </p:sp>
      <p:sp>
        <p:nvSpPr>
          <p:cNvPr id="141" name="Google Shape;141;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2500"/>
              <a:t>Due to lack of time, we couldn’t work out the code for the features part, mostly since we only managed to pick one random set of attributes one single time, and didn’t run the test more times for consistency.</a:t>
            </a:r>
            <a:endParaRPr sz="2500"/>
          </a:p>
          <a:p>
            <a:pPr indent="0" lvl="0" marL="457200" rtl="0" algn="l">
              <a:spcBef>
                <a:spcPts val="1600"/>
              </a:spcBef>
              <a:spcAft>
                <a:spcPts val="0"/>
              </a:spcAft>
              <a:buNone/>
            </a:pPr>
            <a:r>
              <a:t/>
            </a:r>
            <a:endParaRPr sz="2500"/>
          </a:p>
          <a:p>
            <a:pPr indent="-387350" lvl="0" marL="457200" rtl="0" algn="l">
              <a:spcBef>
                <a:spcPts val="1600"/>
              </a:spcBef>
              <a:spcAft>
                <a:spcPts val="0"/>
              </a:spcAft>
              <a:buSzPts val="2500"/>
              <a:buChar char="●"/>
            </a:pPr>
            <a:r>
              <a:rPr lang="en-US" sz="2500"/>
              <a:t>However, it is worth mentioning that probably, as the number of cycles tended to infinity, the classification metrics for this part would improve, since it’s more likely to find the correct attributes for the classification.</a:t>
            </a:r>
            <a:endParaRPr sz="2500"/>
          </a:p>
          <a:p>
            <a:pPr indent="0" lvl="0" marL="0" rtl="0" algn="l">
              <a:spcBef>
                <a:spcPts val="1600"/>
              </a:spcBef>
              <a:spcAft>
                <a:spcPts val="0"/>
              </a:spcAft>
              <a:buNone/>
            </a:pPr>
            <a:r>
              <a:t/>
            </a:r>
            <a:endParaRPr i="1" sz="2500"/>
          </a:p>
          <a:p>
            <a:pPr indent="0" lvl="0" marL="0" rtl="0" algn="l">
              <a:spcBef>
                <a:spcPts val="1600"/>
              </a:spcBef>
              <a:spcAft>
                <a:spcPts val="1600"/>
              </a:spcAft>
              <a:buNone/>
            </a:pPr>
            <a:r>
              <a:rPr i="1" lang="en-US" sz="2500"/>
              <a:t>(we will talk about the methodology, but no results will be presented)</a:t>
            </a:r>
            <a:endParaRPr i="1" sz="2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