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A272F3-CDBA-41E1-B068-5034AFE01F81}">
  <a:tblStyle styleId="{FEA272F3-CDBA-41E1-B068-5034AFE01F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93a4037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93a4037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24826bc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24826bc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93a4037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93a4037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CityMeet </a:t>
            </a:r>
            <a:r>
              <a:rPr lang="en"/>
              <a:t>Change Management Plan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Elliot Gong, Alan Mai, Alejandro Vargas, Vivian Casas, Darshan Patel, Isidoro Flores, Deion Stapleton, Siying Chen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Management Overview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42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 To ensure efficient and structural </a:t>
            </a:r>
            <a:r>
              <a:rPr lang="en"/>
              <a:t>concurrency for application changes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Scope: covers new </a:t>
            </a:r>
            <a:r>
              <a:rPr lang="en"/>
              <a:t>features, enhancements, and modifications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Stakeholders: product owner, product manager, scrum master, developers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Objective: Describe how change requests will be handled and outline the people who will be </a:t>
            </a:r>
            <a:r>
              <a:rPr lang="en"/>
              <a:t>involved</a:t>
            </a:r>
            <a:r>
              <a:rPr lang="en"/>
              <a:t> in implementing them.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and Responsibilities in Change Management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952500" y="1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{FEA272F3-CDBA-41E1-B068-5034AFE01F81}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Roles </a:t>
                      </a:r>
                      <a:endParaRPr b="1" sz="18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Responsibilities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Client/Stakeholder</a:t>
                      </a:r>
                      <a:endParaRPr sz="18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Person(s) submitting request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Product Owner</a:t>
                      </a:r>
                      <a:endParaRPr sz="18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Reviews request and gives </a:t>
                      </a:r>
                      <a:r>
                        <a:rPr lang="en"/>
                        <a:t>precedence</a:t>
                      </a:r>
                      <a:r>
                        <a:rPr lang="en"/>
                        <a:t> to requests based on </a:t>
                      </a:r>
                      <a:r>
                        <a:rPr lang="en"/>
                        <a:t>product</a:t>
                      </a:r>
                      <a:r>
                        <a:rPr lang="en"/>
                        <a:t> needs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Scrum Master</a:t>
                      </a:r>
                      <a:endParaRPr sz="18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Ensures changes are adopted into Scrum project as smoothly as possible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Developer Team</a:t>
                      </a:r>
                      <a:endParaRPr sz="1800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Implements and tests the changes made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 for Change Requests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52400" y="1688850"/>
            <a:ext cx="1545300" cy="80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Client/stakeholder submits change request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9" name="Google Shape;79;p16"/>
          <p:cNvCxnSpPr>
            <a:stCxn id="78" idx="2"/>
            <a:endCxn id="80" idx="0"/>
          </p:cNvCxnSpPr>
          <p:nvPr/>
        </p:nvCxnSpPr>
        <p:spPr>
          <a:xfrm flipH="1">
            <a:off x="894450" y="2492250"/>
            <a:ext cx="30600" cy="32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366125" y="3021975"/>
            <a:ext cx="1606800" cy="768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50">
                <a:solidFill>
                  <a:schemeClr val="dk1"/>
                </a:solidFill>
              </a:rPr>
              <a:t>Backlog Refinement/Feature Prioritization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670500" y="1669600"/>
            <a:ext cx="1659900" cy="87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82">
                <a:solidFill>
                  <a:schemeClr val="dk1"/>
                </a:solidFill>
              </a:rPr>
              <a:t>Agile team </a:t>
            </a:r>
            <a:r>
              <a:rPr lang="en" sz="1282">
                <a:solidFill>
                  <a:schemeClr val="dk1"/>
                </a:solidFill>
              </a:rPr>
              <a:t>implements change requests into workflow</a:t>
            </a:r>
            <a:endParaRPr sz="1282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128875" y="3978503"/>
            <a:ext cx="14787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82">
                <a:solidFill>
                  <a:schemeClr val="dk1"/>
                </a:solidFill>
              </a:rPr>
              <a:t>Software Testing and Validation</a:t>
            </a:r>
            <a:endParaRPr sz="1282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91050" y="2822050"/>
            <a:ext cx="1606800" cy="87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50">
                <a:solidFill>
                  <a:schemeClr val="dk1"/>
                </a:solidFill>
              </a:rPr>
              <a:t>Product Owner reviews and validates change requests</a:t>
            </a:r>
            <a:endParaRPr sz="125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52400" y="152400"/>
            <a:ext cx="3000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82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3412338" y="2127589"/>
            <a:ext cx="30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288825" y="3978503"/>
            <a:ext cx="14787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82">
                <a:solidFill>
                  <a:schemeClr val="dk1"/>
                </a:solidFill>
              </a:rPr>
              <a:t>Implementation</a:t>
            </a:r>
            <a:endParaRPr sz="1282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5628975" y="1581100"/>
            <a:ext cx="1606800" cy="87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82">
                <a:solidFill>
                  <a:schemeClr val="dk1"/>
                </a:solidFill>
              </a:rPr>
              <a:t>Software Release</a:t>
            </a:r>
            <a:endParaRPr sz="1282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7537200" y="1581100"/>
            <a:ext cx="1478700" cy="87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82">
                <a:solidFill>
                  <a:schemeClr val="dk1"/>
                </a:solidFill>
              </a:rPr>
              <a:t>Post-Release Feedback</a:t>
            </a:r>
            <a:endParaRPr sz="1282">
              <a:solidFill>
                <a:schemeClr val="dk1"/>
              </a:solidFill>
            </a:endParaRPr>
          </a:p>
        </p:txBody>
      </p:sp>
      <p:cxnSp>
        <p:nvCxnSpPr>
          <p:cNvPr id="89" name="Google Shape;89;p16"/>
          <p:cNvCxnSpPr>
            <a:stCxn id="81" idx="3"/>
            <a:endCxn id="86" idx="3"/>
          </p:cNvCxnSpPr>
          <p:nvPr/>
        </p:nvCxnSpPr>
        <p:spPr>
          <a:xfrm>
            <a:off x="4972925" y="3405975"/>
            <a:ext cx="794700" cy="858900"/>
          </a:xfrm>
          <a:prstGeom prst="curvedConnector3">
            <a:avLst>
              <a:gd fmla="val 12995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>
            <a:stCxn id="86" idx="1"/>
            <a:endCxn id="83" idx="3"/>
          </p:cNvCxnSpPr>
          <p:nvPr/>
        </p:nvCxnSpPr>
        <p:spPr>
          <a:xfrm flipH="1">
            <a:off x="3607525" y="4264853"/>
            <a:ext cx="6813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>
            <a:stCxn id="83" idx="0"/>
            <a:endCxn id="81" idx="1"/>
          </p:cNvCxnSpPr>
          <p:nvPr/>
        </p:nvCxnSpPr>
        <p:spPr>
          <a:xfrm rot="-5400000">
            <a:off x="2831025" y="3443303"/>
            <a:ext cx="572400" cy="4980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6"/>
          <p:cNvCxnSpPr>
            <a:stCxn id="82" idx="2"/>
            <a:endCxn id="81" idx="0"/>
          </p:cNvCxnSpPr>
          <p:nvPr/>
        </p:nvCxnSpPr>
        <p:spPr>
          <a:xfrm flipH="1">
            <a:off x="4169550" y="2547100"/>
            <a:ext cx="330900" cy="47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/>
          <p:nvPr/>
        </p:nvCxnSpPr>
        <p:spPr>
          <a:xfrm>
            <a:off x="5320575" y="2127589"/>
            <a:ext cx="30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>
            <a:off x="7228800" y="2127589"/>
            <a:ext cx="30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8" idx="0"/>
            <a:endCxn id="78" idx="0"/>
          </p:cNvCxnSpPr>
          <p:nvPr/>
        </p:nvCxnSpPr>
        <p:spPr>
          <a:xfrm rot="5400000">
            <a:off x="4546950" y="-2040800"/>
            <a:ext cx="107700" cy="7351500"/>
          </a:xfrm>
          <a:prstGeom prst="curvedConnector3">
            <a:avLst>
              <a:gd fmla="val -2211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1841100" y="1688850"/>
            <a:ext cx="1606800" cy="87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250">
                <a:solidFill>
                  <a:schemeClr val="dk1"/>
                </a:solidFill>
              </a:rPr>
              <a:t>Project Manager verifies requirements and notifies Agile team</a:t>
            </a:r>
            <a:endParaRPr sz="1250">
              <a:solidFill>
                <a:schemeClr val="dk1"/>
              </a:solidFill>
            </a:endParaRPr>
          </a:p>
        </p:txBody>
      </p:sp>
      <p:cxnSp>
        <p:nvCxnSpPr>
          <p:cNvPr id="97" name="Google Shape;97;p16"/>
          <p:cNvCxnSpPr>
            <a:endCxn id="96" idx="1"/>
          </p:cNvCxnSpPr>
          <p:nvPr/>
        </p:nvCxnSpPr>
        <p:spPr>
          <a:xfrm flipH="1" rot="10800000">
            <a:off x="1697700" y="2127600"/>
            <a:ext cx="143400" cy="113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