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B703F-DAB2-4F66-821F-F0653769EB5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7317B8-7357-4B67-9456-5AD3861B934D}">
      <dgm:prSet/>
      <dgm:spPr/>
      <dgm:t>
        <a:bodyPr/>
        <a:lstStyle/>
        <a:p>
          <a:pPr>
            <a:defRPr cap="all"/>
          </a:pPr>
          <a:r>
            <a:rPr lang="es-ES"/>
            <a:t>Los 'gastos hormiga' son pequeños gastos diarios que se acumulan.</a:t>
          </a:r>
          <a:endParaRPr lang="en-US"/>
        </a:p>
      </dgm:t>
    </dgm:pt>
    <dgm:pt modelId="{8AC12BD9-B6C8-483A-BA47-DCE6F270D421}" type="parTrans" cxnId="{B72AA9F5-1A5F-4670-9953-986B2743B52F}">
      <dgm:prSet/>
      <dgm:spPr/>
      <dgm:t>
        <a:bodyPr/>
        <a:lstStyle/>
        <a:p>
          <a:endParaRPr lang="en-US"/>
        </a:p>
      </dgm:t>
    </dgm:pt>
    <dgm:pt modelId="{A31F89F5-E942-4E51-8176-103B4AD26B1A}" type="sibTrans" cxnId="{B72AA9F5-1A5F-4670-9953-986B2743B52F}">
      <dgm:prSet/>
      <dgm:spPr/>
      <dgm:t>
        <a:bodyPr/>
        <a:lstStyle/>
        <a:p>
          <a:endParaRPr lang="en-US"/>
        </a:p>
      </dgm:t>
    </dgm:pt>
    <dgm:pt modelId="{576C788A-5180-4BB0-89EB-A88741EF4F73}">
      <dgm:prSet/>
      <dgm:spPr/>
      <dgm:t>
        <a:bodyPr/>
        <a:lstStyle/>
        <a:p>
          <a:pPr>
            <a:defRPr cap="all"/>
          </a:pPr>
          <a:r>
            <a:rPr lang="es-ES"/>
            <a:t>Ejemplos: café diario, snacks, antojos.</a:t>
          </a:r>
          <a:endParaRPr lang="en-US"/>
        </a:p>
      </dgm:t>
    </dgm:pt>
    <dgm:pt modelId="{1EB8398A-A2CD-418E-8113-C790AE39B597}" type="parTrans" cxnId="{AE8CE064-9039-4A25-AF61-F7026053C145}">
      <dgm:prSet/>
      <dgm:spPr/>
      <dgm:t>
        <a:bodyPr/>
        <a:lstStyle/>
        <a:p>
          <a:endParaRPr lang="en-US"/>
        </a:p>
      </dgm:t>
    </dgm:pt>
    <dgm:pt modelId="{D04CC0A5-2B1B-4706-8B70-E5CD8D4DFBC4}" type="sibTrans" cxnId="{AE8CE064-9039-4A25-AF61-F7026053C145}">
      <dgm:prSet/>
      <dgm:spPr/>
      <dgm:t>
        <a:bodyPr/>
        <a:lstStyle/>
        <a:p>
          <a:endParaRPr lang="en-US"/>
        </a:p>
      </dgm:t>
    </dgm:pt>
    <dgm:pt modelId="{260F098E-13D3-4879-892E-E93E8925D2EB}" type="pres">
      <dgm:prSet presAssocID="{EC4B703F-DAB2-4F66-821F-F0653769EB57}" presName="root" presStyleCnt="0">
        <dgm:presLayoutVars>
          <dgm:dir/>
          <dgm:resizeHandles val="exact"/>
        </dgm:presLayoutVars>
      </dgm:prSet>
      <dgm:spPr/>
    </dgm:pt>
    <dgm:pt modelId="{E262B135-18FD-4EA5-A92C-205181FA8046}" type="pres">
      <dgm:prSet presAssocID="{747317B8-7357-4B67-9456-5AD3861B934D}" presName="compNode" presStyleCnt="0"/>
      <dgm:spPr/>
    </dgm:pt>
    <dgm:pt modelId="{B9E8DE21-F9AC-465F-ABCB-1D4F614D12F6}" type="pres">
      <dgm:prSet presAssocID="{747317B8-7357-4B67-9456-5AD3861B934D}" presName="iconBgRect" presStyleLbl="bgShp" presStyleIdx="0" presStyleCnt="2"/>
      <dgm:spPr/>
    </dgm:pt>
    <dgm:pt modelId="{64AFD627-26D2-4DC4-9B96-6B46A90284BD}" type="pres">
      <dgm:prSet presAssocID="{747317B8-7357-4B67-9456-5AD3861B934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B35AA37B-BB17-4742-B0F7-510958FDC308}" type="pres">
      <dgm:prSet presAssocID="{747317B8-7357-4B67-9456-5AD3861B934D}" presName="spaceRect" presStyleCnt="0"/>
      <dgm:spPr/>
    </dgm:pt>
    <dgm:pt modelId="{59A2E1EB-1201-4F07-B459-5FF90D2A2577}" type="pres">
      <dgm:prSet presAssocID="{747317B8-7357-4B67-9456-5AD3861B934D}" presName="textRect" presStyleLbl="revTx" presStyleIdx="0" presStyleCnt="2">
        <dgm:presLayoutVars>
          <dgm:chMax val="1"/>
          <dgm:chPref val="1"/>
        </dgm:presLayoutVars>
      </dgm:prSet>
      <dgm:spPr/>
    </dgm:pt>
    <dgm:pt modelId="{5A22BF54-549A-438D-9355-BB36B9468B56}" type="pres">
      <dgm:prSet presAssocID="{A31F89F5-E942-4E51-8176-103B4AD26B1A}" presName="sibTrans" presStyleCnt="0"/>
      <dgm:spPr/>
    </dgm:pt>
    <dgm:pt modelId="{49FD6942-9FA1-4C56-A736-B6C79402644E}" type="pres">
      <dgm:prSet presAssocID="{576C788A-5180-4BB0-89EB-A88741EF4F73}" presName="compNode" presStyleCnt="0"/>
      <dgm:spPr/>
    </dgm:pt>
    <dgm:pt modelId="{72B92E6F-CE6F-4695-A4F7-5BD551716D07}" type="pres">
      <dgm:prSet presAssocID="{576C788A-5180-4BB0-89EB-A88741EF4F73}" presName="iconBgRect" presStyleLbl="bgShp" presStyleIdx="1" presStyleCnt="2"/>
      <dgm:spPr/>
    </dgm:pt>
    <dgm:pt modelId="{28444B4D-A374-4E34-B7FC-29AAD070F893}" type="pres">
      <dgm:prSet presAssocID="{576C788A-5180-4BB0-89EB-A88741EF4F7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inero"/>
        </a:ext>
      </dgm:extLst>
    </dgm:pt>
    <dgm:pt modelId="{AF8AAB81-C267-439E-BBD5-E6FE3F79F9A2}" type="pres">
      <dgm:prSet presAssocID="{576C788A-5180-4BB0-89EB-A88741EF4F73}" presName="spaceRect" presStyleCnt="0"/>
      <dgm:spPr/>
    </dgm:pt>
    <dgm:pt modelId="{A286EAF6-4623-4D83-B8C8-35635BF41980}" type="pres">
      <dgm:prSet presAssocID="{576C788A-5180-4BB0-89EB-A88741EF4F7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E8CE064-9039-4A25-AF61-F7026053C145}" srcId="{EC4B703F-DAB2-4F66-821F-F0653769EB57}" destId="{576C788A-5180-4BB0-89EB-A88741EF4F73}" srcOrd="1" destOrd="0" parTransId="{1EB8398A-A2CD-418E-8113-C790AE39B597}" sibTransId="{D04CC0A5-2B1B-4706-8B70-E5CD8D4DFBC4}"/>
    <dgm:cxn modelId="{7C44EA45-2505-44AD-9A86-6F9599819EEA}" type="presOf" srcId="{747317B8-7357-4B67-9456-5AD3861B934D}" destId="{59A2E1EB-1201-4F07-B459-5FF90D2A2577}" srcOrd="0" destOrd="0" presId="urn:microsoft.com/office/officeart/2018/5/layout/IconCircleLabelList"/>
    <dgm:cxn modelId="{96B2D046-EFF7-4B48-9DA4-A67C2041CCDF}" type="presOf" srcId="{576C788A-5180-4BB0-89EB-A88741EF4F73}" destId="{A286EAF6-4623-4D83-B8C8-35635BF41980}" srcOrd="0" destOrd="0" presId="urn:microsoft.com/office/officeart/2018/5/layout/IconCircleLabelList"/>
    <dgm:cxn modelId="{973342AD-4B8B-4C68-9C85-A6A6ECCBDA58}" type="presOf" srcId="{EC4B703F-DAB2-4F66-821F-F0653769EB57}" destId="{260F098E-13D3-4879-892E-E93E8925D2EB}" srcOrd="0" destOrd="0" presId="urn:microsoft.com/office/officeart/2018/5/layout/IconCircleLabelList"/>
    <dgm:cxn modelId="{B72AA9F5-1A5F-4670-9953-986B2743B52F}" srcId="{EC4B703F-DAB2-4F66-821F-F0653769EB57}" destId="{747317B8-7357-4B67-9456-5AD3861B934D}" srcOrd="0" destOrd="0" parTransId="{8AC12BD9-B6C8-483A-BA47-DCE6F270D421}" sibTransId="{A31F89F5-E942-4E51-8176-103B4AD26B1A}"/>
    <dgm:cxn modelId="{90C43797-948A-4E1F-844A-EE937A9F4BAE}" type="presParOf" srcId="{260F098E-13D3-4879-892E-E93E8925D2EB}" destId="{E262B135-18FD-4EA5-A92C-205181FA8046}" srcOrd="0" destOrd="0" presId="urn:microsoft.com/office/officeart/2018/5/layout/IconCircleLabelList"/>
    <dgm:cxn modelId="{975D6AB3-B8B3-4175-B578-30296FE6C5EB}" type="presParOf" srcId="{E262B135-18FD-4EA5-A92C-205181FA8046}" destId="{B9E8DE21-F9AC-465F-ABCB-1D4F614D12F6}" srcOrd="0" destOrd="0" presId="urn:microsoft.com/office/officeart/2018/5/layout/IconCircleLabelList"/>
    <dgm:cxn modelId="{15110195-DAB8-4521-9DF3-C12EC5A1DD40}" type="presParOf" srcId="{E262B135-18FD-4EA5-A92C-205181FA8046}" destId="{64AFD627-26D2-4DC4-9B96-6B46A90284BD}" srcOrd="1" destOrd="0" presId="urn:microsoft.com/office/officeart/2018/5/layout/IconCircleLabelList"/>
    <dgm:cxn modelId="{8EB00771-4B31-40DA-8FE1-3E424E45794F}" type="presParOf" srcId="{E262B135-18FD-4EA5-A92C-205181FA8046}" destId="{B35AA37B-BB17-4742-B0F7-510958FDC308}" srcOrd="2" destOrd="0" presId="urn:microsoft.com/office/officeart/2018/5/layout/IconCircleLabelList"/>
    <dgm:cxn modelId="{20715544-CB26-437B-A383-99351D289DBA}" type="presParOf" srcId="{E262B135-18FD-4EA5-A92C-205181FA8046}" destId="{59A2E1EB-1201-4F07-B459-5FF90D2A2577}" srcOrd="3" destOrd="0" presId="urn:microsoft.com/office/officeart/2018/5/layout/IconCircleLabelList"/>
    <dgm:cxn modelId="{A4EDDDE5-EC67-42C0-AD10-F24505724FA1}" type="presParOf" srcId="{260F098E-13D3-4879-892E-E93E8925D2EB}" destId="{5A22BF54-549A-438D-9355-BB36B9468B56}" srcOrd="1" destOrd="0" presId="urn:microsoft.com/office/officeart/2018/5/layout/IconCircleLabelList"/>
    <dgm:cxn modelId="{214934DF-CE7D-4EB3-A575-65C0F0586F9E}" type="presParOf" srcId="{260F098E-13D3-4879-892E-E93E8925D2EB}" destId="{49FD6942-9FA1-4C56-A736-B6C79402644E}" srcOrd="2" destOrd="0" presId="urn:microsoft.com/office/officeart/2018/5/layout/IconCircleLabelList"/>
    <dgm:cxn modelId="{1FF54A94-7097-4CAA-A3FD-061601132DF0}" type="presParOf" srcId="{49FD6942-9FA1-4C56-A736-B6C79402644E}" destId="{72B92E6F-CE6F-4695-A4F7-5BD551716D07}" srcOrd="0" destOrd="0" presId="urn:microsoft.com/office/officeart/2018/5/layout/IconCircleLabelList"/>
    <dgm:cxn modelId="{96BCC0F2-182E-41E8-8D40-213F04A44B3E}" type="presParOf" srcId="{49FD6942-9FA1-4C56-A736-B6C79402644E}" destId="{28444B4D-A374-4E34-B7FC-29AAD070F893}" srcOrd="1" destOrd="0" presId="urn:microsoft.com/office/officeart/2018/5/layout/IconCircleLabelList"/>
    <dgm:cxn modelId="{BDEA37A2-6EC8-4448-B689-912C34D21443}" type="presParOf" srcId="{49FD6942-9FA1-4C56-A736-B6C79402644E}" destId="{AF8AAB81-C267-439E-BBD5-E6FE3F79F9A2}" srcOrd="2" destOrd="0" presId="urn:microsoft.com/office/officeart/2018/5/layout/IconCircleLabelList"/>
    <dgm:cxn modelId="{31348A21-C1E5-4A92-8423-ECC6BE6F6663}" type="presParOf" srcId="{49FD6942-9FA1-4C56-A736-B6C79402644E}" destId="{A286EAF6-4623-4D83-B8C8-35635BF4198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8DE21-F9AC-465F-ABCB-1D4F614D12F6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FD627-26D2-4DC4-9B96-6B46A90284BD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2E1EB-1201-4F07-B459-5FF90D2A2577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/>
            <a:t>Los 'gastos hormiga' son pequeños gastos diarios que se acumulan.</a:t>
          </a:r>
          <a:endParaRPr lang="en-US" sz="1700" kern="1200"/>
        </a:p>
      </dsp:txBody>
      <dsp:txXfrm>
        <a:off x="1342800" y="3255669"/>
        <a:ext cx="3600000" cy="720000"/>
      </dsp:txXfrm>
    </dsp:sp>
    <dsp:sp modelId="{72B92E6F-CE6F-4695-A4F7-5BD551716D07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44B4D-A374-4E34-B7FC-29AAD070F893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6EAF6-4623-4D83-B8C8-35635BF41980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/>
            <a:t>Ejemplos: café diario, snacks, antojos.</a:t>
          </a:r>
          <a:endParaRPr lang="en-US" sz="1700" kern="120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E4AD3-3DB7-C8B4-ED6D-B6FFD6625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17708E-7564-7A44-0973-74943513D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0E19E5-CA04-7CC0-DC62-C29563CB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036-C763-4DD8-98CA-A0B5ADB33888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F33694-7036-474D-BB66-FF6A8CF9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237167-A31C-1FB1-432A-A01F1AB1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BA9-4DB9-4230-BE8E-CB0D610968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517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B1D83-77AD-F108-E51C-CD460166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491030-0C70-EA37-8A23-D703F36DC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8385C0-44CA-6F3C-5987-51A491D6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036-C763-4DD8-98CA-A0B5ADB33888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F0F75F-57B2-C911-D1E3-EFAE39DF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4B3B36-CE37-2445-42D2-770CA068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BA9-4DB9-4230-BE8E-CB0D610968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83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E45335-E2EF-C1A6-6A88-0C770A94C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50063D-A747-C575-B362-E99C360FA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0A78D-F598-8C51-254C-D356C6B76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036-C763-4DD8-98CA-A0B5ADB33888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E75FF9-B32B-B3DF-9E1F-5AE75D5F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395C9B-AB29-1930-AD6A-6ADC1833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BA9-4DB9-4230-BE8E-CB0D610968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43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5AB1F-5472-7509-B716-DEB246C5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47C8CA-85E6-4539-79BF-8C7F0307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BEAECA-FED2-C7F6-B483-17885DB7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036-C763-4DD8-98CA-A0B5ADB33888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F23236-8C24-AC7A-1A06-25C18C39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CB7801-BDB0-EE8D-7C85-891CC559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BA9-4DB9-4230-BE8E-CB0D610968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02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4ACE5-C09B-EA7E-DC4D-CC2208F1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00D950-4D05-4F46-60BB-0D32675C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BD449-9B99-CA89-21E2-4416094F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036-C763-4DD8-98CA-A0B5ADB33888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2B2F95-F066-DEC3-9CB6-399E3CE6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B21CB-B429-86C4-A022-4D34A6AA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BA9-4DB9-4230-BE8E-CB0D610968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33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5E527-DA30-9B00-3819-63B9C8EF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0DF6C5-8259-E0A5-9F80-21C758C55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DC2C8E-FFD4-37C7-D2D5-BE8A21D5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036-C763-4DD8-98CA-A0B5ADB33888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34FFF0-6FC2-BEE4-1F60-831253DF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2C3067-B49E-210F-E7C7-3D6A5876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BA9-4DB9-4230-BE8E-CB0D610968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898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24639-079F-62EA-44D6-3EE4AF64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100861-D22C-1308-4C5D-F27E8FE31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D0B5E7-D87D-EFA0-A0C2-64B521163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B5AE85-C37C-C7EF-178E-085D3A26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036-C763-4DD8-98CA-A0B5ADB33888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63133B-8751-A089-79E7-77BBEA6D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141601-FFD6-4349-986E-C634704B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BA9-4DB9-4230-BE8E-CB0D610968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28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A5271-CD06-EC03-C7AC-6A817F34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74C36D-2588-298E-D645-9E1E17692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FC764D-6AD6-A14E-2EA2-8B5DC21E8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EE3772-38DB-3A41-4AC8-F797D9566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A2BE8B-3C47-0BC4-A8EA-D164466A6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46BC0D-A4E7-C5F9-39B6-A59C4B9B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036-C763-4DD8-98CA-A0B5ADB33888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3BFF09-8DA4-620C-291C-BC12B612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A844EA-6F67-728C-DDEC-95DB1AE9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BA9-4DB9-4230-BE8E-CB0D610968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26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BF87A-99CD-DA11-8A25-74A80673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955334-4291-D480-E540-9181F82C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036-C763-4DD8-98CA-A0B5ADB33888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D0265E-78FF-BF08-43EC-1563CB73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EC8464-7494-92F9-E142-70E95F8A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BA9-4DB9-4230-BE8E-CB0D610968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71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5F7BFC-36B3-2EBF-4542-726E36B3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036-C763-4DD8-98CA-A0B5ADB33888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BAC4F6-9AE7-1C0E-23CE-746AE345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D9AB60-1E6F-F153-8A72-04989CB2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BA9-4DB9-4230-BE8E-CB0D610968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78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FC120-01F3-E645-9A1B-F00AB2F5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49D18A-993F-FA28-3366-E01694015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D086C1-8C58-9534-26B0-40C0FEF3B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C83650-B54A-ED16-823A-3D2BBD34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036-C763-4DD8-98CA-A0B5ADB33888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9362CE-6930-2BA4-1001-520D7E80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E69AE6-2181-7473-4D55-750ABD5B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BA9-4DB9-4230-BE8E-CB0D610968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87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63685-9140-2C52-E994-5D7B9064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B46E2E-2FAF-57A7-6AE7-790FB0522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FDD505-ECD2-25C5-2AA0-D472B55B1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203E70-4DD3-DC8F-A0F4-E894BA80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036-C763-4DD8-98CA-A0B5ADB33888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F91A62-D82D-0D87-5147-1E5FB5C6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EDA5F2-2EAB-4026-D265-B6B5C7A2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BA9-4DB9-4230-BE8E-CB0D610968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39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36256D-E4AD-BF82-A116-3FC49BFA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BCD5E-45A1-9710-B2A2-120FAACC3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2EF567-13B0-2A92-796E-4C2C2D02A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74036-C763-4DD8-98CA-A0B5ADB33888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CBC02A-D8A8-C86B-30AE-019EFC22F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4A78B-A439-AA86-55CC-FCE77641D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DBA9-4DB9-4230-BE8E-CB0D610968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64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úmeros y gráficos digitales">
            <a:extLst>
              <a:ext uri="{FF2B5EF4-FFF2-40B4-BE49-F238E27FC236}">
                <a16:creationId xmlns:a16="http://schemas.microsoft.com/office/drawing/2014/main" id="{65872C75-C477-5635-029C-B7FC1A5FC0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AD54CB-1904-1B60-264C-BCA7E7D67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Control de Gastos Hormiga: Un Enfoque Moderno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446D78-EFC5-F031-8D05-FFB5B7D6F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Cómo optimizar nuestras finanzas controlando los pequeños gastos</a:t>
            </a:r>
          </a:p>
          <a:p>
            <a:r>
              <a:rPr lang="es-ES">
                <a:solidFill>
                  <a:srgbClr val="FFFFFF"/>
                </a:solidFill>
              </a:rPr>
              <a:t>Luis Alejandro Amado Lopez</a:t>
            </a:r>
          </a:p>
        </p:txBody>
      </p:sp>
    </p:spTree>
    <p:extLst>
      <p:ext uri="{BB962C8B-B14F-4D97-AF65-F5344CB8AC3E}">
        <p14:creationId xmlns:p14="http://schemas.microsoft.com/office/powerpoint/2010/main" val="698422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00016-15E0-DA36-51E8-C6108CBECB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C4DAE4-1E15-5DF1-AE01-916B964F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¿Qué son los Gastos Hormiga?</a:t>
            </a:r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56D87F09-8A18-3D4D-CD88-5EFA2C420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1054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7712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BB637A-A776-6BA8-234D-A14803CA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Problemas Financieros de los Gastos Hormiga</a:t>
            </a:r>
          </a:p>
        </p:txBody>
      </p:sp>
      <p:grpSp>
        <p:nvGrpSpPr>
          <p:cNvPr id="1035" name="Graphic 38">
            <a:extLst>
              <a:ext uri="{FF2B5EF4-FFF2-40B4-BE49-F238E27FC236}">
                <a16:creationId xmlns:a16="http://schemas.microsoft.com/office/drawing/2014/main" id="{35C37387-FC74-4DFB-841A-B7688148C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42D8A01F-F541-4FE1-9384-7A5B686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7067F35E-69E0-4628-B498-7058AF51F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39" name="Oval 1038">
            <a:extLst>
              <a:ext uri="{FF2B5EF4-FFF2-40B4-BE49-F238E27FC236}">
                <a16:creationId xmlns:a16="http://schemas.microsoft.com/office/drawing/2014/main" id="{D9FE21DE-050D-4E27-A007-AAE4EF84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77EF10EC-D135-4F55-A642-AFA283DD9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Esto te impide ahorrar – Cooperandoando">
            <a:extLst>
              <a:ext uri="{FF2B5EF4-FFF2-40B4-BE49-F238E27FC236}">
                <a16:creationId xmlns:a16="http://schemas.microsoft.com/office/drawing/2014/main" id="{0F8A9983-A3E3-CBB0-F1DE-669F76454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15598"/>
          <a:stretch/>
        </p:blipFill>
        <p:spPr bwMode="auto">
          <a:xfrm>
            <a:off x="1526293" y="1554974"/>
            <a:ext cx="355504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3" name="Graphic 4">
            <a:extLst>
              <a:ext uri="{FF2B5EF4-FFF2-40B4-BE49-F238E27FC236}">
                <a16:creationId xmlns:a16="http://schemas.microsoft.com/office/drawing/2014/main" id="{8546F01E-28C6-4D97-ACC0-50485CD54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3770" y="463798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EB0908F7-1F79-4980-843B-7010EE8E8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73653996-A332-4C70-839A-B246E0543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99F15CE8-59C3-4EB5-9C7C-4BAAC5F7D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F61B38B2-7390-4304-A200-E656AE089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DA0DCEB4-FD1D-4E15-A000-1A9CB77DA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EDCE85A3-7077-4FEE-B140-C20B1A230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4748CC5-5652-4C4F-A5CE-41DA8383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047D79CB-5BE7-49A3-8C81-10069023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2F449AC0-C0F3-4D2F-9134-78DDFD1B2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47A8DFB0-41C7-4703-BCC0-902265911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B1A0CFB7-B9CE-4B04-92B5-FE295DF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E7344B6F-954A-49BE-B5E9-19A09DC6B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F263CDF5-777C-406D-B2B2-0FF351D11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6FBA1D-7512-31CD-96DC-425DC490D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6783" y="1747592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Comprometen nuestros ahorros. </a:t>
            </a:r>
          </a:p>
          <a:p>
            <a:r>
              <a:rPr lang="en-US">
                <a:solidFill>
                  <a:schemeClr val="bg1"/>
                </a:solidFill>
              </a:rPr>
              <a:t>Reducen capacidad de respuesta a imprevistos</a:t>
            </a:r>
          </a:p>
          <a:p>
            <a:r>
              <a:rPr lang="en-US">
                <a:solidFill>
                  <a:schemeClr val="bg1"/>
                </a:solidFill>
              </a:rPr>
              <a:t>Impiden ver cuánto podríamos ahorrar. </a:t>
            </a:r>
          </a:p>
          <a:p>
            <a:r>
              <a:rPr lang="en-US">
                <a:solidFill>
                  <a:schemeClr val="bg1"/>
                </a:solidFill>
              </a:rPr>
              <a:t>Generan estrés financiero.</a:t>
            </a:r>
          </a:p>
        </p:txBody>
      </p:sp>
      <p:sp>
        <p:nvSpPr>
          <p:cNvPr id="4" name="AutoShape 2" descr="Control de Gasto Hormiga - Apps en Google Play">
            <a:extLst>
              <a:ext uri="{FF2B5EF4-FFF2-40B4-BE49-F238E27FC236}">
                <a16:creationId xmlns:a16="http://schemas.microsoft.com/office/drawing/2014/main" id="{FFA78324-3E4D-540D-1C1D-4C99FEA2BD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623187" cy="362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44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9EE070-78DE-196C-DBEE-1970DF47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Propuesta de Solución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49432D-3673-B843-167F-4D769D306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3146400"/>
            <a:ext cx="4394200" cy="2454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Ant Save: Una app para registrar cada gasto hormiga. 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Objetivo: Hacer visibles estos gastos y analizarlos. 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Mostrar el impacto real en las finanzas.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38E9125-D5E5-69FB-6B1A-B37F9D0BE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472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Rectangle 20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15 - Android 11 features, AndroidX, videos, articles, and more! by Now in  Android">
            <a:extLst>
              <a:ext uri="{FF2B5EF4-FFF2-40B4-BE49-F238E27FC236}">
                <a16:creationId xmlns:a16="http://schemas.microsoft.com/office/drawing/2014/main" id="{7F899F50-C17D-03C9-1FCD-965B53774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77" b="537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530577-E969-36EC-873D-A84CC02C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Tecnologías Utilizadas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E7AFB9-5030-AB05-EBF8-C32843806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SQLite: Base de datos para almacenar los gastos.</a:t>
            </a:r>
          </a:p>
          <a:p>
            <a:r>
              <a:rPr lang="en-US">
                <a:solidFill>
                  <a:srgbClr val="FFFFFF"/>
                </a:solidFill>
              </a:rPr>
              <a:t>Android Studio: Plataforma de desarrollo de la app. </a:t>
            </a:r>
          </a:p>
          <a:p>
            <a:r>
              <a:rPr lang="en-US">
                <a:solidFill>
                  <a:srgbClr val="FFFFFF"/>
                </a:solidFill>
              </a:rPr>
              <a:t>AndroidX: Mantiene la app moderna y optimizada. </a:t>
            </a:r>
          </a:p>
          <a:p>
            <a:r>
              <a:rPr lang="en-US">
                <a:solidFill>
                  <a:srgbClr val="FFFFFF"/>
                </a:solidFill>
              </a:rPr>
              <a:t>Corrutinas de Kotlin: Gestión de operaciones en segundo plano.</a:t>
            </a:r>
          </a:p>
          <a:p>
            <a:r>
              <a:rPr lang="en-US">
                <a:solidFill>
                  <a:srgbClr val="FFFFFF"/>
                </a:solidFill>
              </a:rPr>
              <a:t>Graphics: Visualización de datos de gastos. </a:t>
            </a:r>
          </a:p>
          <a:p>
            <a:r>
              <a:rPr lang="en-US">
                <a:solidFill>
                  <a:srgbClr val="FFFFFF"/>
                </a:solidFill>
              </a:rPr>
              <a:t>MakePhil: Interfaces de usuario personalizadas.</a:t>
            </a:r>
          </a:p>
        </p:txBody>
      </p:sp>
    </p:spTree>
    <p:extLst>
      <p:ext uri="{BB962C8B-B14F-4D97-AF65-F5344CB8AC3E}">
        <p14:creationId xmlns:p14="http://schemas.microsoft.com/office/powerpoint/2010/main" val="358161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9315FF-A5E2-29D5-5DEF-FA24A89A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Resultados Esperados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D8A8E7-395D-93E8-34F9-0F7683BC8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3146400"/>
            <a:ext cx="4394200" cy="2454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Visualización detallada de gastos hormiga.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Presentación de los datos a través de gráficos llamativos 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Generar conciencia financiera en el usuario. 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Ayudar a mejorar la toma de decisiones financieras.</a:t>
            </a:r>
          </a:p>
        </p:txBody>
      </p:sp>
      <p:pic>
        <p:nvPicPr>
          <p:cNvPr id="3074" name="Picture 2" descr="Píldora Financiera | Curso Finanzas Personales">
            <a:extLst>
              <a:ext uri="{FF2B5EF4-FFF2-40B4-BE49-F238E27FC236}">
                <a16:creationId xmlns:a16="http://schemas.microsoft.com/office/drawing/2014/main" id="{7FDAB4A5-7EFF-44DD-1970-A37B91633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4" r="3" b="3"/>
          <a:stretch/>
        </p:blipFill>
        <p:spPr bwMode="auto"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noFill/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3082" name="Freeform: Shape 3081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3" name="Freeform: Shape 3082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63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CBB28B-EB16-1268-D1B8-469DA653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604" y="489098"/>
            <a:ext cx="3943436" cy="17855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Propuesta de Mockup: Estadísticas y Gráficos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9D61406-A01C-6E08-93DE-0C3C0719A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37" y="0"/>
            <a:ext cx="1702414" cy="36029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FEA8188-9204-B6D8-DBC6-ACB72EB58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93" y="2330356"/>
            <a:ext cx="2135671" cy="4496151"/>
          </a:xfrm>
          <a:prstGeom prst="rect">
            <a:avLst/>
          </a:prstGeom>
        </p:spPr>
      </p:pic>
      <p:grpSp>
        <p:nvGrpSpPr>
          <p:cNvPr id="28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918" y="3541604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79044F61-EC8F-6244-2AA9-27763DBFE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48" y="2274622"/>
            <a:ext cx="2244966" cy="4581564"/>
          </a:xfrm>
          <a:prstGeom prst="rect">
            <a:avLst/>
          </a:prstGeom>
        </p:spPr>
      </p:pic>
      <p:sp>
        <p:nvSpPr>
          <p:cNvPr id="20" name="Graphic 212">
            <a:extLst>
              <a:ext uri="{FF2B5EF4-FFF2-40B4-BE49-F238E27FC236}">
                <a16:creationId xmlns:a16="http://schemas.microsoft.com/office/drawing/2014/main" id="{E7C065BD-BDC2-4800-908F-25C30F042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12A1BC7-2F25-41BC-A0DC-8680CE996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8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2F7849-7E5F-D79C-AAA6-6B1F05F954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77" b="2317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64AAD7-9FCD-6F88-5208-EBB8C22F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Presentación en Vivo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3523992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D360EC-77E6-A27A-8FBE-FF6B2E16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Gracias</a:t>
            </a:r>
            <a:endParaRPr lang="en-US" sz="9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21F835-EEC6-EF71-5426-1E56024A8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GTACIAS</a:t>
            </a:r>
          </a:p>
        </p:txBody>
      </p:sp>
    </p:spTree>
    <p:extLst>
      <p:ext uri="{BB962C8B-B14F-4D97-AF65-F5344CB8AC3E}">
        <p14:creationId xmlns:p14="http://schemas.microsoft.com/office/powerpoint/2010/main" val="1684581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210</Words>
  <Application>Microsoft Office PowerPoint</Application>
  <PresentationFormat>Panorámica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Control de Gastos Hormiga: Un Enfoque Moderno</vt:lpstr>
      <vt:lpstr>¿Qué son los Gastos Hormiga?</vt:lpstr>
      <vt:lpstr>Problemas Financieros de los Gastos Hormiga</vt:lpstr>
      <vt:lpstr>Propuesta de Solución</vt:lpstr>
      <vt:lpstr>Tecnologías Utilizadas</vt:lpstr>
      <vt:lpstr>Resultados Esperados</vt:lpstr>
      <vt:lpstr>Propuesta de Mockup: Estadísticas y Gráficos</vt:lpstr>
      <vt:lpstr>Presentación en Vivo de la Aplicación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Gastos Hormiga: Un Enfoque Moderno</dc:title>
  <dc:creator>Luis Amado Lopez</dc:creator>
  <cp:lastModifiedBy>Luis Amado Lopez</cp:lastModifiedBy>
  <cp:revision>4</cp:revision>
  <dcterms:created xsi:type="dcterms:W3CDTF">2024-11-14T20:48:54Z</dcterms:created>
  <dcterms:modified xsi:type="dcterms:W3CDTF">2024-11-14T21:23:55Z</dcterms:modified>
</cp:coreProperties>
</file>