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31/03/2019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31/03/2019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31/03/2019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31/03/2019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31/03/2019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31/03/2019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31/03/2019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31/03/2019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31/03/2019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31/03/2019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31/03/2019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31/03/2019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Algoritmo de análisis de imagen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s-ES" dirty="0">
                <a:cs typeface="Calibri" panose="020F0502020204030204"/>
              </a:rPr>
              <a:t>Alejandro Cobo Carbonero, 150333</a:t>
            </a:r>
          </a:p>
          <a:p>
            <a:pPr algn="l"/>
            <a:r>
              <a:rPr lang="es-ES" dirty="0">
                <a:cs typeface="Calibri" panose="020F0502020204030204"/>
              </a:rPr>
              <a:t>Facundo Navarro Olivera, 140213</a:t>
            </a:r>
          </a:p>
          <a:p>
            <a:pPr algn="l"/>
            <a:r>
              <a:rPr lang="es-ES" dirty="0">
                <a:cs typeface="Calibri" panose="020F0502020204030204"/>
              </a:rPr>
              <a:t>Diego Sánchez Lizuain, 150072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CE3DF-23F7-401F-9C64-D2C50A46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Clasificación de escenas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9C62BA-617E-41C6-848A-995035F27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1" cy="9582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dirty="0">
                <a:cs typeface="Calibri" panose="020F0502020204030204"/>
              </a:rPr>
              <a:t>Para clasificar los posibles escenarios se ha tenido en cuenta el número de agujeros del contorno de la línea para determinar la situación.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2CB0E8C-B1E4-490A-8D51-2670034D5246}"/>
              </a:ext>
            </a:extLst>
          </p:cNvPr>
          <p:cNvSpPr txBox="1"/>
          <p:nvPr/>
        </p:nvSpPr>
        <p:spPr>
          <a:xfrm>
            <a:off x="2582174" y="2912853"/>
            <a:ext cx="7933425" cy="280076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2800" dirty="0">
              <a:cs typeface="Calibri"/>
            </a:endParaRPr>
          </a:p>
          <a:p>
            <a:r>
              <a:rPr lang="es-ES" sz="2800" dirty="0"/>
              <a:t>escenas = ["</a:t>
            </a:r>
            <a:r>
              <a:rPr lang="es-ES" sz="2800" dirty="0" err="1"/>
              <a:t>Linea</a:t>
            </a:r>
            <a:r>
              <a:rPr lang="es-ES" sz="2800" dirty="0"/>
              <a:t> recta", "Curva", "Cruce"]</a:t>
            </a:r>
            <a:endParaRPr lang="es-ES" sz="2800" dirty="0">
              <a:cs typeface="Calibri"/>
            </a:endParaRPr>
          </a:p>
          <a:p>
            <a:endParaRPr lang="en-US" dirty="0"/>
          </a:p>
          <a:p>
            <a:r>
              <a:rPr lang="es-ES" sz="2800" dirty="0" err="1"/>
              <a:t>if</a:t>
            </a:r>
            <a:r>
              <a:rPr lang="es-ES" sz="2800" dirty="0"/>
              <a:t> </a:t>
            </a:r>
            <a:r>
              <a:rPr lang="es-ES" sz="2800" dirty="0" err="1"/>
              <a:t>convDefsLarge</a:t>
            </a:r>
            <a:r>
              <a:rPr lang="es-ES" sz="2800" dirty="0"/>
              <a:t> == </a:t>
            </a:r>
            <a:r>
              <a:rPr lang="es-ES" sz="2800" dirty="0" err="1"/>
              <a:t>None</a:t>
            </a:r>
            <a:r>
              <a:rPr lang="es-ES" sz="2800" dirty="0"/>
              <a:t>:</a:t>
            </a:r>
            <a:endParaRPr lang="es-ES" sz="2800" dirty="0">
              <a:cs typeface="Calibri"/>
            </a:endParaRPr>
          </a:p>
          <a:p>
            <a:r>
              <a:rPr lang="es-ES" sz="2800" dirty="0"/>
              <a:t>          </a:t>
            </a:r>
            <a:r>
              <a:rPr lang="es-ES" sz="2800" dirty="0" err="1"/>
              <a:t>convDefsLarge</a:t>
            </a:r>
            <a:r>
              <a:rPr lang="es-ES" sz="2800" dirty="0"/>
              <a:t> = []</a:t>
            </a:r>
            <a:endParaRPr lang="es-ES" sz="2800" dirty="0">
              <a:cs typeface="Calibri"/>
            </a:endParaRPr>
          </a:p>
          <a:p>
            <a:endParaRPr lang="en-US" dirty="0"/>
          </a:p>
          <a:p>
            <a:r>
              <a:rPr lang="es-ES" sz="2800" dirty="0" err="1"/>
              <a:t>text</a:t>
            </a:r>
            <a:r>
              <a:rPr lang="es-ES" sz="2800" dirty="0"/>
              <a:t> = escenas[min(</a:t>
            </a:r>
            <a:r>
              <a:rPr lang="es-ES" sz="2800" dirty="0" err="1"/>
              <a:t>len</a:t>
            </a:r>
            <a:r>
              <a:rPr lang="es-ES" sz="2800" dirty="0"/>
              <a:t>(</a:t>
            </a:r>
            <a:r>
              <a:rPr lang="es-ES" sz="2800" dirty="0" err="1"/>
              <a:t>convDefsLarge</a:t>
            </a:r>
            <a:r>
              <a:rPr lang="es-ES" sz="2800" dirty="0"/>
              <a:t>), 2)]</a:t>
            </a:r>
            <a:endParaRPr lang="es-E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878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F16AE-1550-4750-877C-169519A52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Clasificación de escenas</a:t>
            </a:r>
            <a:endParaRPr lang="es-ES" dirty="0"/>
          </a:p>
        </p:txBody>
      </p:sp>
      <p:sp>
        <p:nvSpPr>
          <p:cNvPr id="4" name="CuadroTexto 1">
            <a:extLst>
              <a:ext uri="{FF2B5EF4-FFF2-40B4-BE49-F238E27FC236}">
                <a16:creationId xmlns:a16="http://schemas.microsoft.com/office/drawing/2014/main" id="{CDD4A553-439B-47BA-91CC-CD361AEB1327}"/>
              </a:ext>
            </a:extLst>
          </p:cNvPr>
          <p:cNvSpPr txBox="1"/>
          <p:nvPr/>
        </p:nvSpPr>
        <p:spPr>
          <a:xfrm>
            <a:off x="842513" y="1705155"/>
            <a:ext cx="10435086" cy="1384995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>
                <a:cs typeface="Calibri"/>
              </a:rPr>
              <a:t>En el caso de las curvas se ha utilizado el área signada del triángulo que forman los puntos </a:t>
            </a:r>
            <a:r>
              <a:rPr lang="es-ES" sz="2800" dirty="0" err="1">
                <a:cs typeface="Calibri"/>
              </a:rPr>
              <a:t>init</a:t>
            </a:r>
            <a:r>
              <a:rPr lang="es-ES" sz="2800" dirty="0">
                <a:cs typeface="Calibri"/>
              </a:rPr>
              <a:t>, </a:t>
            </a:r>
            <a:r>
              <a:rPr lang="es-ES" sz="2800" dirty="0" err="1">
                <a:cs typeface="Calibri"/>
              </a:rPr>
              <a:t>end</a:t>
            </a:r>
            <a:r>
              <a:rPr lang="es-ES" sz="2800" dirty="0">
                <a:cs typeface="Calibri"/>
              </a:rPr>
              <a:t> y </a:t>
            </a:r>
            <a:r>
              <a:rPr lang="es-ES" sz="2800" dirty="0" err="1">
                <a:cs typeface="Calibri"/>
              </a:rPr>
              <a:t>mid</a:t>
            </a:r>
            <a:r>
              <a:rPr lang="es-ES" sz="2800" dirty="0">
                <a:cs typeface="Calibri"/>
              </a:rPr>
              <a:t> para determinar en qué dirección se produce este giro.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F0903B5-AEF7-4EA1-8B12-657AE4DAC7DA}"/>
              </a:ext>
            </a:extLst>
          </p:cNvPr>
          <p:cNvSpPr txBox="1"/>
          <p:nvPr/>
        </p:nvSpPr>
        <p:spPr>
          <a:xfrm>
            <a:off x="971911" y="3430438"/>
            <a:ext cx="10161915" cy="19389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dirty="0" err="1"/>
              <a:t>sarea</a:t>
            </a:r>
            <a:r>
              <a:rPr lang="es-ES" sz="2400" dirty="0"/>
              <a:t> = 0.5*((</a:t>
            </a:r>
            <a:r>
              <a:rPr lang="es-ES" sz="2400" dirty="0" err="1"/>
              <a:t>mid</a:t>
            </a:r>
            <a:r>
              <a:rPr lang="es-ES" sz="2400" dirty="0"/>
              <a:t>[0]-</a:t>
            </a:r>
            <a:r>
              <a:rPr lang="es-ES" sz="2400" dirty="0" err="1"/>
              <a:t>init</a:t>
            </a:r>
            <a:r>
              <a:rPr lang="es-ES" sz="2400" dirty="0"/>
              <a:t>[0])*(</a:t>
            </a:r>
            <a:r>
              <a:rPr lang="es-ES" sz="2400" dirty="0" err="1"/>
              <a:t>end</a:t>
            </a:r>
            <a:r>
              <a:rPr lang="es-ES" sz="2400" dirty="0"/>
              <a:t>[1]-</a:t>
            </a:r>
            <a:r>
              <a:rPr lang="es-ES" sz="2400" dirty="0" err="1"/>
              <a:t>init</a:t>
            </a:r>
            <a:r>
              <a:rPr lang="es-ES" sz="2400" dirty="0"/>
              <a:t>[1]) - (</a:t>
            </a:r>
            <a:r>
              <a:rPr lang="es-ES" sz="2400" dirty="0" err="1"/>
              <a:t>end</a:t>
            </a:r>
            <a:r>
              <a:rPr lang="es-ES" sz="2400" dirty="0"/>
              <a:t>[0]-</a:t>
            </a:r>
            <a:r>
              <a:rPr lang="es-ES" sz="2400" dirty="0" err="1"/>
              <a:t>init</a:t>
            </a:r>
            <a:r>
              <a:rPr lang="es-ES" sz="2400" dirty="0"/>
              <a:t>[0])*(</a:t>
            </a:r>
            <a:r>
              <a:rPr lang="es-ES" sz="2400" dirty="0" err="1"/>
              <a:t>mid</a:t>
            </a:r>
            <a:r>
              <a:rPr lang="es-ES" sz="2400" dirty="0"/>
              <a:t>[1]-</a:t>
            </a:r>
            <a:r>
              <a:rPr lang="es-ES" sz="2400" dirty="0" err="1"/>
              <a:t>init</a:t>
            </a:r>
            <a:r>
              <a:rPr lang="es-ES" sz="2400" dirty="0"/>
              <a:t>[1]))</a:t>
            </a:r>
            <a:endParaRPr lang="es-ES" sz="2400">
              <a:cs typeface="Calibri"/>
            </a:endParaRPr>
          </a:p>
          <a:p>
            <a:r>
              <a:rPr lang="es-ES" sz="2400" dirty="0" err="1"/>
              <a:t>if</a:t>
            </a:r>
            <a:r>
              <a:rPr lang="es-ES" sz="2400" dirty="0"/>
              <a:t> </a:t>
            </a:r>
            <a:r>
              <a:rPr lang="es-ES" sz="2400" dirty="0" err="1"/>
              <a:t>sarea</a:t>
            </a:r>
            <a:r>
              <a:rPr lang="es-ES" sz="2400" dirty="0"/>
              <a:t> &lt; 0:</a:t>
            </a:r>
            <a:endParaRPr lang="es-ES" sz="2400" dirty="0">
              <a:cs typeface="Calibri"/>
            </a:endParaRPr>
          </a:p>
          <a:p>
            <a:r>
              <a:rPr lang="es-ES" sz="2400" dirty="0"/>
              <a:t>          </a:t>
            </a:r>
            <a:r>
              <a:rPr lang="es-ES" sz="2400" dirty="0" err="1"/>
              <a:t>text</a:t>
            </a:r>
            <a:r>
              <a:rPr lang="es-ES" sz="2400" dirty="0"/>
              <a:t> += " derecha"</a:t>
            </a:r>
            <a:endParaRPr lang="es-ES" sz="2400">
              <a:cs typeface="Calibri"/>
            </a:endParaRPr>
          </a:p>
          <a:p>
            <a:r>
              <a:rPr lang="es-ES" sz="2400" dirty="0" err="1"/>
              <a:t>else</a:t>
            </a:r>
            <a:r>
              <a:rPr lang="es-ES" sz="2400" dirty="0"/>
              <a:t>:</a:t>
            </a:r>
            <a:endParaRPr lang="es-ES" sz="2400">
              <a:cs typeface="Calibri"/>
            </a:endParaRPr>
          </a:p>
          <a:p>
            <a:r>
              <a:rPr lang="es-ES" sz="2400" dirty="0"/>
              <a:t>          </a:t>
            </a:r>
            <a:r>
              <a:rPr lang="es-ES" sz="2400" dirty="0" err="1"/>
              <a:t>text</a:t>
            </a:r>
            <a:r>
              <a:rPr lang="es-ES" sz="2400" dirty="0"/>
              <a:t> += " izquierda"</a:t>
            </a:r>
          </a:p>
        </p:txBody>
      </p:sp>
    </p:spTree>
    <p:extLst>
      <p:ext uri="{BB962C8B-B14F-4D97-AF65-F5344CB8AC3E}">
        <p14:creationId xmlns:p14="http://schemas.microsoft.com/office/powerpoint/2010/main" val="155487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3E901-A2CB-4346-8DA5-E9CE1389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Clasificación de escenas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9BA68C-B779-4E5A-92F6-54E0C645B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889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dirty="0">
                <a:cs typeface="Calibri" panose="020F0502020204030204"/>
              </a:rPr>
              <a:t>En el caso de los cruces se ha usado la cantidad de agujeros del contorno para determinar el tipo de cruce ante el que nos encontramos.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3078D84-7E40-4D81-B592-BD59835094E2}"/>
              </a:ext>
            </a:extLst>
          </p:cNvPr>
          <p:cNvSpPr txBox="1"/>
          <p:nvPr/>
        </p:nvSpPr>
        <p:spPr>
          <a:xfrm>
            <a:off x="1144438" y="2869721"/>
            <a:ext cx="7200180" cy="252376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s-ES" dirty="0">
              <a:cs typeface="Calibri"/>
            </a:endParaRPr>
          </a:p>
          <a:p>
            <a:r>
              <a:rPr lang="es-ES" sz="2800" dirty="0" err="1"/>
              <a:t>if</a:t>
            </a:r>
            <a:r>
              <a:rPr lang="es-ES" sz="2800" dirty="0"/>
              <a:t> min(</a:t>
            </a:r>
            <a:r>
              <a:rPr lang="es-ES" sz="2800" dirty="0" err="1"/>
              <a:t>len</a:t>
            </a:r>
            <a:r>
              <a:rPr lang="es-ES" sz="2800" dirty="0"/>
              <a:t>(</a:t>
            </a:r>
            <a:r>
              <a:rPr lang="es-ES" sz="2800" dirty="0" err="1"/>
              <a:t>convDefsLarge</a:t>
            </a:r>
            <a:r>
              <a:rPr lang="es-ES" sz="2800" dirty="0"/>
              <a:t>), 2) == 2:</a:t>
            </a:r>
            <a:endParaRPr lang="es-ES" sz="2800" dirty="0">
              <a:cs typeface="Calibri"/>
            </a:endParaRPr>
          </a:p>
          <a:p>
            <a:r>
              <a:rPr lang="es-ES" sz="2800" dirty="0"/>
              <a:t>   </a:t>
            </a:r>
            <a:r>
              <a:rPr lang="es-ES" sz="2800" dirty="0" err="1"/>
              <a:t>if</a:t>
            </a:r>
            <a:r>
              <a:rPr lang="es-ES" sz="2800" dirty="0"/>
              <a:t> </a:t>
            </a:r>
            <a:r>
              <a:rPr lang="es-ES" sz="2800" dirty="0" err="1"/>
              <a:t>len</a:t>
            </a:r>
            <a:r>
              <a:rPr lang="es-ES" sz="2800" dirty="0"/>
              <a:t>(</a:t>
            </a:r>
            <a:r>
              <a:rPr lang="es-ES" sz="2800" dirty="0" err="1"/>
              <a:t>convDefsLarge</a:t>
            </a:r>
            <a:r>
              <a:rPr lang="es-ES" sz="2800" dirty="0"/>
              <a:t>) &lt; 4:</a:t>
            </a:r>
            <a:endParaRPr lang="es-ES" sz="2800" dirty="0">
              <a:cs typeface="Calibri"/>
            </a:endParaRPr>
          </a:p>
          <a:p>
            <a:r>
              <a:rPr lang="es-ES" sz="2800" dirty="0"/>
              <a:t>       </a:t>
            </a:r>
            <a:r>
              <a:rPr lang="es-ES" sz="2800" dirty="0" err="1"/>
              <a:t>text</a:t>
            </a:r>
            <a:r>
              <a:rPr lang="es-ES" sz="2800" dirty="0"/>
              <a:t> += " 2 salidas"</a:t>
            </a:r>
            <a:endParaRPr lang="es-ES" sz="2800" dirty="0">
              <a:cs typeface="Calibri"/>
            </a:endParaRPr>
          </a:p>
          <a:p>
            <a:r>
              <a:rPr lang="es-ES" sz="2800" dirty="0"/>
              <a:t>    </a:t>
            </a:r>
            <a:r>
              <a:rPr lang="es-ES" sz="2800" dirty="0" err="1"/>
              <a:t>else</a:t>
            </a:r>
            <a:r>
              <a:rPr lang="es-ES" sz="2800" dirty="0"/>
              <a:t>:</a:t>
            </a:r>
            <a:endParaRPr lang="es-ES" sz="2800" dirty="0">
              <a:cs typeface="Calibri"/>
            </a:endParaRPr>
          </a:p>
          <a:p>
            <a:r>
              <a:rPr lang="es-ES" sz="2800" dirty="0">
                <a:cs typeface="Calibri"/>
              </a:rPr>
              <a:t>        </a:t>
            </a:r>
            <a:r>
              <a:rPr lang="es-ES" sz="2800" dirty="0" err="1">
                <a:cs typeface="Calibri"/>
              </a:rPr>
              <a:t>text</a:t>
            </a:r>
            <a:r>
              <a:rPr lang="es-ES" sz="2800" dirty="0">
                <a:cs typeface="Calibri"/>
              </a:rPr>
              <a:t> += " 3 salidas"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273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98562-8F24-4991-A4AE-68E21BA7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Explicación del código en Python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EEF1A4-ACEF-46CC-A158-D3FC21A4E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cs typeface="Calibri"/>
              </a:rPr>
              <a:t>Clasificación de escenas:</a:t>
            </a:r>
          </a:p>
          <a:p>
            <a:pPr marL="457200" lvl="1" indent="0">
              <a:buNone/>
            </a:pPr>
            <a:r>
              <a:rPr lang="es-ES" dirty="0">
                <a:cs typeface="Calibri"/>
              </a:rPr>
              <a:t>Mediante las funciones explicadas en clase se calcula el contorno de la línea y de ella los agujeros de la misma. Una vez obtenido el número de agujeros podemos determinar en qué escena nos encontramos.</a:t>
            </a:r>
          </a:p>
          <a:p>
            <a:pPr marL="457200" lvl="1" indent="0">
              <a:buNone/>
            </a:pPr>
            <a:r>
              <a:rPr lang="es-ES" dirty="0">
                <a:cs typeface="Calibri"/>
              </a:rPr>
              <a:t>Si esta escena es una curva obtendremos los puntos </a:t>
            </a:r>
            <a:r>
              <a:rPr lang="es-ES" dirty="0" err="1">
                <a:cs typeface="Calibri"/>
              </a:rPr>
              <a:t>init</a:t>
            </a:r>
            <a:r>
              <a:rPr lang="es-ES" dirty="0">
                <a:cs typeface="Calibri"/>
              </a:rPr>
              <a:t>, </a:t>
            </a:r>
            <a:r>
              <a:rPr lang="es-ES" dirty="0" err="1">
                <a:cs typeface="Calibri"/>
              </a:rPr>
              <a:t>mid</a:t>
            </a:r>
            <a:r>
              <a:rPr lang="es-ES" dirty="0">
                <a:cs typeface="Calibri"/>
              </a:rPr>
              <a:t> y </a:t>
            </a:r>
            <a:r>
              <a:rPr lang="es-ES" dirty="0" err="1">
                <a:cs typeface="Calibri"/>
              </a:rPr>
              <a:t>end</a:t>
            </a:r>
            <a:r>
              <a:rPr lang="es-ES" dirty="0">
                <a:cs typeface="Calibri"/>
              </a:rPr>
              <a:t> del agujero, los cuales formaran un triángulo. Recolocando los puntos para el triángulo siempre este nombrado de la misma manera, e invirtiendo el valor de la Y de los puntos calcularemos el área signada. Si esta área es negativa, entonces la curva es a la derecha, y si es positiva a la izquierda.</a:t>
            </a:r>
          </a:p>
        </p:txBody>
      </p:sp>
    </p:spTree>
    <p:extLst>
      <p:ext uri="{BB962C8B-B14F-4D97-AF65-F5344CB8AC3E}">
        <p14:creationId xmlns:p14="http://schemas.microsoft.com/office/powerpoint/2010/main" val="2849733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Algoritmo de análisis de imagen</vt:lpstr>
      <vt:lpstr>Clasificación de escenas</vt:lpstr>
      <vt:lpstr>Clasificación de escenas</vt:lpstr>
      <vt:lpstr>Clasificación de escenas</vt:lpstr>
      <vt:lpstr>Explicación del código en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/>
  <cp:lastModifiedBy/>
  <cp:revision>210</cp:revision>
  <dcterms:created xsi:type="dcterms:W3CDTF">2012-07-30T22:48:03Z</dcterms:created>
  <dcterms:modified xsi:type="dcterms:W3CDTF">2019-03-31T21:15:37Z</dcterms:modified>
</cp:coreProperties>
</file>