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ontserrat" panose="00000500000000000000" pitchFamily="2" charset="0"/>
      <p:regular r:id="rId15"/>
      <p:bold r:id="rId16"/>
      <p:italic r:id="rId17"/>
      <p:boldItalic r:id="rId18"/>
    </p:embeddedFont>
    <p:embeddedFont>
      <p:font typeface="La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34cc4634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34cc4634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34cc4634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034cc4634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34cc4634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34cc4634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34cc4634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34cc4634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0c11086a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0c11086a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30c01f2c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30c01f2c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34cc4634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34cc4634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34cc4634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034cc4634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34cc4634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34cc4634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34cc4634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34cc4634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4"/>
          <p:cNvSpPr txBox="1">
            <a:spLocks noGrp="1"/>
          </p:cNvSpPr>
          <p:nvPr>
            <p:ph type="ctrTitle"/>
          </p:nvPr>
        </p:nvSpPr>
        <p:spPr>
          <a:xfrm>
            <a:off x="2462375" y="1165775"/>
            <a:ext cx="6586500" cy="1578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s" sz="3100" b="1" dirty="0"/>
              <a:t>GRUPO 2 TRABAJO FINAL:</a:t>
            </a:r>
            <a:endParaRPr sz="3100" b="1" dirty="0"/>
          </a:p>
          <a:p>
            <a:pPr marL="0" lvl="0" indent="0" algn="r" rtl="0">
              <a:spcBef>
                <a:spcPts val="0"/>
              </a:spcBef>
              <a:spcAft>
                <a:spcPts val="0"/>
              </a:spcAft>
              <a:buSzPts val="990"/>
              <a:buNone/>
            </a:pPr>
            <a:r>
              <a:rPr lang="es" sz="3100" b="1" dirty="0"/>
              <a:t>COMPLEJIDAD ALGORÍTMICA CC41</a:t>
            </a:r>
            <a:endParaRPr sz="3100" b="1" dirty="0"/>
          </a:p>
        </p:txBody>
      </p:sp>
      <p:sp>
        <p:nvSpPr>
          <p:cNvPr id="157" name="Google Shape;157;p14"/>
          <p:cNvSpPr txBox="1">
            <a:spLocks noGrp="1"/>
          </p:cNvSpPr>
          <p:nvPr>
            <p:ph type="subTitle" idx="1"/>
          </p:nvPr>
        </p:nvSpPr>
        <p:spPr>
          <a:xfrm>
            <a:off x="3584713" y="2883456"/>
            <a:ext cx="5464162" cy="2125866"/>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s" sz="1200" dirty="0"/>
              <a:t>INTEGRANTES:</a:t>
            </a:r>
            <a:endParaRPr sz="1200" dirty="0"/>
          </a:p>
          <a:p>
            <a:pPr marL="0" lvl="0" indent="0" algn="l" rtl="0">
              <a:lnSpc>
                <a:spcPct val="100000"/>
              </a:lnSpc>
              <a:spcBef>
                <a:spcPts val="1000"/>
              </a:spcBef>
              <a:spcAft>
                <a:spcPts val="0"/>
              </a:spcAft>
              <a:buNone/>
            </a:pPr>
            <a:r>
              <a:rPr lang="es" sz="1200" dirty="0"/>
              <a:t>Alejandro Sebastián Huamán Ruiz 		u201910144</a:t>
            </a:r>
            <a:endParaRPr sz="1200" dirty="0"/>
          </a:p>
          <a:p>
            <a:pPr marL="0" lvl="0" indent="0" algn="l" rtl="0">
              <a:lnSpc>
                <a:spcPct val="100000"/>
              </a:lnSpc>
              <a:spcBef>
                <a:spcPts val="1000"/>
              </a:spcBef>
              <a:spcAft>
                <a:spcPts val="0"/>
              </a:spcAft>
              <a:buNone/>
            </a:pPr>
            <a:r>
              <a:rPr lang="es" sz="1200" dirty="0"/>
              <a:t>Giusen Eduardo Rebaza Maticorena		u201910708	</a:t>
            </a:r>
            <a:endParaRPr sz="1200" dirty="0"/>
          </a:p>
          <a:p>
            <a:pPr marL="0" lvl="0" indent="0" algn="l" rtl="0">
              <a:lnSpc>
                <a:spcPct val="100000"/>
              </a:lnSpc>
              <a:spcBef>
                <a:spcPts val="1000"/>
              </a:spcBef>
              <a:spcAft>
                <a:spcPts val="0"/>
              </a:spcAft>
              <a:buNone/>
            </a:pPr>
            <a:r>
              <a:rPr lang="es" sz="1200" dirty="0"/>
              <a:t>Jose Eduardo Peralta </a:t>
            </a:r>
            <a:r>
              <a:rPr lang="es" sz="1200" dirty="0" smtClean="0"/>
              <a:t>Saravia</a:t>
            </a:r>
            <a:r>
              <a:rPr lang="es" sz="1200" dirty="0"/>
              <a:t>	 	u20161c743</a:t>
            </a:r>
            <a:endParaRPr sz="1200" dirty="0"/>
          </a:p>
          <a:p>
            <a:pPr marL="0" lvl="0" indent="0" algn="l" rtl="0">
              <a:lnSpc>
                <a:spcPct val="100000"/>
              </a:lnSpc>
              <a:spcBef>
                <a:spcPts val="1000"/>
              </a:spcBef>
              <a:spcAft>
                <a:spcPts val="0"/>
              </a:spcAft>
              <a:buNone/>
            </a:pPr>
            <a:r>
              <a:rPr lang="es" sz="1200" dirty="0"/>
              <a:t>Franco Galindo Alvarez			u202010807</a:t>
            </a:r>
            <a:endParaRPr sz="1200" dirty="0"/>
          </a:p>
          <a:p>
            <a:pPr marL="0" lvl="0" indent="0" algn="l" rtl="0">
              <a:lnSpc>
                <a:spcPct val="100000"/>
              </a:lnSpc>
              <a:spcBef>
                <a:spcPts val="1000"/>
              </a:spcBef>
              <a:spcAft>
                <a:spcPts val="0"/>
              </a:spcAft>
              <a:buNone/>
            </a:pPr>
            <a:r>
              <a:rPr lang="es" sz="1200" dirty="0"/>
              <a:t>Ernesto </a:t>
            </a:r>
            <a:r>
              <a:rPr lang="es" sz="1200" dirty="0" smtClean="0"/>
              <a:t>Valdivia</a:t>
            </a:r>
            <a:r>
              <a:rPr lang="es" sz="1200" dirty="0"/>
              <a:t>			u201710251</a:t>
            </a:r>
            <a:endParaRPr sz="1200" dirty="0"/>
          </a:p>
        </p:txBody>
      </p:sp>
      <p:pic>
        <p:nvPicPr>
          <p:cNvPr id="158" name="Google Shape;158;p14"/>
          <p:cNvPicPr preferRelativeResize="0"/>
          <p:nvPr/>
        </p:nvPicPr>
        <p:blipFill>
          <a:blip r:embed="rId3">
            <a:alphaModFix/>
          </a:blip>
          <a:stretch>
            <a:fillRect/>
          </a:stretch>
        </p:blipFill>
        <p:spPr>
          <a:xfrm>
            <a:off x="8249400" y="58725"/>
            <a:ext cx="849000" cy="84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3"/>
          <p:cNvSpPr txBox="1">
            <a:spLocks noGrp="1"/>
          </p:cNvSpPr>
          <p:nvPr>
            <p:ph type="title"/>
          </p:nvPr>
        </p:nvSpPr>
        <p:spPr>
          <a:xfrm>
            <a:off x="1059800" y="161125"/>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i="1">
                <a:solidFill>
                  <a:schemeClr val="lt2"/>
                </a:solidFill>
              </a:rPr>
              <a:t>Fundamento Teórico</a:t>
            </a:r>
            <a:endParaRPr b="1" i="1">
              <a:solidFill>
                <a:schemeClr val="lt2"/>
              </a:solidFill>
            </a:endParaRPr>
          </a:p>
        </p:txBody>
      </p:sp>
      <p:sp>
        <p:nvSpPr>
          <p:cNvPr id="223" name="Google Shape;223;p23"/>
          <p:cNvSpPr txBox="1">
            <a:spLocks noGrp="1"/>
          </p:cNvSpPr>
          <p:nvPr>
            <p:ph type="title"/>
          </p:nvPr>
        </p:nvSpPr>
        <p:spPr>
          <a:xfrm>
            <a:off x="1111675" y="739600"/>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b="1" i="1">
                <a:solidFill>
                  <a:schemeClr val="lt2"/>
                </a:solidFill>
              </a:rPr>
              <a:t>Algoritmo BFS</a:t>
            </a:r>
            <a:endParaRPr sz="2000" b="1" i="1">
              <a:solidFill>
                <a:schemeClr val="lt2"/>
              </a:solidFill>
            </a:endParaRPr>
          </a:p>
        </p:txBody>
      </p:sp>
      <p:sp>
        <p:nvSpPr>
          <p:cNvPr id="224" name="Google Shape;224;p23"/>
          <p:cNvSpPr txBox="1"/>
          <p:nvPr/>
        </p:nvSpPr>
        <p:spPr>
          <a:xfrm>
            <a:off x="1059799" y="1312712"/>
            <a:ext cx="7216183" cy="738633"/>
          </a:xfrm>
          <a:prstGeom prst="rect">
            <a:avLst/>
          </a:prstGeom>
          <a:noFill/>
          <a:ln>
            <a:noFill/>
          </a:ln>
        </p:spPr>
        <p:txBody>
          <a:bodyPr spcFirstLastPara="1" wrap="square" lIns="91425" tIns="91425" rIns="91425" bIns="91425" anchor="t" anchorCtr="0">
            <a:spAutoFit/>
          </a:bodyPr>
          <a:lstStyle/>
          <a:p>
            <a:pPr lvl="0"/>
            <a:r>
              <a:rPr lang="es" sz="1200" dirty="0">
                <a:solidFill>
                  <a:schemeClr val="lt1"/>
                </a:solidFill>
              </a:rPr>
              <a:t>Este algoritmo examina todos los nodos de un árbol sistemáticamente para buscar el camino más corto partiendo de un punto específico</a:t>
            </a:r>
            <a:r>
              <a:rPr lang="es" sz="1200" dirty="0" smtClean="0">
                <a:solidFill>
                  <a:schemeClr val="lt1"/>
                </a:solidFill>
              </a:rPr>
              <a:t>.</a:t>
            </a:r>
            <a:r>
              <a:rPr lang="es-ES" sz="1200" dirty="0">
                <a:solidFill>
                  <a:schemeClr val="lt1"/>
                </a:solidFill>
              </a:rPr>
              <a:t> </a:t>
            </a:r>
            <a:r>
              <a:rPr lang="es-ES" sz="1200" dirty="0" smtClean="0">
                <a:solidFill>
                  <a:schemeClr val="lt1"/>
                </a:solidFill>
              </a:rPr>
              <a:t>Recorre </a:t>
            </a:r>
            <a:r>
              <a:rPr lang="es-ES" sz="1200" dirty="0">
                <a:solidFill>
                  <a:schemeClr val="lt1"/>
                </a:solidFill>
              </a:rPr>
              <a:t>una componente conexa de un grafo y define un árbol de expansión</a:t>
            </a:r>
            <a:endParaRPr dirty="0">
              <a:solidFill>
                <a:schemeClr val="lt1"/>
              </a:solidFill>
            </a:endParaRPr>
          </a:p>
        </p:txBody>
      </p:sp>
      <p:pic>
        <p:nvPicPr>
          <p:cNvPr id="225" name="Google Shape;225;p23"/>
          <p:cNvPicPr preferRelativeResize="0"/>
          <p:nvPr/>
        </p:nvPicPr>
        <p:blipFill>
          <a:blip r:embed="rId3">
            <a:alphaModFix/>
          </a:blip>
          <a:stretch>
            <a:fillRect/>
          </a:stretch>
        </p:blipFill>
        <p:spPr>
          <a:xfrm>
            <a:off x="1967750" y="2019150"/>
            <a:ext cx="4616056" cy="288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1146225" y="567425"/>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i="1" dirty="0">
                <a:solidFill>
                  <a:schemeClr val="lt2"/>
                </a:solidFill>
              </a:rPr>
              <a:t>Conclusiones</a:t>
            </a:r>
            <a:endParaRPr b="1" i="1" dirty="0">
              <a:solidFill>
                <a:schemeClr val="lt2"/>
              </a:solidFill>
            </a:endParaRPr>
          </a:p>
        </p:txBody>
      </p:sp>
      <p:sp>
        <p:nvSpPr>
          <p:cNvPr id="231" name="Google Shape;231;p24"/>
          <p:cNvSpPr txBox="1"/>
          <p:nvPr/>
        </p:nvSpPr>
        <p:spPr>
          <a:xfrm>
            <a:off x="452726" y="1460753"/>
            <a:ext cx="8251800" cy="2586000"/>
          </a:xfrm>
          <a:prstGeom prst="rect">
            <a:avLst/>
          </a:prstGeom>
          <a:noFill/>
          <a:ln>
            <a:noFill/>
          </a:ln>
        </p:spPr>
        <p:txBody>
          <a:bodyPr spcFirstLastPara="1" wrap="square" lIns="91425" tIns="91425" rIns="91425" bIns="91425" anchor="t" anchorCtr="0">
            <a:spAutoFit/>
          </a:bodyPr>
          <a:lstStyle/>
          <a:p>
            <a:pPr marL="457200" lvl="0" indent="-304800" algn="l" rtl="0">
              <a:lnSpc>
                <a:spcPct val="200000"/>
              </a:lnSpc>
              <a:spcBef>
                <a:spcPts val="0"/>
              </a:spcBef>
              <a:spcAft>
                <a:spcPts val="0"/>
              </a:spcAft>
              <a:buClr>
                <a:schemeClr val="lt1"/>
              </a:buClr>
              <a:buSzPts val="1200"/>
              <a:buFont typeface="Montserrat"/>
              <a:buChar char="●"/>
            </a:pPr>
            <a:r>
              <a:rPr lang="es" sz="1200" dirty="0">
                <a:solidFill>
                  <a:schemeClr val="lt1"/>
                </a:solidFill>
                <a:latin typeface="Montserrat"/>
                <a:ea typeface="Montserrat"/>
                <a:cs typeface="Montserrat"/>
                <a:sym typeface="Montserrat"/>
              </a:rPr>
              <a:t>Tanto los algoritmos Dijkstra, Prim y BFS serían ideales para el problema, ya que nos permiten encontrar el camino más cercano a partir de un nodo, funcionando con mayor eficiencia en gráficos densos, es decir, cuando el número de aristas es alto.</a:t>
            </a:r>
            <a:endParaRPr sz="1200" dirty="0">
              <a:solidFill>
                <a:schemeClr val="lt1"/>
              </a:solidFill>
              <a:latin typeface="Montserrat"/>
              <a:ea typeface="Montserrat"/>
              <a:cs typeface="Montserrat"/>
              <a:sym typeface="Montserrat"/>
            </a:endParaRPr>
          </a:p>
          <a:p>
            <a:pPr marL="457200" lvl="0" indent="0" algn="l" rtl="0">
              <a:lnSpc>
                <a:spcPct val="200000"/>
              </a:lnSpc>
              <a:spcBef>
                <a:spcPts val="0"/>
              </a:spcBef>
              <a:spcAft>
                <a:spcPts val="0"/>
              </a:spcAft>
              <a:buNone/>
            </a:pPr>
            <a:endParaRPr sz="1200" dirty="0">
              <a:solidFill>
                <a:schemeClr val="lt1"/>
              </a:solidFill>
              <a:latin typeface="Montserrat"/>
              <a:ea typeface="Montserrat"/>
              <a:cs typeface="Montserrat"/>
              <a:sym typeface="Montserrat"/>
            </a:endParaRPr>
          </a:p>
          <a:p>
            <a:pPr marL="457200" lvl="0" indent="-304800" algn="l" rtl="0">
              <a:lnSpc>
                <a:spcPct val="200000"/>
              </a:lnSpc>
              <a:spcBef>
                <a:spcPts val="0"/>
              </a:spcBef>
              <a:spcAft>
                <a:spcPts val="0"/>
              </a:spcAft>
              <a:buClr>
                <a:schemeClr val="lt1"/>
              </a:buClr>
              <a:buSzPts val="1200"/>
              <a:buFont typeface="Montserrat"/>
              <a:buChar char="●"/>
            </a:pPr>
            <a:r>
              <a:rPr lang="es" sz="1200" dirty="0">
                <a:solidFill>
                  <a:schemeClr val="lt1"/>
                </a:solidFill>
                <a:latin typeface="Montserrat"/>
                <a:ea typeface="Montserrat"/>
                <a:cs typeface="Montserrat"/>
                <a:sym typeface="Montserrat"/>
              </a:rPr>
              <a:t>Tanto los algoritmos Bellmand Ford, DLS, DFS y Kruskal no serían ideales, ya que no presentan el suficiente rendimiento para soportar el presente gráfico, ya que estos trabajan mejor en gráficos dispersos y más pequeños.</a:t>
            </a:r>
            <a:endParaRPr sz="1200" dirty="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1146225" y="567425"/>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i="1">
                <a:solidFill>
                  <a:schemeClr val="lt2"/>
                </a:solidFill>
              </a:rPr>
              <a:t>Bibliografía</a:t>
            </a:r>
            <a:endParaRPr b="1" i="1">
              <a:solidFill>
                <a:schemeClr val="lt2"/>
              </a:solidFill>
            </a:endParaRPr>
          </a:p>
        </p:txBody>
      </p:sp>
      <p:sp>
        <p:nvSpPr>
          <p:cNvPr id="237" name="Google Shape;237;p25"/>
          <p:cNvSpPr txBox="1"/>
          <p:nvPr/>
        </p:nvSpPr>
        <p:spPr>
          <a:xfrm>
            <a:off x="527550" y="1344875"/>
            <a:ext cx="8398800" cy="333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a:solidFill>
                  <a:schemeClr val="lt1"/>
                </a:solidFill>
                <a:latin typeface="Montserrat"/>
                <a:ea typeface="Montserrat"/>
                <a:cs typeface="Montserrat"/>
                <a:sym typeface="Montserrat"/>
              </a:rPr>
              <a:t>Algorithms and More (2016). </a:t>
            </a:r>
            <a:r>
              <a:rPr lang="es" sz="1100" i="1">
                <a:solidFill>
                  <a:schemeClr val="lt1"/>
                </a:solidFill>
                <a:latin typeface="Montserrat"/>
                <a:ea typeface="Montserrat"/>
                <a:cs typeface="Montserrat"/>
                <a:sym typeface="Montserrat"/>
              </a:rPr>
              <a:t>CAMINO MÁS CORTO: ALGORITMO DE BELLMAN-FORD</a:t>
            </a:r>
            <a:r>
              <a:rPr lang="es" sz="1100">
                <a:solidFill>
                  <a:schemeClr val="lt1"/>
                </a:solidFill>
                <a:latin typeface="Montserrat"/>
                <a:ea typeface="Montserrat"/>
                <a:cs typeface="Montserrat"/>
                <a:sym typeface="Montserrat"/>
              </a:rPr>
              <a:t>. Recuperado de: https://jariasf.wordpress.com/2013/01/01/camino-mas-corto-algoritmo-de-bellman-ford/</a:t>
            </a:r>
            <a:endParaRPr sz="1100">
              <a:solidFill>
                <a:schemeClr val="lt1"/>
              </a:solidFill>
              <a:latin typeface="Montserrat"/>
              <a:ea typeface="Montserrat"/>
              <a:cs typeface="Montserrat"/>
              <a:sym typeface="Montserrat"/>
            </a:endParaRPr>
          </a:p>
          <a:p>
            <a:pPr marL="0" lvl="0" indent="0" algn="l" rtl="0">
              <a:spcBef>
                <a:spcPts val="2000"/>
              </a:spcBef>
              <a:spcAft>
                <a:spcPts val="0"/>
              </a:spcAft>
              <a:buNone/>
            </a:pPr>
            <a:r>
              <a:rPr lang="es" sz="1100">
                <a:solidFill>
                  <a:schemeClr val="lt1"/>
                </a:solidFill>
                <a:latin typeface="Montserrat"/>
                <a:ea typeface="Montserrat"/>
                <a:cs typeface="Montserrat"/>
                <a:sym typeface="Montserrat"/>
              </a:rPr>
              <a:t>Algorithms and More (2012). </a:t>
            </a:r>
            <a:r>
              <a:rPr lang="es" sz="1100" i="1">
                <a:solidFill>
                  <a:schemeClr val="lt1"/>
                </a:solidFill>
                <a:latin typeface="Montserrat"/>
                <a:ea typeface="Montserrat"/>
                <a:cs typeface="Montserrat"/>
                <a:sym typeface="Montserrat"/>
              </a:rPr>
              <a:t>ÁRBOL DE EXPANSIÓN MÍNIMA</a:t>
            </a:r>
            <a:r>
              <a:rPr lang="es" sz="1100">
                <a:solidFill>
                  <a:schemeClr val="lt1"/>
                </a:solidFill>
                <a:latin typeface="Montserrat"/>
                <a:ea typeface="Montserrat"/>
                <a:cs typeface="Montserrat"/>
                <a:sym typeface="Montserrat"/>
              </a:rPr>
              <a:t>: ALGORITMO DE KRUSKAL. Recuperado de: https://jariasf.wordpress.com/2012/04/19/arbol-de-expansion-minima-algoritmo-de-kruskal/</a:t>
            </a:r>
            <a:endParaRPr sz="1100">
              <a:solidFill>
                <a:schemeClr val="lt1"/>
              </a:solidFill>
              <a:latin typeface="Montserrat"/>
              <a:ea typeface="Montserrat"/>
              <a:cs typeface="Montserrat"/>
              <a:sym typeface="Montserrat"/>
            </a:endParaRPr>
          </a:p>
          <a:p>
            <a:pPr marL="0" lvl="0" indent="0" algn="l" rtl="0">
              <a:spcBef>
                <a:spcPts val="2000"/>
              </a:spcBef>
              <a:spcAft>
                <a:spcPts val="0"/>
              </a:spcAft>
              <a:buNone/>
            </a:pPr>
            <a:r>
              <a:rPr lang="es" sz="1100">
                <a:solidFill>
                  <a:schemeClr val="lt1"/>
                </a:solidFill>
                <a:latin typeface="Montserrat"/>
                <a:ea typeface="Montserrat"/>
                <a:cs typeface="Montserrat"/>
                <a:sym typeface="Montserrat"/>
              </a:rPr>
              <a:t>Algorithms and More (2016). </a:t>
            </a:r>
            <a:r>
              <a:rPr lang="es" sz="1100" i="1">
                <a:solidFill>
                  <a:schemeClr val="lt1"/>
                </a:solidFill>
                <a:latin typeface="Montserrat"/>
                <a:ea typeface="Montserrat"/>
                <a:cs typeface="Montserrat"/>
                <a:sym typeface="Montserrat"/>
              </a:rPr>
              <a:t>DISJOINT-SET: UNION FIND</a:t>
            </a:r>
            <a:r>
              <a:rPr lang="es" sz="1100">
                <a:solidFill>
                  <a:schemeClr val="lt1"/>
                </a:solidFill>
                <a:latin typeface="Montserrat"/>
                <a:ea typeface="Montserrat"/>
                <a:cs typeface="Montserrat"/>
                <a:sym typeface="Montserrat"/>
              </a:rPr>
              <a:t>. Recuperado de: https://jariasf.wordpress.com/2012/04/02/disjoint-set-union-find/</a:t>
            </a:r>
            <a:endParaRPr sz="1100">
              <a:solidFill>
                <a:schemeClr val="lt1"/>
              </a:solidFill>
              <a:latin typeface="Montserrat"/>
              <a:ea typeface="Montserrat"/>
              <a:cs typeface="Montserrat"/>
              <a:sym typeface="Montserrat"/>
            </a:endParaRPr>
          </a:p>
          <a:p>
            <a:pPr marL="0" lvl="0" indent="0" algn="l" rtl="0">
              <a:spcBef>
                <a:spcPts val="2000"/>
              </a:spcBef>
              <a:spcAft>
                <a:spcPts val="0"/>
              </a:spcAft>
              <a:buNone/>
            </a:pPr>
            <a:r>
              <a:rPr lang="es" sz="1100">
                <a:solidFill>
                  <a:schemeClr val="lt1"/>
                </a:solidFill>
                <a:latin typeface="Montserrat"/>
                <a:ea typeface="Montserrat"/>
                <a:cs typeface="Montserrat"/>
                <a:sym typeface="Montserrat"/>
              </a:rPr>
              <a:t>Estructura de Datos II (2016). </a:t>
            </a:r>
            <a:r>
              <a:rPr lang="es" sz="1100" i="1">
                <a:solidFill>
                  <a:schemeClr val="lt1"/>
                </a:solidFill>
                <a:latin typeface="Montserrat"/>
                <a:ea typeface="Montserrat"/>
                <a:cs typeface="Montserrat"/>
                <a:sym typeface="Montserrat"/>
              </a:rPr>
              <a:t>Algoritmo de Prim</a:t>
            </a:r>
            <a:r>
              <a:rPr lang="es" sz="1100">
                <a:solidFill>
                  <a:schemeClr val="lt1"/>
                </a:solidFill>
                <a:latin typeface="Montserrat"/>
                <a:ea typeface="Montserrat"/>
                <a:cs typeface="Montserrat"/>
                <a:sym typeface="Montserrat"/>
              </a:rPr>
              <a:t>. Recuperado de: https://estructurasite.wordpress.com/algoritmo-de-prim/</a:t>
            </a:r>
            <a:endParaRPr sz="1100">
              <a:solidFill>
                <a:schemeClr val="lt1"/>
              </a:solidFill>
              <a:latin typeface="Montserrat"/>
              <a:ea typeface="Montserrat"/>
              <a:cs typeface="Montserrat"/>
              <a:sym typeface="Montserrat"/>
            </a:endParaRPr>
          </a:p>
          <a:p>
            <a:pPr marL="0" lvl="0" indent="0" algn="l" rtl="0">
              <a:spcBef>
                <a:spcPts val="2000"/>
              </a:spcBef>
              <a:spcAft>
                <a:spcPts val="0"/>
              </a:spcAft>
              <a:buNone/>
            </a:pPr>
            <a:r>
              <a:rPr lang="es" sz="1100">
                <a:solidFill>
                  <a:schemeClr val="lt1"/>
                </a:solidFill>
                <a:latin typeface="Montserrat"/>
                <a:ea typeface="Montserrat"/>
                <a:cs typeface="Montserrat"/>
                <a:sym typeface="Montserrat"/>
              </a:rPr>
              <a:t>EcuRed (2018). </a:t>
            </a:r>
            <a:r>
              <a:rPr lang="es" sz="1100" i="1">
                <a:solidFill>
                  <a:schemeClr val="lt1"/>
                </a:solidFill>
                <a:latin typeface="Montserrat"/>
                <a:ea typeface="Montserrat"/>
                <a:cs typeface="Montserrat"/>
                <a:sym typeface="Montserrat"/>
              </a:rPr>
              <a:t>Algoritmo de Dijkstra - EcuRed</a:t>
            </a:r>
            <a:r>
              <a:rPr lang="es" sz="1100">
                <a:solidFill>
                  <a:schemeClr val="lt1"/>
                </a:solidFill>
                <a:latin typeface="Montserrat"/>
                <a:ea typeface="Montserrat"/>
                <a:cs typeface="Montserrat"/>
                <a:sym typeface="Montserrat"/>
              </a:rPr>
              <a:t>. Recuperado de: https://www.ecured.cu/Algoritmo_de_Dijkstra</a:t>
            </a:r>
            <a:endParaRPr sz="1100">
              <a:solidFill>
                <a:schemeClr val="lt1"/>
              </a:solidFill>
              <a:latin typeface="Montserrat"/>
              <a:ea typeface="Montserrat"/>
              <a:cs typeface="Montserrat"/>
              <a:sym typeface="Montserrat"/>
            </a:endParaRPr>
          </a:p>
          <a:p>
            <a:pPr marL="0" lvl="0" indent="0" algn="l" rtl="0">
              <a:spcBef>
                <a:spcPts val="2000"/>
              </a:spcBef>
              <a:spcAft>
                <a:spcPts val="2000"/>
              </a:spcAft>
              <a:buNone/>
            </a:pPr>
            <a:r>
              <a:rPr lang="es" sz="1100">
                <a:solidFill>
                  <a:schemeClr val="lt1"/>
                </a:solidFill>
                <a:latin typeface="Montserrat"/>
                <a:ea typeface="Montserrat"/>
                <a:cs typeface="Montserrat"/>
                <a:sym typeface="Montserrat"/>
              </a:rPr>
              <a:t>Kripkit (2021). </a:t>
            </a:r>
            <a:r>
              <a:rPr lang="es" sz="1100" i="1">
                <a:solidFill>
                  <a:schemeClr val="lt1"/>
                </a:solidFill>
                <a:latin typeface="Montserrat"/>
                <a:ea typeface="Montserrat"/>
                <a:cs typeface="Montserrat"/>
                <a:sym typeface="Montserrat"/>
              </a:rPr>
              <a:t>Búsqueda de Profundidad Limitada</a:t>
            </a:r>
            <a:r>
              <a:rPr lang="es" sz="1100">
                <a:solidFill>
                  <a:schemeClr val="lt1"/>
                </a:solidFill>
                <a:latin typeface="Montserrat"/>
                <a:ea typeface="Montserrat"/>
                <a:cs typeface="Montserrat"/>
                <a:sym typeface="Montserrat"/>
              </a:rPr>
              <a:t>. Recuperado de: https://kripkit.com/bsqueda-de-profundidad-limitada/</a:t>
            </a:r>
            <a:endParaRPr sz="11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5"/>
          <p:cNvSpPr txBox="1"/>
          <p:nvPr/>
        </p:nvSpPr>
        <p:spPr>
          <a:xfrm>
            <a:off x="836950" y="514990"/>
            <a:ext cx="7038900" cy="48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b="1" i="1" dirty="0">
                <a:solidFill>
                  <a:schemeClr val="lt2"/>
                </a:solidFill>
                <a:latin typeface="Montserrat"/>
                <a:ea typeface="Montserrat"/>
                <a:cs typeface="Montserrat"/>
                <a:sym typeface="Montserrat"/>
              </a:rPr>
              <a:t>Índice</a:t>
            </a:r>
            <a:endParaRPr sz="2400" dirty="0">
              <a:solidFill>
                <a:srgbClr val="FFFFFF"/>
              </a:solidFill>
              <a:latin typeface="Montserrat"/>
              <a:ea typeface="Montserrat"/>
              <a:cs typeface="Montserrat"/>
              <a:sym typeface="Montserrat"/>
            </a:endParaRPr>
          </a:p>
        </p:txBody>
      </p:sp>
      <p:sp>
        <p:nvSpPr>
          <p:cNvPr id="164" name="Google Shape;164;p15"/>
          <p:cNvSpPr txBox="1"/>
          <p:nvPr/>
        </p:nvSpPr>
        <p:spPr>
          <a:xfrm>
            <a:off x="898698" y="1170591"/>
            <a:ext cx="2572500" cy="3547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s" sz="1000" b="1" dirty="0">
                <a:solidFill>
                  <a:schemeClr val="lt1"/>
                </a:solidFill>
                <a:latin typeface="Montserrat"/>
                <a:ea typeface="Montserrat"/>
                <a:cs typeface="Montserrat"/>
                <a:sym typeface="Montserrat"/>
              </a:rPr>
              <a:t>INTRODUCCIÓN</a:t>
            </a:r>
            <a:endParaRPr sz="1000" b="1" dirty="0">
              <a:solidFill>
                <a:schemeClr val="lt1"/>
              </a:solidFill>
              <a:latin typeface="Montserrat"/>
              <a:ea typeface="Montserrat"/>
              <a:cs typeface="Montserrat"/>
              <a:sym typeface="Montserrat"/>
            </a:endParaRPr>
          </a:p>
          <a:p>
            <a:pPr marL="0" lvl="0" indent="0" algn="l" rtl="0">
              <a:spcBef>
                <a:spcPts val="1000"/>
              </a:spcBef>
              <a:spcAft>
                <a:spcPts val="0"/>
              </a:spcAft>
              <a:buNone/>
            </a:pPr>
            <a:r>
              <a:rPr lang="es" sz="1000" b="1" dirty="0">
                <a:solidFill>
                  <a:schemeClr val="lt1"/>
                </a:solidFill>
                <a:latin typeface="Montserrat"/>
                <a:ea typeface="Montserrat"/>
                <a:cs typeface="Montserrat"/>
                <a:sym typeface="Montserrat"/>
              </a:rPr>
              <a:t>OBJETIVOS</a:t>
            </a:r>
            <a:endParaRPr sz="1000" b="1" dirty="0">
              <a:solidFill>
                <a:schemeClr val="lt1"/>
              </a:solidFill>
              <a:latin typeface="Montserrat"/>
              <a:ea typeface="Montserrat"/>
              <a:cs typeface="Montserrat"/>
              <a:sym typeface="Montserrat"/>
            </a:endParaRPr>
          </a:p>
          <a:p>
            <a:pPr marL="0" lvl="0" indent="0" algn="l" rtl="0">
              <a:spcBef>
                <a:spcPts val="1000"/>
              </a:spcBef>
              <a:spcAft>
                <a:spcPts val="0"/>
              </a:spcAft>
              <a:buNone/>
            </a:pPr>
            <a:r>
              <a:rPr lang="es" sz="1000" b="1" dirty="0">
                <a:solidFill>
                  <a:schemeClr val="lt1"/>
                </a:solidFill>
                <a:latin typeface="Montserrat"/>
                <a:ea typeface="Montserrat"/>
                <a:cs typeface="Montserrat"/>
                <a:sym typeface="Montserrat"/>
              </a:rPr>
              <a:t>FUNDAMENTO TEÓRICO</a:t>
            </a:r>
            <a:endParaRPr sz="1000" b="1" dirty="0">
              <a:solidFill>
                <a:schemeClr val="lt1"/>
              </a:solidFill>
              <a:latin typeface="Montserrat"/>
              <a:ea typeface="Montserrat"/>
              <a:cs typeface="Montserrat"/>
              <a:sym typeface="Montserrat"/>
            </a:endParaRPr>
          </a:p>
          <a:p>
            <a:pPr marL="0" lvl="0" indent="457200" algn="l" rtl="0">
              <a:spcBef>
                <a:spcPts val="1000"/>
              </a:spcBef>
              <a:spcAft>
                <a:spcPts val="0"/>
              </a:spcAft>
              <a:buNone/>
            </a:pPr>
            <a:r>
              <a:rPr lang="es" sz="1000" b="1" dirty="0">
                <a:solidFill>
                  <a:schemeClr val="lt1"/>
                </a:solidFill>
                <a:latin typeface="Montserrat"/>
                <a:ea typeface="Montserrat"/>
                <a:cs typeface="Montserrat"/>
                <a:sym typeface="Montserrat"/>
              </a:rPr>
              <a:t>Algoritmo Dijkstra</a:t>
            </a:r>
            <a:endParaRPr sz="1000" b="1" dirty="0">
              <a:solidFill>
                <a:schemeClr val="lt1"/>
              </a:solidFill>
              <a:latin typeface="Montserrat"/>
              <a:ea typeface="Montserrat"/>
              <a:cs typeface="Montserrat"/>
              <a:sym typeface="Montserrat"/>
            </a:endParaRPr>
          </a:p>
          <a:p>
            <a:pPr marL="0" lvl="0" indent="457200" algn="l" rtl="0">
              <a:spcBef>
                <a:spcPts val="1000"/>
              </a:spcBef>
              <a:spcAft>
                <a:spcPts val="0"/>
              </a:spcAft>
              <a:buNone/>
            </a:pPr>
            <a:r>
              <a:rPr lang="es" sz="1000" b="1" dirty="0">
                <a:solidFill>
                  <a:schemeClr val="lt1"/>
                </a:solidFill>
                <a:latin typeface="Montserrat"/>
                <a:ea typeface="Montserrat"/>
                <a:cs typeface="Montserrat"/>
                <a:sym typeface="Montserrat"/>
              </a:rPr>
              <a:t>Algoritmo Bellman Ford</a:t>
            </a:r>
            <a:endParaRPr sz="1000" b="1" dirty="0">
              <a:solidFill>
                <a:schemeClr val="lt1"/>
              </a:solidFill>
              <a:latin typeface="Montserrat"/>
              <a:ea typeface="Montserrat"/>
              <a:cs typeface="Montserrat"/>
              <a:sym typeface="Montserrat"/>
            </a:endParaRPr>
          </a:p>
          <a:p>
            <a:pPr marL="0" lvl="0" indent="457200" algn="l" rtl="0">
              <a:spcBef>
                <a:spcPts val="1000"/>
              </a:spcBef>
              <a:spcAft>
                <a:spcPts val="0"/>
              </a:spcAft>
              <a:buNone/>
            </a:pPr>
            <a:r>
              <a:rPr lang="es" sz="1000" b="1" dirty="0">
                <a:solidFill>
                  <a:schemeClr val="lt1"/>
                </a:solidFill>
                <a:latin typeface="Montserrat"/>
                <a:ea typeface="Montserrat"/>
                <a:cs typeface="Montserrat"/>
                <a:sym typeface="Montserrat"/>
              </a:rPr>
              <a:t>Algoritmo Prim</a:t>
            </a:r>
            <a:endParaRPr sz="1000" b="1" dirty="0">
              <a:solidFill>
                <a:schemeClr val="lt1"/>
              </a:solidFill>
              <a:latin typeface="Montserrat"/>
              <a:ea typeface="Montserrat"/>
              <a:cs typeface="Montserrat"/>
              <a:sym typeface="Montserrat"/>
            </a:endParaRPr>
          </a:p>
          <a:p>
            <a:pPr marL="0" lvl="0" indent="457200" algn="l" rtl="0">
              <a:spcBef>
                <a:spcPts val="1000"/>
              </a:spcBef>
              <a:spcAft>
                <a:spcPts val="0"/>
              </a:spcAft>
              <a:buNone/>
            </a:pPr>
            <a:r>
              <a:rPr lang="es" sz="1000" b="1" dirty="0">
                <a:solidFill>
                  <a:schemeClr val="lt1"/>
                </a:solidFill>
                <a:latin typeface="Montserrat"/>
                <a:ea typeface="Montserrat"/>
                <a:cs typeface="Montserrat"/>
                <a:sym typeface="Montserrat"/>
              </a:rPr>
              <a:t>Algoritmo Kruskal</a:t>
            </a:r>
            <a:endParaRPr sz="1000" b="1" dirty="0">
              <a:solidFill>
                <a:schemeClr val="lt1"/>
              </a:solidFill>
              <a:latin typeface="Montserrat"/>
              <a:ea typeface="Montserrat"/>
              <a:cs typeface="Montserrat"/>
              <a:sym typeface="Montserrat"/>
            </a:endParaRPr>
          </a:p>
          <a:p>
            <a:pPr marL="0" lvl="0" indent="457200" algn="l" rtl="0">
              <a:spcBef>
                <a:spcPts val="1000"/>
              </a:spcBef>
              <a:spcAft>
                <a:spcPts val="0"/>
              </a:spcAft>
              <a:buNone/>
            </a:pPr>
            <a:r>
              <a:rPr lang="es" sz="1000" b="1" dirty="0">
                <a:solidFill>
                  <a:schemeClr val="lt1"/>
                </a:solidFill>
                <a:latin typeface="Montserrat"/>
                <a:ea typeface="Montserrat"/>
                <a:cs typeface="Montserrat"/>
                <a:sym typeface="Montserrat"/>
              </a:rPr>
              <a:t>Algoritmo DLS</a:t>
            </a:r>
            <a:endParaRPr sz="1000" b="1" dirty="0">
              <a:solidFill>
                <a:schemeClr val="lt1"/>
              </a:solidFill>
              <a:latin typeface="Montserrat"/>
              <a:ea typeface="Montserrat"/>
              <a:cs typeface="Montserrat"/>
              <a:sym typeface="Montserrat"/>
            </a:endParaRPr>
          </a:p>
          <a:p>
            <a:pPr marL="0" lvl="0" indent="457200" algn="l" rtl="0">
              <a:spcBef>
                <a:spcPts val="1000"/>
              </a:spcBef>
              <a:spcAft>
                <a:spcPts val="0"/>
              </a:spcAft>
              <a:buNone/>
            </a:pPr>
            <a:r>
              <a:rPr lang="es" sz="1000" b="1" dirty="0">
                <a:solidFill>
                  <a:schemeClr val="lt1"/>
                </a:solidFill>
                <a:latin typeface="Montserrat"/>
                <a:ea typeface="Montserrat"/>
                <a:cs typeface="Montserrat"/>
                <a:sym typeface="Montserrat"/>
              </a:rPr>
              <a:t>Algoritmo BFS</a:t>
            </a:r>
            <a:endParaRPr sz="1000" b="1" dirty="0">
              <a:solidFill>
                <a:schemeClr val="lt1"/>
              </a:solidFill>
              <a:latin typeface="Montserrat"/>
              <a:ea typeface="Montserrat"/>
              <a:cs typeface="Montserrat"/>
              <a:sym typeface="Montserrat"/>
            </a:endParaRPr>
          </a:p>
          <a:p>
            <a:pPr marL="0" lvl="0" indent="0" algn="l" rtl="0">
              <a:spcBef>
                <a:spcPts val="1000"/>
              </a:spcBef>
              <a:spcAft>
                <a:spcPts val="0"/>
              </a:spcAft>
              <a:buNone/>
            </a:pPr>
            <a:r>
              <a:rPr lang="es" sz="1000" b="1" dirty="0">
                <a:solidFill>
                  <a:schemeClr val="lt1"/>
                </a:solidFill>
                <a:latin typeface="Montserrat"/>
                <a:ea typeface="Montserrat"/>
                <a:cs typeface="Montserrat"/>
                <a:sym typeface="Montserrat"/>
              </a:rPr>
              <a:t>CONCLUSIONES	</a:t>
            </a:r>
            <a:endParaRPr sz="1000" b="1" dirty="0">
              <a:solidFill>
                <a:schemeClr val="lt1"/>
              </a:solidFill>
              <a:latin typeface="Montserrat"/>
              <a:ea typeface="Montserrat"/>
              <a:cs typeface="Montserrat"/>
              <a:sym typeface="Montserrat"/>
            </a:endParaRPr>
          </a:p>
          <a:p>
            <a:pPr marL="0" lvl="0" indent="0" algn="l" rtl="0">
              <a:spcBef>
                <a:spcPts val="1000"/>
              </a:spcBef>
              <a:spcAft>
                <a:spcPts val="400"/>
              </a:spcAft>
              <a:buNone/>
            </a:pPr>
            <a:r>
              <a:rPr lang="es" sz="1000" b="1" dirty="0">
                <a:solidFill>
                  <a:schemeClr val="lt1"/>
                </a:solidFill>
                <a:latin typeface="Montserrat"/>
                <a:ea typeface="Montserrat"/>
                <a:cs typeface="Montserrat"/>
                <a:sym typeface="Montserrat"/>
              </a:rPr>
              <a:t>BIBLIOGRAFÍA</a:t>
            </a:r>
            <a:endParaRPr sz="1000" b="1" dirty="0">
              <a:solidFill>
                <a:schemeClr val="lt1"/>
              </a:solidFill>
              <a:latin typeface="Montserrat"/>
              <a:ea typeface="Montserrat"/>
              <a:cs typeface="Montserrat"/>
              <a:sym typeface="Montserrat"/>
            </a:endParaRPr>
          </a:p>
        </p:txBody>
      </p:sp>
      <p:pic>
        <p:nvPicPr>
          <p:cNvPr id="165" name="Google Shape;165;p15"/>
          <p:cNvPicPr preferRelativeResize="0"/>
          <p:nvPr/>
        </p:nvPicPr>
        <p:blipFill>
          <a:blip r:embed="rId3">
            <a:alphaModFix/>
          </a:blip>
          <a:stretch>
            <a:fillRect/>
          </a:stretch>
        </p:blipFill>
        <p:spPr>
          <a:xfrm>
            <a:off x="4542100" y="1624958"/>
            <a:ext cx="3333750" cy="2238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6"/>
          <p:cNvSpPr txBox="1">
            <a:spLocks noGrp="1"/>
          </p:cNvSpPr>
          <p:nvPr>
            <p:ph type="title"/>
          </p:nvPr>
        </p:nvSpPr>
        <p:spPr>
          <a:xfrm>
            <a:off x="1114800" y="715425"/>
            <a:ext cx="2992200" cy="57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i="1">
                <a:solidFill>
                  <a:schemeClr val="lt2"/>
                </a:solidFill>
              </a:rPr>
              <a:t>Introducción</a:t>
            </a:r>
            <a:endParaRPr/>
          </a:p>
        </p:txBody>
      </p:sp>
      <p:pic>
        <p:nvPicPr>
          <p:cNvPr id="171" name="Google Shape;171;p16"/>
          <p:cNvPicPr preferRelativeResize="0"/>
          <p:nvPr/>
        </p:nvPicPr>
        <p:blipFill>
          <a:blip r:embed="rId3">
            <a:alphaModFix/>
          </a:blip>
          <a:stretch>
            <a:fillRect/>
          </a:stretch>
        </p:blipFill>
        <p:spPr>
          <a:xfrm>
            <a:off x="1884025" y="1556325"/>
            <a:ext cx="4965125" cy="320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7"/>
          <p:cNvSpPr txBox="1">
            <a:spLocks noGrp="1"/>
          </p:cNvSpPr>
          <p:nvPr>
            <p:ph type="title"/>
          </p:nvPr>
        </p:nvSpPr>
        <p:spPr>
          <a:xfrm>
            <a:off x="1114800" y="715425"/>
            <a:ext cx="2992200" cy="57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i="1">
                <a:solidFill>
                  <a:schemeClr val="lt2"/>
                </a:solidFill>
              </a:rPr>
              <a:t>Objetivos</a:t>
            </a:r>
            <a:endParaRPr/>
          </a:p>
        </p:txBody>
      </p:sp>
      <p:sp>
        <p:nvSpPr>
          <p:cNvPr id="177" name="Google Shape;177;p17"/>
          <p:cNvSpPr txBox="1"/>
          <p:nvPr/>
        </p:nvSpPr>
        <p:spPr>
          <a:xfrm>
            <a:off x="446100" y="1593275"/>
            <a:ext cx="8251800" cy="2586000"/>
          </a:xfrm>
          <a:prstGeom prst="rect">
            <a:avLst/>
          </a:prstGeom>
          <a:noFill/>
          <a:ln>
            <a:noFill/>
          </a:ln>
        </p:spPr>
        <p:txBody>
          <a:bodyPr spcFirstLastPara="1" wrap="square" lIns="91425" tIns="91425" rIns="91425" bIns="91425" anchor="t" anchorCtr="0">
            <a:spAutoFit/>
          </a:bodyPr>
          <a:lstStyle/>
          <a:p>
            <a:pPr marL="457200" lvl="0" indent="-304800" algn="l" rtl="0">
              <a:lnSpc>
                <a:spcPct val="200000"/>
              </a:lnSpc>
              <a:spcBef>
                <a:spcPts val="0"/>
              </a:spcBef>
              <a:spcAft>
                <a:spcPts val="0"/>
              </a:spcAft>
              <a:buClr>
                <a:schemeClr val="lt1"/>
              </a:buClr>
              <a:buSzPts val="1200"/>
              <a:buFont typeface="Montserrat"/>
              <a:buChar char="●"/>
            </a:pPr>
            <a:r>
              <a:rPr lang="es" sz="1200" dirty="0">
                <a:solidFill>
                  <a:schemeClr val="lt1"/>
                </a:solidFill>
                <a:latin typeface="Montserrat"/>
                <a:ea typeface="Montserrat"/>
                <a:cs typeface="Montserrat"/>
                <a:sym typeface="Montserrat"/>
              </a:rPr>
              <a:t>Desarrollar la competencia general de razonamiento cuantitativo y la competencia</a:t>
            </a:r>
            <a:endParaRPr sz="1200" dirty="0">
              <a:solidFill>
                <a:schemeClr val="lt1"/>
              </a:solidFill>
              <a:latin typeface="Montserrat"/>
              <a:ea typeface="Montserrat"/>
              <a:cs typeface="Montserrat"/>
              <a:sym typeface="Montserrat"/>
            </a:endParaRPr>
          </a:p>
          <a:p>
            <a:pPr marL="457200" lvl="0" indent="-304800" algn="l" rtl="0">
              <a:lnSpc>
                <a:spcPct val="200000"/>
              </a:lnSpc>
              <a:spcBef>
                <a:spcPts val="0"/>
              </a:spcBef>
              <a:spcAft>
                <a:spcPts val="0"/>
              </a:spcAft>
              <a:buClr>
                <a:schemeClr val="lt1"/>
              </a:buClr>
              <a:buSzPts val="1200"/>
              <a:buFont typeface="Montserrat"/>
              <a:buChar char="●"/>
            </a:pPr>
            <a:r>
              <a:rPr lang="es" sz="1200" dirty="0">
                <a:solidFill>
                  <a:schemeClr val="lt1"/>
                </a:solidFill>
                <a:latin typeface="Montserrat"/>
                <a:ea typeface="Montserrat"/>
                <a:cs typeface="Montserrat"/>
                <a:sym typeface="Montserrat"/>
              </a:rPr>
              <a:t>Desarrollar un algoritmo que permita resolver completa o parcialmente el problema de enrutamiento de vehículos o VRP</a:t>
            </a:r>
            <a:endParaRPr sz="1200" dirty="0">
              <a:solidFill>
                <a:schemeClr val="lt1"/>
              </a:solidFill>
              <a:latin typeface="Montserrat"/>
              <a:ea typeface="Montserrat"/>
              <a:cs typeface="Montserrat"/>
              <a:sym typeface="Montserrat"/>
            </a:endParaRPr>
          </a:p>
          <a:p>
            <a:pPr marL="457200" lvl="0" indent="-304800" algn="l" rtl="0">
              <a:lnSpc>
                <a:spcPct val="200000"/>
              </a:lnSpc>
              <a:spcBef>
                <a:spcPts val="0"/>
              </a:spcBef>
              <a:spcAft>
                <a:spcPts val="0"/>
              </a:spcAft>
              <a:buClr>
                <a:schemeClr val="lt1"/>
              </a:buClr>
              <a:buSzPts val="1200"/>
              <a:buFont typeface="Montserrat"/>
              <a:buChar char="●"/>
            </a:pPr>
            <a:r>
              <a:rPr lang="es" sz="1200" dirty="0">
                <a:solidFill>
                  <a:schemeClr val="lt1"/>
                </a:solidFill>
                <a:latin typeface="Montserrat"/>
                <a:ea typeface="Montserrat"/>
                <a:cs typeface="Montserrat"/>
                <a:sym typeface="Montserrat"/>
              </a:rPr>
              <a:t>Determinar la importancia de la aplicación de algoritmos eficientes a la hora de resolver un problema</a:t>
            </a:r>
            <a:endParaRPr sz="1200" dirty="0">
              <a:solidFill>
                <a:schemeClr val="lt1"/>
              </a:solidFill>
              <a:latin typeface="Montserrat"/>
              <a:ea typeface="Montserrat"/>
              <a:cs typeface="Montserrat"/>
              <a:sym typeface="Montserrat"/>
            </a:endParaRPr>
          </a:p>
          <a:p>
            <a:pPr marL="457200" lvl="0" indent="-304800" algn="l" rtl="0">
              <a:lnSpc>
                <a:spcPct val="200000"/>
              </a:lnSpc>
              <a:spcBef>
                <a:spcPts val="0"/>
              </a:spcBef>
              <a:spcAft>
                <a:spcPts val="0"/>
              </a:spcAft>
              <a:buClr>
                <a:schemeClr val="lt1"/>
              </a:buClr>
              <a:buSzPts val="1200"/>
              <a:buFont typeface="Montserrat"/>
              <a:buChar char="●"/>
            </a:pPr>
            <a:r>
              <a:rPr lang="es" sz="1200" dirty="0">
                <a:solidFill>
                  <a:schemeClr val="lt1"/>
                </a:solidFill>
                <a:latin typeface="Montserrat"/>
                <a:ea typeface="Montserrat"/>
                <a:cs typeface="Montserrat"/>
                <a:sym typeface="Montserrat"/>
              </a:rPr>
              <a:t>Analizar la eficiencia y complejidad de los algoritmos planteados</a:t>
            </a:r>
            <a:endParaRPr sz="1200" dirty="0">
              <a:solidFill>
                <a:schemeClr val="lt1"/>
              </a:solidFill>
              <a:latin typeface="Montserrat"/>
              <a:ea typeface="Montserrat"/>
              <a:cs typeface="Montserrat"/>
              <a:sym typeface="Montserrat"/>
            </a:endParaRPr>
          </a:p>
          <a:p>
            <a:pPr marL="457200" lvl="0" indent="-304800" algn="l" rtl="0">
              <a:lnSpc>
                <a:spcPct val="200000"/>
              </a:lnSpc>
              <a:spcBef>
                <a:spcPts val="0"/>
              </a:spcBef>
              <a:spcAft>
                <a:spcPts val="0"/>
              </a:spcAft>
              <a:buClr>
                <a:schemeClr val="lt1"/>
              </a:buClr>
              <a:buSzPts val="1200"/>
              <a:buFont typeface="Montserrat"/>
              <a:buChar char="●"/>
            </a:pPr>
            <a:r>
              <a:rPr lang="es" sz="1200" dirty="0">
                <a:solidFill>
                  <a:schemeClr val="lt1"/>
                </a:solidFill>
                <a:latin typeface="Montserrat"/>
                <a:ea typeface="Montserrat"/>
                <a:cs typeface="Montserrat"/>
                <a:sym typeface="Montserrat"/>
              </a:rPr>
              <a:t>Buscar un balance entre el tiempo y costo de entrega</a:t>
            </a:r>
            <a:endParaRPr sz="1200" dirty="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1059800" y="161125"/>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i="1">
                <a:solidFill>
                  <a:schemeClr val="lt2"/>
                </a:solidFill>
              </a:rPr>
              <a:t>Fundamento Teórico</a:t>
            </a:r>
            <a:endParaRPr b="1" i="1">
              <a:solidFill>
                <a:schemeClr val="lt2"/>
              </a:solidFill>
            </a:endParaRPr>
          </a:p>
        </p:txBody>
      </p:sp>
      <p:sp>
        <p:nvSpPr>
          <p:cNvPr id="183" name="Google Shape;183;p18"/>
          <p:cNvSpPr txBox="1">
            <a:spLocks noGrp="1"/>
          </p:cNvSpPr>
          <p:nvPr>
            <p:ph type="title"/>
          </p:nvPr>
        </p:nvSpPr>
        <p:spPr>
          <a:xfrm>
            <a:off x="1111675" y="739600"/>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b="1" i="1">
                <a:solidFill>
                  <a:schemeClr val="lt2"/>
                </a:solidFill>
              </a:rPr>
              <a:t>Algoritmo Dijkstra</a:t>
            </a:r>
            <a:endParaRPr sz="2000" b="1" i="1">
              <a:solidFill>
                <a:schemeClr val="lt2"/>
              </a:solidFill>
            </a:endParaRPr>
          </a:p>
        </p:txBody>
      </p:sp>
      <p:sp>
        <p:nvSpPr>
          <p:cNvPr id="184" name="Google Shape;184;p18"/>
          <p:cNvSpPr txBox="1"/>
          <p:nvPr/>
        </p:nvSpPr>
        <p:spPr>
          <a:xfrm>
            <a:off x="902600" y="1378600"/>
            <a:ext cx="7605900" cy="738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200" dirty="0">
                <a:solidFill>
                  <a:schemeClr val="lt1"/>
                </a:solidFill>
              </a:rPr>
              <a:t>El algoritmo Dijkstra igualmente llamado algoritmo de caminos mínimos, es un algoritmo para la búsqueda del camino mínimo desde un nodo dado hacia el resto de nodos del grafo. Utiliza los pesos de cada arista en el grafo para poder encontrar su objetivo.</a:t>
            </a:r>
            <a:endParaRPr dirty="0">
              <a:solidFill>
                <a:schemeClr val="dk1"/>
              </a:solidFill>
            </a:endParaRPr>
          </a:p>
        </p:txBody>
      </p:sp>
      <p:pic>
        <p:nvPicPr>
          <p:cNvPr id="185" name="Google Shape;185;p18"/>
          <p:cNvPicPr preferRelativeResize="0"/>
          <p:nvPr/>
        </p:nvPicPr>
        <p:blipFill rotWithShape="1">
          <a:blip r:embed="rId3">
            <a:alphaModFix/>
          </a:blip>
          <a:srcRect l="7880" r="7922"/>
          <a:stretch/>
        </p:blipFill>
        <p:spPr>
          <a:xfrm>
            <a:off x="2561775" y="2337300"/>
            <a:ext cx="3749776" cy="250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9"/>
          <p:cNvSpPr txBox="1">
            <a:spLocks noGrp="1"/>
          </p:cNvSpPr>
          <p:nvPr>
            <p:ph type="title"/>
          </p:nvPr>
        </p:nvSpPr>
        <p:spPr>
          <a:xfrm>
            <a:off x="1059800" y="161125"/>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i="1">
                <a:solidFill>
                  <a:schemeClr val="lt2"/>
                </a:solidFill>
              </a:rPr>
              <a:t>Fundamento Teórico</a:t>
            </a:r>
            <a:endParaRPr b="1" i="1">
              <a:solidFill>
                <a:schemeClr val="lt2"/>
              </a:solidFill>
            </a:endParaRPr>
          </a:p>
        </p:txBody>
      </p:sp>
      <p:sp>
        <p:nvSpPr>
          <p:cNvPr id="191" name="Google Shape;191;p19"/>
          <p:cNvSpPr txBox="1">
            <a:spLocks noGrp="1"/>
          </p:cNvSpPr>
          <p:nvPr>
            <p:ph type="title"/>
          </p:nvPr>
        </p:nvSpPr>
        <p:spPr>
          <a:xfrm>
            <a:off x="1111675" y="739600"/>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b="1" i="1" dirty="0">
                <a:solidFill>
                  <a:schemeClr val="lt2"/>
                </a:solidFill>
              </a:rPr>
              <a:t>Algoritmo Bellman Ford</a:t>
            </a:r>
            <a:endParaRPr sz="2000" b="1" i="1" dirty="0">
              <a:solidFill>
                <a:schemeClr val="lt2"/>
              </a:solidFill>
            </a:endParaRPr>
          </a:p>
        </p:txBody>
      </p:sp>
      <p:sp>
        <p:nvSpPr>
          <p:cNvPr id="192" name="Google Shape;192;p19"/>
          <p:cNvSpPr txBox="1"/>
          <p:nvPr/>
        </p:nvSpPr>
        <p:spPr>
          <a:xfrm>
            <a:off x="922396" y="1378600"/>
            <a:ext cx="7466400" cy="738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200" dirty="0">
                <a:solidFill>
                  <a:schemeClr val="lt1"/>
                </a:solidFill>
              </a:rPr>
              <a:t>Este algoritmo determina la ruta más corta desde un nodo origen hacia los demás nodos para esto se necesita que las aristas tengan un peso. Adicionalmente,este algoritmo posee una peculiaridad que es trabajar con pesos negativos, ya que este tiene la capacidad de detectar ciclos negativos.</a:t>
            </a:r>
            <a:endParaRPr dirty="0">
              <a:solidFill>
                <a:schemeClr val="dk1"/>
              </a:solidFill>
            </a:endParaRPr>
          </a:p>
        </p:txBody>
      </p:sp>
      <p:pic>
        <p:nvPicPr>
          <p:cNvPr id="193" name="Google Shape;193;p19"/>
          <p:cNvPicPr preferRelativeResize="0"/>
          <p:nvPr/>
        </p:nvPicPr>
        <p:blipFill>
          <a:blip r:embed="rId3">
            <a:alphaModFix/>
          </a:blip>
          <a:stretch>
            <a:fillRect/>
          </a:stretch>
        </p:blipFill>
        <p:spPr>
          <a:xfrm>
            <a:off x="2335750" y="2409125"/>
            <a:ext cx="4206900" cy="2502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1059800" y="161125"/>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i="1">
                <a:solidFill>
                  <a:schemeClr val="lt2"/>
                </a:solidFill>
              </a:rPr>
              <a:t>Fundamento Teórico</a:t>
            </a:r>
            <a:endParaRPr b="1" i="1">
              <a:solidFill>
                <a:schemeClr val="lt2"/>
              </a:solidFill>
            </a:endParaRPr>
          </a:p>
        </p:txBody>
      </p:sp>
      <p:sp>
        <p:nvSpPr>
          <p:cNvPr id="199" name="Google Shape;199;p20"/>
          <p:cNvSpPr txBox="1">
            <a:spLocks noGrp="1"/>
          </p:cNvSpPr>
          <p:nvPr>
            <p:ph type="title"/>
          </p:nvPr>
        </p:nvSpPr>
        <p:spPr>
          <a:xfrm>
            <a:off x="1111675" y="739600"/>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b="1" i="1">
                <a:solidFill>
                  <a:schemeClr val="lt2"/>
                </a:solidFill>
              </a:rPr>
              <a:t>Algoritmo Prim</a:t>
            </a:r>
            <a:endParaRPr sz="2000" b="1" i="1">
              <a:solidFill>
                <a:schemeClr val="lt2"/>
              </a:solidFill>
            </a:endParaRPr>
          </a:p>
        </p:txBody>
      </p:sp>
      <p:sp>
        <p:nvSpPr>
          <p:cNvPr id="200" name="Google Shape;200;p20"/>
          <p:cNvSpPr txBox="1"/>
          <p:nvPr/>
        </p:nvSpPr>
        <p:spPr>
          <a:xfrm>
            <a:off x="942275" y="1402975"/>
            <a:ext cx="6751500" cy="554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200">
                <a:solidFill>
                  <a:schemeClr val="lt1"/>
                </a:solidFill>
              </a:rPr>
              <a:t>El algoritmo Prim es un algoritmo de árbol de expansión mínima (MST), es uno de los más sencillos de implementar y uno de los mejores de utilizar para grafos densos.</a:t>
            </a:r>
            <a:endParaRPr>
              <a:solidFill>
                <a:schemeClr val="dk1"/>
              </a:solidFill>
            </a:endParaRPr>
          </a:p>
        </p:txBody>
      </p:sp>
      <p:pic>
        <p:nvPicPr>
          <p:cNvPr id="201" name="Google Shape;201;p20"/>
          <p:cNvPicPr preferRelativeResize="0"/>
          <p:nvPr/>
        </p:nvPicPr>
        <p:blipFill>
          <a:blip r:embed="rId3">
            <a:alphaModFix/>
          </a:blip>
          <a:stretch>
            <a:fillRect/>
          </a:stretch>
        </p:blipFill>
        <p:spPr>
          <a:xfrm>
            <a:off x="1881188" y="2458875"/>
            <a:ext cx="5381625" cy="13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1059800" y="161125"/>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i="1">
                <a:solidFill>
                  <a:schemeClr val="lt2"/>
                </a:solidFill>
              </a:rPr>
              <a:t>Fundamento Teórico</a:t>
            </a:r>
            <a:endParaRPr b="1" i="1">
              <a:solidFill>
                <a:schemeClr val="lt2"/>
              </a:solidFill>
            </a:endParaRPr>
          </a:p>
        </p:txBody>
      </p:sp>
      <p:sp>
        <p:nvSpPr>
          <p:cNvPr id="207" name="Google Shape;207;p21"/>
          <p:cNvSpPr txBox="1">
            <a:spLocks noGrp="1"/>
          </p:cNvSpPr>
          <p:nvPr>
            <p:ph type="title"/>
          </p:nvPr>
        </p:nvSpPr>
        <p:spPr>
          <a:xfrm>
            <a:off x="1111675" y="739600"/>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b="1" i="1">
                <a:solidFill>
                  <a:schemeClr val="lt2"/>
                </a:solidFill>
              </a:rPr>
              <a:t>Algoritmo Kruskal</a:t>
            </a:r>
            <a:endParaRPr sz="2000" b="1" i="1">
              <a:solidFill>
                <a:schemeClr val="lt2"/>
              </a:solidFill>
            </a:endParaRPr>
          </a:p>
        </p:txBody>
      </p:sp>
      <p:sp>
        <p:nvSpPr>
          <p:cNvPr id="208" name="Google Shape;208;p21"/>
          <p:cNvSpPr txBox="1"/>
          <p:nvPr/>
        </p:nvSpPr>
        <p:spPr>
          <a:xfrm>
            <a:off x="955528" y="1378600"/>
            <a:ext cx="6988800" cy="738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200" dirty="0">
                <a:solidFill>
                  <a:schemeClr val="lt1"/>
                </a:solidFill>
              </a:rPr>
              <a:t>Este Algoritmo emplea los algoritmos union y find que son parte de la estructura de datos que modela una colección de conjuntos disjuntos. Este algoritmo consiste en ordenar a las aristas del grafo según el peso de mayor a mayor.</a:t>
            </a:r>
            <a:endParaRPr dirty="0">
              <a:solidFill>
                <a:schemeClr val="lt1"/>
              </a:solidFill>
            </a:endParaRPr>
          </a:p>
        </p:txBody>
      </p:sp>
      <p:pic>
        <p:nvPicPr>
          <p:cNvPr id="209" name="Google Shape;209;p21"/>
          <p:cNvPicPr preferRelativeResize="0"/>
          <p:nvPr/>
        </p:nvPicPr>
        <p:blipFill>
          <a:blip r:embed="rId3">
            <a:alphaModFix/>
          </a:blip>
          <a:stretch>
            <a:fillRect/>
          </a:stretch>
        </p:blipFill>
        <p:spPr>
          <a:xfrm>
            <a:off x="2640358" y="2334050"/>
            <a:ext cx="4011632" cy="242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a:spLocks noGrp="1"/>
          </p:cNvSpPr>
          <p:nvPr>
            <p:ph type="title"/>
          </p:nvPr>
        </p:nvSpPr>
        <p:spPr>
          <a:xfrm>
            <a:off x="1059800" y="161125"/>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i="1">
                <a:solidFill>
                  <a:schemeClr val="lt2"/>
                </a:solidFill>
              </a:rPr>
              <a:t>Fundamento Teórico</a:t>
            </a:r>
            <a:endParaRPr b="1" i="1">
              <a:solidFill>
                <a:schemeClr val="lt2"/>
              </a:solidFill>
            </a:endParaRPr>
          </a:p>
        </p:txBody>
      </p:sp>
      <p:sp>
        <p:nvSpPr>
          <p:cNvPr id="215" name="Google Shape;215;p22"/>
          <p:cNvSpPr txBox="1">
            <a:spLocks noGrp="1"/>
          </p:cNvSpPr>
          <p:nvPr>
            <p:ph type="title"/>
          </p:nvPr>
        </p:nvSpPr>
        <p:spPr>
          <a:xfrm>
            <a:off x="1111675" y="739600"/>
            <a:ext cx="3932700" cy="6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b="1" i="1">
                <a:solidFill>
                  <a:schemeClr val="lt2"/>
                </a:solidFill>
              </a:rPr>
              <a:t>Algoritmo DLS</a:t>
            </a:r>
            <a:endParaRPr sz="2000" b="1" i="1">
              <a:solidFill>
                <a:schemeClr val="lt2"/>
              </a:solidFill>
            </a:endParaRPr>
          </a:p>
        </p:txBody>
      </p:sp>
      <p:sp>
        <p:nvSpPr>
          <p:cNvPr id="216" name="Google Shape;216;p22"/>
          <p:cNvSpPr txBox="1"/>
          <p:nvPr/>
        </p:nvSpPr>
        <p:spPr>
          <a:xfrm>
            <a:off x="942277" y="1378600"/>
            <a:ext cx="7539113" cy="92329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200" dirty="0">
                <a:solidFill>
                  <a:schemeClr val="lt1"/>
                </a:solidFill>
              </a:rPr>
              <a:t>El algoritmo trata acerca de la búsqueda en profundidad limitada que consiste en explorar vértices en un grafo. Este algoritmo funciona de la misma manera que la búsqueda en profundidad simple; pero en este caso se evita inconvenientes con respecto a la completitud, debido a que impone una limitación, por lo cual no hará caminos de profundidad infinita ni se atascara en ciclos.</a:t>
            </a:r>
            <a:endParaRPr dirty="0">
              <a:solidFill>
                <a:schemeClr val="lt1"/>
              </a:solidFill>
            </a:endParaRPr>
          </a:p>
        </p:txBody>
      </p:sp>
      <p:pic>
        <p:nvPicPr>
          <p:cNvPr id="217" name="Google Shape;217;p22"/>
          <p:cNvPicPr preferRelativeResize="0"/>
          <p:nvPr/>
        </p:nvPicPr>
        <p:blipFill>
          <a:blip r:embed="rId3">
            <a:alphaModFix/>
          </a:blip>
          <a:stretch>
            <a:fillRect/>
          </a:stretch>
        </p:blipFill>
        <p:spPr>
          <a:xfrm>
            <a:off x="3141050" y="2475805"/>
            <a:ext cx="2804531" cy="22436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Presentación en pantalla (16:9)</PresentationFormat>
  <Paragraphs>56</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Montserrat</vt:lpstr>
      <vt:lpstr>Lato</vt:lpstr>
      <vt:lpstr>Arial</vt:lpstr>
      <vt:lpstr>Focus</vt:lpstr>
      <vt:lpstr>GRUPO 2 TRABAJO FINAL: COMPLEJIDAD ALGORÍTMICA CC41</vt:lpstr>
      <vt:lpstr>Presentación de PowerPoint</vt:lpstr>
      <vt:lpstr>Introducción</vt:lpstr>
      <vt:lpstr>Objetivos</vt:lpstr>
      <vt:lpstr>Fundamento Teórico</vt:lpstr>
      <vt:lpstr>Fundamento Teórico</vt:lpstr>
      <vt:lpstr>Fundamento Teórico</vt:lpstr>
      <vt:lpstr>Fundamento Teórico</vt:lpstr>
      <vt:lpstr>Fundamento Teórico</vt:lpstr>
      <vt:lpstr>Fundamento Teórico</vt:lpstr>
      <vt:lpstr>Conclusiones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2 TRABAJO FINAL: COMPLEJIDAD ALGORÍTMICA CC41</dc:title>
  <cp:lastModifiedBy>PC</cp:lastModifiedBy>
  <cp:revision>1</cp:revision>
  <dcterms:modified xsi:type="dcterms:W3CDTF">2021-11-21T00:19:53Z</dcterms:modified>
</cp:coreProperties>
</file>