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hilipp Müller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C4A1DF-569D-4311-ABC7-7A9465E4ED4F}">
  <a:tblStyle styleId="{BFC4A1DF-569D-4311-ABC7-7A9465E4ED4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E6DD7DC-6385-4D95-8AE4-5692B48F2175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make a overview slide, orient on presentation #1 js basics for general style</p:text>
  </p:cm>
  <p:cm authorId="0" idx="2">
    <p:pos x="6000" y="100"/>
    <p:text>retype code and take a screenshot for consistant look</p:text>
  </p:cm>
  <p:cm authorId="0" idx="3">
    <p:pos x="6000" y="200"/>
    <p:text>cursor in snapshot, we maybe need discriptions what it does not only code snippets</p:text>
  </p:cm>
  <p:cm authorId="0" idx="4">
    <p:pos x="6000" y="300"/>
    <p:text>maybe we should just name these points. and remove this slide.</p:text>
  </p:cm>
  <p:cm authorId="0" idx="5">
    <p:pos x="6000" y="400"/>
    <p:text>Not sure what to do with this slide, kind of redundant.</p:text>
  </p:cm>
  <p:cm authorId="0" idx="6">
    <p:pos x="6000" y="500"/>
    <p:text>rough overview must be extended and or changed completly</p:text>
  </p:cm>
  <p:cm authorId="0" idx="7">
    <p:pos x="6000" y="600"/>
    <p:text>we can add for each entry libs that use canvas or svg but main topic should be the pros and cons in my opinion</p:text>
  </p:cm>
  <p:cm authorId="0" idx="8">
    <p:pos x="6000" y="700"/>
    <p:text>In some list form, maybe table with bullet points e.g. contra left, pro right</p:text>
  </p:cm>
  <p:cm authorId="0" idx="9">
    <p:pos x="6000" y="800"/>
    <p:text>In some list form, maybe table with bullet points e.g. contra left, pro right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54130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585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48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305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094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268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328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776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940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044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471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176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284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160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011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559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403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461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298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028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569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471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71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098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330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268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067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29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  <a:endParaRPr lang="en" sz="13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vegibit.com/create-a-bar-chart-with-d3-javascript/" TargetMode="External"/><Relationship Id="rId3" Type="http://schemas.openxmlformats.org/officeDocument/2006/relationships/hyperlink" Target="http://bost.ocks.org/mike/" TargetMode="External"/><Relationship Id="rId7" Type="http://schemas.openxmlformats.org/officeDocument/2006/relationships/hyperlink" Target="http://www.w3schools.com/js/js_htmldom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tepoint.com/7-reasons-to-consider-svgs-instead-of-canvas/" TargetMode="External"/><Relationship Id="rId5" Type="http://schemas.openxmlformats.org/officeDocument/2006/relationships/hyperlink" Target="http://www.amazon.com/gp/product/B0028N4WJC/ref=as_li_qf_sp_asin_tl?ie=UTF8&amp;camp=1789&amp;creative=9325&amp;creativeASIN=B0028N4WJC&amp;linkCode=as2&amp;tag=dashi07-20" TargetMode="External"/><Relationship Id="rId4" Type="http://schemas.openxmlformats.org/officeDocument/2006/relationships/hyperlink" Target="https://www.dashingd3js.com/the-data-visualization-proces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393600" y="865725"/>
            <a:ext cx="8356799" cy="2267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0" b="0"/>
              <a:t>Data Visualization using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0"/>
              <a:t>D3.js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545500" y="342470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Jesús Alejandro Valdés Valdés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Philipp Müller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712" y="2009775"/>
            <a:ext cx="21240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D3 Selectors 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➢"/>
            </a:pPr>
            <a:r>
              <a:rPr lang="en" sz="1800"/>
              <a:t>An array of elements from the document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➢"/>
            </a:pPr>
            <a:r>
              <a:rPr lang="en" sz="1800"/>
              <a:t>CSS3 selectors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➢"/>
            </a:pPr>
            <a:r>
              <a:rPr lang="en" sz="1800"/>
              <a:t>Select by 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tag (</a:t>
            </a:r>
            <a:r>
              <a:rPr lang="en" sz="1800">
                <a:solidFill>
                  <a:srgbClr val="38761D"/>
                </a:solidFill>
              </a:rPr>
              <a:t>“div”</a:t>
            </a:r>
            <a:r>
              <a:rPr lang="en" sz="1800"/>
              <a:t>)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class (</a:t>
            </a:r>
            <a:r>
              <a:rPr lang="en" sz="1800">
                <a:solidFill>
                  <a:srgbClr val="38761D"/>
                </a:solidFill>
              </a:rPr>
              <a:t>“.class”</a:t>
            </a:r>
            <a:r>
              <a:rPr lang="en" sz="1800"/>
              <a:t>)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id (</a:t>
            </a:r>
            <a:r>
              <a:rPr lang="en" sz="1800">
                <a:solidFill>
                  <a:srgbClr val="38761D"/>
                </a:solidFill>
              </a:rPr>
              <a:t>“#id”</a:t>
            </a:r>
            <a:r>
              <a:rPr lang="en" sz="1800"/>
              <a:t>)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attribute (</a:t>
            </a:r>
            <a:r>
              <a:rPr lang="en" sz="1800">
                <a:solidFill>
                  <a:srgbClr val="38761D"/>
                </a:solidFill>
              </a:rPr>
              <a:t>“[color=red]”</a:t>
            </a:r>
            <a:r>
              <a:rPr lang="en" sz="1800"/>
              <a:t>).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➢"/>
            </a:pPr>
            <a:r>
              <a:rPr lang="en" sz="1800">
                <a:solidFill>
                  <a:schemeClr val="dk1"/>
                </a:solidFill>
              </a:rPr>
              <a:t>Selectors can also be...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...intersected  via logical AND: ".this.that"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or unioned via logical OR: ".this, .that"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D3 Selectors 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t="48343" r="86761" b="38256"/>
          <a:stretch/>
        </p:blipFill>
        <p:spPr>
          <a:xfrm>
            <a:off x="828000" y="2969100"/>
            <a:ext cx="2640923" cy="150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l="11957" t="54488" r="58596" b="35098"/>
          <a:stretch/>
        </p:blipFill>
        <p:spPr>
          <a:xfrm>
            <a:off x="3854100" y="3236100"/>
            <a:ext cx="4875024" cy="9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982700" y="1421775"/>
            <a:ext cx="7746299" cy="133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➢"/>
            </a:pPr>
            <a:r>
              <a:rPr lang="en" sz="1800"/>
              <a:t>d3.select(selector): Selects the first element that matches the selector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Char char="➢"/>
            </a:pPr>
            <a:r>
              <a:rPr lang="en" sz="1800"/>
              <a:t>d3.selectAll(selector): Selects all elements that match the selector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D3 Selectors - Comparison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 dirty="0"/>
              <a:t>W3C - </a:t>
            </a:r>
            <a:r>
              <a:rPr lang="en" sz="2400" b="1" u="sng" dirty="0"/>
              <a:t>W</a:t>
            </a:r>
            <a:r>
              <a:rPr lang="en" sz="2400" u="sng" dirty="0"/>
              <a:t>orld </a:t>
            </a:r>
            <a:r>
              <a:rPr lang="en" sz="2400" b="1" u="sng" dirty="0"/>
              <a:t>W</a:t>
            </a:r>
            <a:r>
              <a:rPr lang="en" sz="2400" u="sng" dirty="0"/>
              <a:t>ide </a:t>
            </a:r>
            <a:r>
              <a:rPr lang="en" sz="2400" b="1" u="sng" dirty="0"/>
              <a:t>W</a:t>
            </a:r>
            <a:r>
              <a:rPr lang="en" sz="2400" u="sng" dirty="0"/>
              <a:t>eb </a:t>
            </a:r>
            <a:r>
              <a:rPr lang="en" sz="2400" b="1" u="sng" dirty="0"/>
              <a:t>C</a:t>
            </a:r>
            <a:r>
              <a:rPr lang="en" sz="2400" u="sng" dirty="0"/>
              <a:t>onsortium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0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dirty="0"/>
          </a:p>
          <a:p>
            <a:pPr rtl="0">
              <a:spcBef>
                <a:spcPts val="0"/>
              </a:spcBef>
              <a:buNone/>
            </a:pPr>
            <a:endParaRPr sz="2400" u="sng" dirty="0"/>
          </a:p>
          <a:p>
            <a:pPr rtl="0">
              <a:spcBef>
                <a:spcPts val="0"/>
              </a:spcBef>
              <a:buNone/>
            </a:pPr>
            <a:endParaRPr sz="2400" u="sng" dirty="0"/>
          </a:p>
          <a:p>
            <a:pPr rtl="0">
              <a:spcBef>
                <a:spcPts val="0"/>
              </a:spcBef>
              <a:buNone/>
            </a:pPr>
            <a:endParaRPr lang="en" sz="2400" u="sng" dirty="0" smtClean="0"/>
          </a:p>
          <a:p>
            <a:pPr rtl="0">
              <a:spcBef>
                <a:spcPts val="0"/>
              </a:spcBef>
              <a:buNone/>
            </a:pPr>
            <a:r>
              <a:rPr lang="en" sz="2400" u="sng" dirty="0" smtClean="0"/>
              <a:t>D3 </a:t>
            </a:r>
            <a:r>
              <a:rPr lang="en" sz="2400" u="sng" dirty="0"/>
              <a:t>(Selections)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l="3705" t="12536" r="40825" b="71937"/>
          <a:stretch/>
        </p:blipFill>
        <p:spPr>
          <a:xfrm>
            <a:off x="1034325" y="1795646"/>
            <a:ext cx="7191475" cy="11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 l="3435" t="35026" r="54620" b="57320"/>
          <a:stretch/>
        </p:blipFill>
        <p:spPr>
          <a:xfrm>
            <a:off x="1034325" y="3774175"/>
            <a:ext cx="5865650" cy="6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Joins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➢"/>
            </a:pPr>
            <a:r>
              <a:rPr lang="en" dirty="0"/>
              <a:t>Tell D3 that the selection corresponds to data.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➢"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 dirty="0" smtClean="0"/>
              <a:t>Base </a:t>
            </a:r>
            <a:r>
              <a:rPr lang="en" dirty="0"/>
              <a:t>for </a:t>
            </a:r>
            <a:r>
              <a:rPr lang="en" dirty="0">
                <a:solidFill>
                  <a:srgbClr val="0000FF"/>
                </a:solidFill>
              </a:rPr>
              <a:t>enter</a:t>
            </a:r>
            <a:r>
              <a:rPr lang="en" dirty="0"/>
              <a:t>, </a:t>
            </a:r>
            <a:r>
              <a:rPr lang="en" dirty="0">
                <a:solidFill>
                  <a:srgbClr val="0000FF"/>
                </a:solidFill>
              </a:rPr>
              <a:t>update </a:t>
            </a:r>
            <a:r>
              <a:rPr lang="en" dirty="0"/>
              <a:t>and </a:t>
            </a:r>
            <a:r>
              <a:rPr lang="en" dirty="0">
                <a:solidFill>
                  <a:srgbClr val="0000FF"/>
                </a:solidFill>
              </a:rPr>
              <a:t>exit </a:t>
            </a:r>
            <a:r>
              <a:rPr lang="en" dirty="0"/>
              <a:t>methods.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 dirty="0"/>
              <a:t>No ifs or fors needed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250" y="2321562"/>
            <a:ext cx="7636825" cy="1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D3 - Declarative Approach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“Tell it what to do, not how to do it.”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l="4621" t="12262" r="46110" b="27124"/>
          <a:stretch/>
        </p:blipFill>
        <p:spPr>
          <a:xfrm>
            <a:off x="278600" y="1830875"/>
            <a:ext cx="4505025" cy="311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t="14842" r="64272" b="30906"/>
          <a:stretch/>
        </p:blipFill>
        <p:spPr>
          <a:xfrm>
            <a:off x="5368500" y="1830875"/>
            <a:ext cx="3266848" cy="27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D3 - Enter, Update and Exit methods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964" y="1325150"/>
            <a:ext cx="4980072" cy="34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D3 - Enter, Update and Exit methods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l="11087"/>
          <a:stretch/>
        </p:blipFill>
        <p:spPr>
          <a:xfrm>
            <a:off x="334124" y="1209575"/>
            <a:ext cx="4604845" cy="35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 l="4079" t="4209" r="8941" b="8278"/>
          <a:stretch/>
        </p:blipFill>
        <p:spPr>
          <a:xfrm>
            <a:off x="5051775" y="1209575"/>
            <a:ext cx="3743175" cy="35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D3 - Enter, Update and Exit methods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l="10007"/>
          <a:stretch/>
        </p:blipFill>
        <p:spPr>
          <a:xfrm>
            <a:off x="957250" y="1236100"/>
            <a:ext cx="5909075" cy="38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D3 - Transitions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362" y="1212800"/>
            <a:ext cx="6737273" cy="36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D3 - Advantages and Disadvantages</a:t>
            </a:r>
          </a:p>
        </p:txBody>
      </p:sp>
      <p:graphicFrame>
        <p:nvGraphicFramePr>
          <p:cNvPr id="213" name="Shape 213"/>
          <p:cNvGraphicFramePr/>
          <p:nvPr/>
        </p:nvGraphicFramePr>
        <p:xfrm>
          <a:off x="609600" y="1304275"/>
          <a:ext cx="7830050" cy="3532700"/>
        </p:xfrm>
        <a:graphic>
          <a:graphicData uri="http://schemas.openxmlformats.org/drawingml/2006/table">
            <a:tbl>
              <a:tblPr>
                <a:noFill/>
                <a:tableStyleId>{BFC4A1DF-569D-4311-ABC7-7A9465E4ED4F}</a:tableStyleId>
              </a:tblPr>
              <a:tblGrid>
                <a:gridCol w="3915025"/>
                <a:gridCol w="3915025"/>
              </a:tblGrid>
              <a:tr h="625800">
                <a:tc>
                  <a:txBody>
                    <a:bodyPr/>
                    <a:lstStyle/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n" sz="1800">
                          <a:solidFill>
                            <a:srgbClr val="00FF00"/>
                          </a:solidFill>
                        </a:rPr>
                        <a:t>Transformations &amp; transitions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No IE8 compatibility</a:t>
                      </a:r>
                    </a:p>
                  </a:txBody>
                  <a:tcPr marL="91425" marR="91425" marT="91425" marB="91425"/>
                </a:tc>
              </a:tr>
              <a:tr h="579100">
                <a:tc>
                  <a:txBody>
                    <a:bodyPr/>
                    <a:lstStyle/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n" sz="1800">
                          <a:solidFill>
                            <a:srgbClr val="00FF00"/>
                          </a:solidFill>
                        </a:rPr>
                        <a:t>Fast development cycle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Steep learning curve</a:t>
                      </a:r>
                    </a:p>
                  </a:txBody>
                  <a:tcPr marL="91425" marR="91425" marT="91425" marB="91425"/>
                </a:tc>
              </a:tr>
              <a:tr h="579100">
                <a:tc>
                  <a:txBody>
                    <a:bodyPr/>
                    <a:lstStyle/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n" sz="1800">
                          <a:solidFill>
                            <a:srgbClr val="00FF00"/>
                          </a:solidFill>
                        </a:rPr>
                        <a:t>DOM manipulation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No own visualization methods</a:t>
                      </a:r>
                    </a:p>
                  </a:txBody>
                  <a:tcPr marL="91425" marR="91425" marT="91425" marB="91425"/>
                </a:tc>
              </a:tr>
              <a:tr h="579100">
                <a:tc>
                  <a:txBody>
                    <a:bodyPr/>
                    <a:lstStyle/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n" sz="1800">
                          <a:solidFill>
                            <a:srgbClr val="00FF00"/>
                          </a:solidFill>
                        </a:rPr>
                        <a:t>CSS selectors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D3 is not perfect</a:t>
                      </a:r>
                    </a:p>
                  </a:txBody>
                  <a:tcPr marL="91425" marR="91425" marT="91425" marB="91425"/>
                </a:tc>
              </a:tr>
              <a:tr h="579100">
                <a:tc>
                  <a:txBody>
                    <a:bodyPr/>
                    <a:lstStyle/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n" sz="1800">
                          <a:solidFill>
                            <a:srgbClr val="00FF00"/>
                          </a:solidFill>
                        </a:rPr>
                        <a:t>Creative freedom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</a:tr>
              <a:tr h="590500">
                <a:tc>
                  <a:txBody>
                    <a:bodyPr/>
                    <a:lstStyle/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n" sz="1800">
                          <a:solidFill>
                            <a:srgbClr val="00FF00"/>
                          </a:solidFill>
                        </a:rPr>
                        <a:t>Great community, nice tutorials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data visualization?	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Definition </a:t>
            </a:r>
            <a:r>
              <a:rPr lang="en" sz="2400" b="1">
                <a:solidFill>
                  <a:schemeClr val="dk1"/>
                </a:solidFill>
              </a:rPr>
              <a:t>data</a:t>
            </a:r>
            <a:r>
              <a:rPr lang="en" sz="2400">
                <a:solidFill>
                  <a:schemeClr val="dk1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i="1">
                <a:solidFill>
                  <a:schemeClr val="dk1"/>
                </a:solidFill>
              </a:rPr>
              <a:t>“facts and statistics collected together for reference or analysis.”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Definition </a:t>
            </a:r>
            <a:r>
              <a:rPr lang="en" sz="2400" b="1"/>
              <a:t>v</a:t>
            </a:r>
            <a:r>
              <a:rPr lang="en" sz="2400" b="1">
                <a:solidFill>
                  <a:schemeClr val="dk1"/>
                </a:solidFill>
              </a:rPr>
              <a:t>isualization:</a:t>
            </a:r>
            <a:r>
              <a:rPr lang="en" sz="2400">
                <a:solidFill>
                  <a:schemeClr val="dk1"/>
                </a:solidFill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" sz="2400" i="1">
                <a:solidFill>
                  <a:schemeClr val="dk1"/>
                </a:solidFill>
              </a:rPr>
              <a:t>“(..)is any technique for creating images, diagrams, or animations to communicate a message.(...)”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App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l="7128" t="14486" r="3434"/>
          <a:stretch/>
        </p:blipFill>
        <p:spPr>
          <a:xfrm>
            <a:off x="1035250" y="1192425"/>
            <a:ext cx="7115723" cy="382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5594925" y="1367412"/>
            <a:ext cx="2031300" cy="229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1535075" y="1367412"/>
            <a:ext cx="2031300" cy="229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1068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0" name="Shape 230"/>
          <p:cNvGraphicFramePr/>
          <p:nvPr/>
        </p:nvGraphicFramePr>
        <p:xfrm>
          <a:off x="1535075" y="1367375"/>
          <a:ext cx="6092850" cy="2285850"/>
        </p:xfrm>
        <a:graphic>
          <a:graphicData uri="http://schemas.openxmlformats.org/drawingml/2006/table">
            <a:tbl>
              <a:tblPr>
                <a:noFill/>
                <a:tableStyleId>{FE6DD7DC-6385-4D95-8AE4-5692B48F2175}</a:tableStyleId>
              </a:tblPr>
              <a:tblGrid>
                <a:gridCol w="2030950"/>
                <a:gridCol w="2030950"/>
                <a:gridCol w="2030950"/>
              </a:tblGrid>
              <a:tr h="456175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Cost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Entries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Functions</a:t>
                      </a:r>
                    </a:p>
                  </a:txBody>
                  <a:tcPr marL="91425" marR="91425" marT="91425" marB="91425"/>
                </a:tc>
              </a:tr>
              <a:tr h="456175"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59.56%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20528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Graphics</a:t>
                      </a:r>
                    </a:p>
                  </a:txBody>
                  <a:tcPr marL="91425" marR="91425" marT="91425" marB="91425"/>
                </a:tc>
              </a:tr>
              <a:tr h="456175"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34.72%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11966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Gecko</a:t>
                      </a:r>
                    </a:p>
                  </a:txBody>
                  <a:tcPr marL="91425" marR="91425" marT="91425" marB="91425"/>
                </a:tc>
              </a:tr>
              <a:tr h="456175"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1.80%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619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Styles</a:t>
                      </a:r>
                    </a:p>
                  </a:txBody>
                  <a:tcPr marL="91425" marR="91425" marT="91425" marB="91425"/>
                </a:tc>
              </a:tr>
              <a:tr h="456175"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0.86%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Input &amp; events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4265500"/>
            <a:ext cx="8229600" cy="66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➢"/>
            </a:pPr>
            <a:r>
              <a:rPr lang="en" sz="1800"/>
              <a:t>performance measured in mozilla firefox version 40.0.3</a:t>
            </a:r>
          </a:p>
        </p:txBody>
      </p:sp>
      <p:cxnSp>
        <p:nvCxnSpPr>
          <p:cNvPr id="232" name="Shape 232"/>
          <p:cNvCxnSpPr/>
          <p:nvPr/>
        </p:nvCxnSpPr>
        <p:spPr>
          <a:xfrm>
            <a:off x="1449900" y="1814975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 we had 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➢"/>
            </a:pPr>
            <a:r>
              <a:rPr lang="en" sz="2400" dirty="0"/>
              <a:t>Performance 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○"/>
            </a:pPr>
            <a:r>
              <a:rPr lang="en" sz="2400" dirty="0"/>
              <a:t>many draw calls</a:t>
            </a:r>
          </a:p>
          <a:p>
            <a:pPr marL="914400" lvl="1" indent="-381000" rtl="0">
              <a:spcBef>
                <a:spcPts val="0"/>
              </a:spcBef>
              <a:buSzPct val="80000"/>
              <a:buChar char="○"/>
            </a:pPr>
            <a:r>
              <a:rPr lang="en" dirty="0"/>
              <a:t>large path data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➢"/>
            </a:pPr>
            <a:r>
              <a:rPr lang="en" sz="2400" dirty="0" smtClean="0"/>
              <a:t>Transitions </a:t>
            </a:r>
            <a:r>
              <a:rPr lang="en" sz="2400" dirty="0"/>
              <a:t>hard to do right</a:t>
            </a:r>
          </a:p>
          <a:p>
            <a:pPr marL="914400" lvl="1" indent="-381000" rtl="0">
              <a:spcBef>
                <a:spcPts val="480"/>
              </a:spcBef>
              <a:buSzPct val="1000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Adjustment of multiple interleaving transitions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➢"/>
            </a:pPr>
            <a:r>
              <a:rPr lang="en" sz="2400" dirty="0"/>
              <a:t>No easy </a:t>
            </a:r>
            <a:r>
              <a:rPr lang="en" sz="2400" dirty="0" smtClean="0"/>
              <a:t>way to run multiple </a:t>
            </a:r>
            <a:r>
              <a:rPr lang="en" sz="2400" dirty="0"/>
              <a:t>concurrent transitions on one element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➢"/>
            </a:pPr>
            <a:r>
              <a:rPr lang="en" sz="2400" dirty="0"/>
              <a:t>API we used had problems with d3 (data.worldbank.org)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When to use D3?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➢"/>
            </a:pPr>
            <a:r>
              <a:rPr lang="en" sz="2400"/>
              <a:t>Prototyping getting work done fast and efficient.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➢"/>
            </a:pPr>
            <a:r>
              <a:rPr lang="en" sz="2400"/>
              <a:t>Reuseable code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➢"/>
            </a:pPr>
            <a:r>
              <a:rPr lang="en" sz="2400"/>
              <a:t>Simple and common graphs are included in the D3 layouts.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➢"/>
            </a:pPr>
            <a:r>
              <a:rPr lang="en" sz="2400" dirty="0"/>
              <a:t>Advanced big data operations are needed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➢"/>
            </a:pPr>
            <a:r>
              <a:rPr lang="en" sz="2400" dirty="0"/>
              <a:t>A real charting library is needed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➢"/>
            </a:pPr>
            <a:r>
              <a:rPr lang="en" sz="2400" dirty="0" smtClean="0"/>
              <a:t>Steep </a:t>
            </a:r>
            <a:r>
              <a:rPr lang="en" sz="2400" dirty="0"/>
              <a:t>learning curve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When not to use D3?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Thanks for listening!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333500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1436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Mike Bostock: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http://bost.ocks.org/mike/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Steps of visualizing data: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https://www.dashingd3js.com/the-data-visualization-process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Ben Fry book </a:t>
            </a:r>
            <a:r>
              <a:rPr lang="en" sz="1800">
                <a:solidFill>
                  <a:schemeClr val="dk1"/>
                </a:solidFill>
              </a:rPr>
              <a:t>Visualizing Data: Exploring and Explaining Data with the Processing Environment</a:t>
            </a:r>
            <a:r>
              <a:rPr lang="en" sz="1800"/>
              <a:t>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http://www.amazon.com/gp/product/B0028N4WJC/ref=as_li_qf_sp_asin_tl?ie=UTF8&amp;camp=1789&amp;creative=9325&amp;creativeASIN=B0028N4WJC&amp;linkCode=as2&amp;tag=dashi07-20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Craig Buckler’s 7 Reasons to Consider SVG Instead of Canvas: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http://www.sitepoint.com/7-reasons-to-consider-svgs-instead-of-canvas/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Javascript HTML DOM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http://www.w3schools.com/js/js_htmldom.asp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Vegibit tutorial: </a:t>
            </a:r>
            <a:r>
              <a:rPr lang="en" sz="1800" u="sng">
                <a:solidFill>
                  <a:schemeClr val="hlink"/>
                </a:solidFill>
                <a:hlinkClick r:id="rId8"/>
              </a:rPr>
              <a:t>http://vegibit.com/create-a-bar-chart-with-d3-javascript/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http://bost.ocks.org/mike/join/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is it important?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r="36216"/>
          <a:stretch/>
        </p:blipFill>
        <p:spPr>
          <a:xfrm>
            <a:off x="304800" y="1335650"/>
            <a:ext cx="3455275" cy="32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4">
            <a:alphaModFix/>
          </a:blip>
          <a:srcRect l="8499" t="6873" r="19413" b="10706"/>
          <a:stretch/>
        </p:blipFill>
        <p:spPr>
          <a:xfrm>
            <a:off x="4542025" y="1371237"/>
            <a:ext cx="4338382" cy="31882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3839200" y="2443050"/>
            <a:ext cx="623700" cy="45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VS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visualization libraries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➢"/>
            </a:pPr>
            <a:r>
              <a:rPr lang="en" sz="2400"/>
              <a:t>D3.js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➢"/>
            </a:pPr>
            <a:r>
              <a:rPr lang="en" sz="2400"/>
              <a:t>Raphäel.js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➢"/>
            </a:pPr>
            <a:r>
              <a:rPr lang="en" sz="2400"/>
              <a:t>vis.js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➢"/>
            </a:pPr>
            <a:r>
              <a:rPr lang="en" sz="2400"/>
              <a:t>Paper.js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➢"/>
            </a:pPr>
            <a:r>
              <a:rPr lang="en" sz="2400"/>
              <a:t>Chart.js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➢"/>
            </a:pPr>
            <a:r>
              <a:rPr lang="en" sz="2400"/>
              <a:t>Cytoscape.js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➢"/>
            </a:pPr>
            <a:r>
              <a:rPr lang="en" sz="2400"/>
              <a:t>and many more...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025" y="1271000"/>
            <a:ext cx="1612900" cy="1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700" y="2196225"/>
            <a:ext cx="20002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075" y="3278225"/>
            <a:ext cx="15716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How can we visualize data in a browser?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347100" y="1242450"/>
            <a:ext cx="2449800" cy="3641100"/>
          </a:xfrm>
          <a:prstGeom prst="roundRect">
            <a:avLst>
              <a:gd name="adj" fmla="val 16667"/>
            </a:avLst>
          </a:prstGeom>
          <a:solidFill>
            <a:srgbClr val="A6B0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3000"/>
              <a:t>Canvas</a:t>
            </a:r>
          </a:p>
          <a:p>
            <a:pPr rtl="0">
              <a:spcBef>
                <a:spcPts val="600"/>
              </a:spcBef>
              <a:buNone/>
            </a:pPr>
            <a:r>
              <a:rPr lang="en" sz="1800"/>
              <a:t>+Faster for many objects (&gt;1000)</a:t>
            </a:r>
          </a:p>
          <a:p>
            <a:pPr lvl="0" rtl="0">
              <a:spcBef>
                <a:spcPts val="600"/>
              </a:spcBef>
              <a:buNone/>
            </a:pPr>
            <a:endParaRPr sz="1800"/>
          </a:p>
          <a:p>
            <a:pPr rtl="0">
              <a:spcBef>
                <a:spcPts val="600"/>
              </a:spcBef>
              <a:buNone/>
            </a:pPr>
            <a:r>
              <a:rPr lang="en" sz="1800"/>
              <a:t>-Undefined behaviour</a:t>
            </a:r>
          </a:p>
          <a:p>
            <a:pPr rtl="0">
              <a:spcBef>
                <a:spcPts val="600"/>
              </a:spcBef>
              <a:buNone/>
            </a:pPr>
            <a:r>
              <a:rPr lang="en" sz="1800"/>
              <a:t>-No events and callbacks per element</a:t>
            </a:r>
          </a:p>
          <a:p>
            <a:pPr lvl="0" rtl="0">
              <a:spcBef>
                <a:spcPts val="600"/>
              </a:spcBef>
              <a:buNone/>
            </a:pPr>
            <a:endParaRPr sz="1800"/>
          </a:p>
        </p:txBody>
      </p:sp>
      <p:sp>
        <p:nvSpPr>
          <p:cNvPr id="77" name="Shape 77"/>
          <p:cNvSpPr/>
          <p:nvPr/>
        </p:nvSpPr>
        <p:spPr>
          <a:xfrm>
            <a:off x="6237000" y="1242450"/>
            <a:ext cx="2449800" cy="3641100"/>
          </a:xfrm>
          <a:prstGeom prst="roundRect">
            <a:avLst>
              <a:gd name="adj" fmla="val 16667"/>
            </a:avLst>
          </a:prstGeom>
          <a:solidFill>
            <a:srgbClr val="B2CC9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3000"/>
              <a:t>SVG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/>
              <a:t>+Flexible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/>
              <a:t>+DOM handling</a:t>
            </a:r>
          </a:p>
          <a:p>
            <a:pPr rtl="0">
              <a:spcBef>
                <a:spcPts val="600"/>
              </a:spcBef>
              <a:buNone/>
            </a:pPr>
            <a:r>
              <a:rPr lang="en" sz="1800"/>
              <a:t>+Events and callbacks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/>
              <a:t>+Resolution independent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/>
              <a:t>-Slower for many objects (&gt;1000)</a:t>
            </a:r>
          </a:p>
        </p:txBody>
      </p:sp>
      <p:sp>
        <p:nvSpPr>
          <p:cNvPr id="78" name="Shape 78"/>
          <p:cNvSpPr/>
          <p:nvPr/>
        </p:nvSpPr>
        <p:spPr>
          <a:xfrm>
            <a:off x="457200" y="1242450"/>
            <a:ext cx="2449800" cy="3641100"/>
          </a:xfrm>
          <a:prstGeom prst="roundRect">
            <a:avLst>
              <a:gd name="adj" fmla="val 16667"/>
            </a:avLst>
          </a:prstGeom>
          <a:solidFill>
            <a:srgbClr val="B58A9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600"/>
              </a:spcBef>
              <a:buNone/>
            </a:pPr>
            <a:endParaRPr sz="3000"/>
          </a:p>
          <a:p>
            <a:pPr rtl="0">
              <a:spcBef>
                <a:spcPts val="600"/>
              </a:spcBef>
              <a:buNone/>
            </a:pPr>
            <a:r>
              <a:rPr lang="en" sz="3000"/>
              <a:t>HTML elements</a:t>
            </a:r>
          </a:p>
          <a:p>
            <a:pPr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+Supported on any browser</a:t>
            </a:r>
          </a:p>
          <a:p>
            <a:pPr marL="0" indent="0" rtl="0">
              <a:spcBef>
                <a:spcPts val="48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0" indent="0" rtl="0">
              <a:spcBef>
                <a:spcPts val="48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-Rigid format</a:t>
            </a:r>
          </a:p>
          <a:p>
            <a:pPr marL="0" indent="0" rtl="0">
              <a:spcBef>
                <a:spcPts val="48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-Simple shapes</a:t>
            </a:r>
          </a:p>
          <a:p>
            <a:pPr marL="0" indent="0" rtl="0">
              <a:spcBef>
                <a:spcPts val="48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0" indent="0" rtl="0">
              <a:spcBef>
                <a:spcPts val="48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0" indent="0" rtl="0">
              <a:spcBef>
                <a:spcPts val="48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spcBef>
                <a:spcPts val="48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SVG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➢"/>
            </a:pPr>
            <a:r>
              <a:rPr lang="en" b="1" dirty="0">
                <a:solidFill>
                  <a:srgbClr val="0000FF"/>
                </a:solidFill>
              </a:rPr>
              <a:t>S</a:t>
            </a:r>
            <a:r>
              <a:rPr lang="en" dirty="0"/>
              <a:t>calable </a:t>
            </a:r>
            <a:r>
              <a:rPr lang="en" b="1" dirty="0">
                <a:solidFill>
                  <a:srgbClr val="0000FF"/>
                </a:solidFill>
              </a:rPr>
              <a:t>V</a:t>
            </a:r>
            <a:r>
              <a:rPr lang="en" dirty="0"/>
              <a:t>ector </a:t>
            </a:r>
            <a:r>
              <a:rPr lang="en" b="1" dirty="0">
                <a:solidFill>
                  <a:srgbClr val="0000FF"/>
                </a:solidFill>
              </a:rPr>
              <a:t>G</a:t>
            </a:r>
            <a:r>
              <a:rPr lang="en" dirty="0"/>
              <a:t>raphics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 dirty="0"/>
              <a:t>W3C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 dirty="0"/>
              <a:t>2D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 dirty="0"/>
              <a:t>Transformation and Animation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 dirty="0" smtClean="0"/>
              <a:t>Text </a:t>
            </a:r>
            <a:r>
              <a:rPr lang="en" dirty="0"/>
              <a:t>or drawing </a:t>
            </a:r>
            <a:r>
              <a:rPr lang="en" dirty="0" smtClean="0"/>
              <a:t>software</a:t>
            </a: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625" y="36600"/>
            <a:ext cx="1026774" cy="10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 l="739" t="13180" r="68192" b="29712"/>
          <a:stretch/>
        </p:blipFill>
        <p:spPr>
          <a:xfrm>
            <a:off x="6675650" y="1753187"/>
            <a:ext cx="2231200" cy="23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t="28309" b="1843"/>
          <a:stretch/>
        </p:blipFill>
        <p:spPr>
          <a:xfrm>
            <a:off x="0" y="1330100"/>
            <a:ext cx="9144001" cy="29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SVG - Basic support in browsers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50725" y="4284650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➢"/>
            </a:pPr>
            <a:r>
              <a:rPr lang="en" sz="1800"/>
              <a:t>SVG basic functionality supported in </a:t>
            </a:r>
            <a:r>
              <a:rPr lang="en" sz="1800">
                <a:solidFill>
                  <a:srgbClr val="38761D"/>
                </a:solidFill>
              </a:rPr>
              <a:t>~95%</a:t>
            </a:r>
            <a:r>
              <a:rPr lang="en" sz="180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D3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rgbClr val="0000FF"/>
                </a:solidFill>
              </a:rPr>
              <a:t>D</a:t>
            </a:r>
            <a:r>
              <a:rPr lang="en" sz="2400">
                <a:solidFill>
                  <a:schemeClr val="dk1"/>
                </a:solidFill>
              </a:rPr>
              <a:t>ata </a:t>
            </a:r>
            <a:r>
              <a:rPr lang="en" sz="2400" b="1">
                <a:solidFill>
                  <a:srgbClr val="0000FF"/>
                </a:solidFill>
              </a:rPr>
              <a:t>D</a:t>
            </a:r>
            <a:r>
              <a:rPr lang="en" sz="2400">
                <a:solidFill>
                  <a:schemeClr val="dk1"/>
                </a:solidFill>
              </a:rPr>
              <a:t>riven </a:t>
            </a:r>
            <a:r>
              <a:rPr lang="en" sz="2400" b="1">
                <a:solidFill>
                  <a:srgbClr val="0000FF"/>
                </a:solidFill>
              </a:rPr>
              <a:t>D</a:t>
            </a:r>
            <a:r>
              <a:rPr lang="en" sz="2400">
                <a:solidFill>
                  <a:schemeClr val="dk1"/>
                </a:solidFill>
              </a:rPr>
              <a:t>ocuments.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Developed by Mike Bostock </a:t>
            </a:r>
            <a:r>
              <a:rPr lang="en" sz="2400">
                <a:solidFill>
                  <a:schemeClr val="dk1"/>
                </a:solidFill>
              </a:rPr>
              <a:t>2011 </a:t>
            </a:r>
            <a:r>
              <a:rPr lang="en" sz="2400"/>
              <a:t>[1]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F</a:t>
            </a:r>
            <a:r>
              <a:rPr lang="en" sz="2400"/>
              <a:t>ormerly known as Protovis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DOM data binding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900" y="2619125"/>
            <a:ext cx="4083125" cy="25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050" y="98750"/>
            <a:ext cx="977749" cy="92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can we get data?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2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d3.csv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d3.html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d3.json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d3.tsv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d3.xml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d3.xhr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l="5477" t="25174" r="34136" b="27308"/>
          <a:stretch/>
        </p:blipFill>
        <p:spPr>
          <a:xfrm>
            <a:off x="2178275" y="1343925"/>
            <a:ext cx="6782548" cy="300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601</Words>
  <Application>Microsoft Office PowerPoint</Application>
  <PresentationFormat>On-screen Show (16:9)</PresentationFormat>
  <Paragraphs>183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biz</vt:lpstr>
      <vt:lpstr>Data Visualization using D3.js</vt:lpstr>
      <vt:lpstr>What is data visualization? </vt:lpstr>
      <vt:lpstr>Why is it important?</vt:lpstr>
      <vt:lpstr>Data visualization libraries</vt:lpstr>
      <vt:lpstr>How can we visualize data in a browser?</vt:lpstr>
      <vt:lpstr>SVG</vt:lpstr>
      <vt:lpstr>SVG - Basic support in browsers</vt:lpstr>
      <vt:lpstr>D3</vt:lpstr>
      <vt:lpstr>How can we get data?</vt:lpstr>
      <vt:lpstr>D3 Selectors </vt:lpstr>
      <vt:lpstr>D3 Selectors </vt:lpstr>
      <vt:lpstr>D3 Selectors - Comparison</vt:lpstr>
      <vt:lpstr>Joins</vt:lpstr>
      <vt:lpstr>D3 - Declarative Approach</vt:lpstr>
      <vt:lpstr>D3 - Enter, Update and Exit methods</vt:lpstr>
      <vt:lpstr>D3 - Enter, Update and Exit methods</vt:lpstr>
      <vt:lpstr>D3 - Enter, Update and Exit methods</vt:lpstr>
      <vt:lpstr>D3 - Transitions</vt:lpstr>
      <vt:lpstr>D3 - Advantages and Disadvantages</vt:lpstr>
      <vt:lpstr>Our App</vt:lpstr>
      <vt:lpstr>Performance</vt:lpstr>
      <vt:lpstr>Problems we had </vt:lpstr>
      <vt:lpstr>When to use D3?</vt:lpstr>
      <vt:lpstr>When not to use D3?</vt:lpstr>
      <vt:lpstr>Thanks for listening!</vt:lpstr>
      <vt:lpstr>Questions?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using D3.js</dc:title>
  <dc:creator>Feanor</dc:creator>
  <cp:lastModifiedBy>ga73kam</cp:lastModifiedBy>
  <cp:revision>5</cp:revision>
  <dcterms:modified xsi:type="dcterms:W3CDTF">2015-09-30T22:44:24Z</dcterms:modified>
</cp:coreProperties>
</file>