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38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457" r:id="rId14"/>
    <p:sldId id="458" r:id="rId15"/>
    <p:sldId id="258" r:id="rId16"/>
    <p:sldId id="339" r:id="rId17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6D2D"/>
    <a:srgbClr val="D5E3CF"/>
    <a:srgbClr val="CCCC00"/>
    <a:srgbClr val="00FFFF"/>
    <a:srgbClr val="B0B28C"/>
    <a:srgbClr val="A7A479"/>
    <a:srgbClr val="66FF66"/>
    <a:srgbClr val="EBF1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89527" autoAdjust="0"/>
  </p:normalViewPr>
  <p:slideViewPr>
    <p:cSldViewPr snapToGrid="0" snapToObjects="1">
      <p:cViewPr varScale="1">
        <p:scale>
          <a:sx n="70" d="100"/>
          <a:sy n="70" d="100"/>
        </p:scale>
        <p:origin x="1094" y="5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9FFDC9D-FBA2-4A1F-BF76-8379EDCDBB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4A9D73-C786-4600-A1B6-FFEACCF94D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491C9-88EF-4044-8BA2-F91D78CC9552}" type="datetimeFigureOut">
              <a:rPr lang="es-MX" smtClean="0"/>
              <a:t>17/09/2025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4413CC-D190-40F6-88F1-8048FDD26DE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37310B-0D46-4DA3-954F-ED0978E315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7AC05D-B253-4590-88AC-60785846BE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47575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9068D-7BB4-4AA4-8877-360DFF7604E1}" type="datetimeFigureOut">
              <a:rPr lang="es-MX" smtClean="0"/>
              <a:t>17/09/2025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19D06-B2FE-4AF3-9621-DBF79ABD22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87746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Buenos días a todos.</a:t>
            </a:r>
          </a:p>
          <a:p>
            <a:r>
              <a:rPr lang="es-MX" dirty="0"/>
              <a:t>Voy a comenzar la presentación de: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19D06-B2FE-4AF3-9621-DBF79ABD2274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1229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19D06-B2FE-4AF3-9621-DBF79ABD2274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8013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19D06-B2FE-4AF3-9621-DBF79ABD2274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8573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76041-CB89-F24B-8354-AC1066171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236395-503A-1C48-AF85-CC97C8F218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5EA6E-74B5-F74E-9C2C-A90566ED1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7E292-1184-40BE-B982-C3C54CF38E47}" type="datetime1">
              <a:rPr lang="es-MX" smtClean="0"/>
              <a:t>17/09/2025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D37B5-FAF6-1149-BE53-7A8E90CA6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19358-63D7-0441-8300-BE806C750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F8807-ECCC-A344-A43F-4B44FA08D243}" type="slidenum">
              <a:rPr lang="x-none" smtClean="0"/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27097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4222A-5FF4-4848-94B3-5724B7927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3C4D8B-88B1-624B-BCDC-F79CE7489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2BAA6-B68E-184C-AA4F-C28A6DB78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A7A73-A20E-43A3-A5AE-E40F4ACE2DE1}" type="datetime1">
              <a:rPr lang="es-MX" smtClean="0"/>
              <a:t>17/09/2025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BBBBD-6E3B-5A41-BAFE-132AEE759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4B66F-BFB1-FB4D-B7D9-9E63898B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F8807-ECCC-A344-A43F-4B44FA08D243}" type="slidenum">
              <a:rPr lang="x-none" smtClean="0"/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909985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9CD1AD-906A-284C-97C0-636A80D2A3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71A1D0-E1AD-284B-BABB-8A836D82C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CF4AF-AF6E-7E41-BB36-40BD70307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720B-D39D-4398-BD36-3F5080C91EF5}" type="datetime1">
              <a:rPr lang="es-MX" smtClean="0"/>
              <a:t>17/09/2025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DA1B6-6FE7-954B-BC20-485EF16BE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C1F37-A1A8-E844-89FD-E4C9DB12B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F8807-ECCC-A344-A43F-4B44FA08D243}" type="slidenum">
              <a:rPr lang="x-none" smtClean="0"/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45609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B2717-D9BA-CC4B-95CB-22DDD96F9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AF7A3-2ADE-0548-B4FC-EA49ABE03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95318-BDC8-7B42-93B1-10A017CA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6EC0D-F6A4-454E-AC9E-DE9175E8A2F9}" type="datetime1">
              <a:rPr lang="es-MX" smtClean="0"/>
              <a:t>17/09/2025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8DDA9-89B4-3E4D-B7DF-A9A2743EE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69C7F-F155-314D-83F0-E6B43ED0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F8807-ECCC-A344-A43F-4B44FA08D243}" type="slidenum">
              <a:rPr lang="x-none" smtClean="0"/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46158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2C065-E975-1143-9595-EDA94C7E9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AA1B5-1074-3748-BA16-AD4FF3040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00DE4-25A8-E64D-B0A9-DCEB4D876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ACDAA-027E-47B3-B979-2C059D118673}" type="datetime1">
              <a:rPr lang="es-MX" smtClean="0"/>
              <a:t>17/09/2025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505A8-0A55-964B-86B4-4C827B754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77735-C4A9-A343-B56A-0B4AF9E07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F8807-ECCC-A344-A43F-4B44FA08D243}" type="slidenum">
              <a:rPr lang="x-none" smtClean="0"/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868695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E6B82-11C5-0046-B202-5E0238B21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0E75C-19F0-B441-BA8C-209DBF981A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81AE18-EF8B-1D42-B2C5-06052A0F5F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568ED-08A8-874A-AF5C-EF74F1347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0A0BE-9E66-433D-9EC5-192DA1C5DDF5}" type="datetime1">
              <a:rPr lang="es-MX" smtClean="0"/>
              <a:t>17/09/2025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6A224-8D24-A242-8812-9E1791D06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2A31E-221D-F54D-B21F-765648FEA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F8807-ECCC-A344-A43F-4B44FA08D243}" type="slidenum">
              <a:rPr lang="x-none" smtClean="0"/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8918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99648-2676-6242-A37C-3492C7628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F0AE0-D7D3-3440-9888-89B23A311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30C8B-F41C-5042-B73B-2E1EFE5BC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2B195E-A8FA-314D-AE7F-9755BF57E4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15A65F-C0A6-CE43-B96F-021EC34F4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7B3EDD-BB8D-4945-97BF-DAD3EA33D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BF34E-F2BB-42C8-A659-EBC8F04E751F}" type="datetime1">
              <a:rPr lang="es-MX" smtClean="0"/>
              <a:t>17/09/2025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068793-81B5-DB4E-BBE1-271EA5E08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F75395-B17A-5D49-95CF-494B676DD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F8807-ECCC-A344-A43F-4B44FA08D243}" type="slidenum">
              <a:rPr lang="x-none" smtClean="0"/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88018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54DAF-3625-3544-ACD6-6852460F6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F1A30C-9101-2641-BA92-FB83CBEF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2148-6493-4C0C-9AB8-A648A9945DE7}" type="datetime1">
              <a:rPr lang="es-MX" smtClean="0"/>
              <a:t>17/09/2025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3BC2C2-9450-7E45-8F33-F20D982E1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F82A3-E50D-2044-A11B-D82ACD275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F8807-ECCC-A344-A43F-4B44FA08D243}" type="slidenum">
              <a:rPr lang="x-none" smtClean="0"/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060791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DC05CF-2739-F548-AE9F-F42D297AA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F6D24-6C99-4DFD-B801-AC97CF845A30}" type="datetime1">
              <a:rPr lang="es-MX" smtClean="0"/>
              <a:t>17/09/2025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1CEAEE-52A7-3141-BA62-529A25687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4891E-F5C0-5448-8202-F0FA398AA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F8807-ECCC-A344-A43F-4B44FA08D243}" type="slidenum">
              <a:rPr lang="x-none" smtClean="0"/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61213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B810C-5D2C-A242-8F76-2615AB3B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71E0-B4A1-9847-8575-6B26A97A1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3FA41-671C-DD47-9F7B-5D6705C34E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D2EB9-25AF-6F4F-81B3-A79BD2590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7CDA5-B066-4073-9BF8-FFFE69DBA12F}" type="datetime1">
              <a:rPr lang="es-MX" smtClean="0"/>
              <a:t>17/09/2025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9C288-8621-7B43-9FBE-94EB922B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EE633-99B9-1140-A2A0-55E52C665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F8807-ECCC-A344-A43F-4B44FA08D243}" type="slidenum">
              <a:rPr lang="x-none" smtClean="0"/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462216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55CF9-7061-7B4B-AFBD-37F03D1E2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D452A0-B740-C046-9FB3-F8A0EC478A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F7B228-577C-8F47-8AC8-7EDFCBDFE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71048F-D359-FE47-AADB-449A1EE3C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3E163-5295-4AF6-A57E-B7368B3946D8}" type="datetime1">
              <a:rPr lang="es-MX" smtClean="0"/>
              <a:t>17/09/2025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94166C-84CB-254D-AF72-E4A179A55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2E9EF1-4FCE-3849-BE6E-30F07C7B4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F8807-ECCC-A344-A43F-4B44FA08D243}" type="slidenum">
              <a:rPr lang="x-none" smtClean="0"/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260898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C89255-4752-5D47-A7FD-E66B99DF1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D12CD-4A4B-8343-BF14-47C4531BB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31533-8EA0-6845-9107-E136798713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68CCC-2D20-415E-B496-7B21BF3FC043}" type="datetime1">
              <a:rPr lang="es-MX" smtClean="0"/>
              <a:t>17/09/2025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3647E-C23F-BE40-9AA9-27EA872AF1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4C609-72C0-9B43-A518-083DA316F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F8807-ECCC-A344-A43F-4B44FA08D243}" type="slidenum">
              <a:rPr lang="x-none" smtClean="0"/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608989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41DC2FF1-C422-82F2-2B23-0AA9BF75F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7851"/>
            <a:ext cx="1931798" cy="689370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04FAC02-2E24-0A44-6E8A-261BFEDEFB6D}"/>
              </a:ext>
            </a:extLst>
          </p:cNvPr>
          <p:cNvSpPr txBox="1"/>
          <p:nvPr/>
        </p:nvSpPr>
        <p:spPr>
          <a:xfrm>
            <a:off x="1435597" y="348170"/>
            <a:ext cx="10297034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Universidad Autónoma del Estado de México</a:t>
            </a:r>
          </a:p>
          <a:p>
            <a:pPr algn="ctr"/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Centro Universitario </a:t>
            </a:r>
            <a:r>
              <a:rPr lang="es-E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UAEMéx</a:t>
            </a: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Tianguistenco</a:t>
            </a:r>
          </a:p>
          <a:p>
            <a:pPr algn="ctr"/>
            <a:endParaRPr lang="es-E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s-E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Inteligencia Artificial</a:t>
            </a:r>
          </a:p>
          <a:p>
            <a:pPr algn="ctr"/>
            <a:endParaRPr lang="es-E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s-E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Ingeniería en Software</a:t>
            </a:r>
            <a:endParaRPr lang="es-E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s-E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s-E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Presenta: </a:t>
            </a:r>
          </a:p>
          <a:p>
            <a:pPr algn="ctr"/>
            <a:r>
              <a:rPr lang="es-E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Jonathan Rojas Simón</a:t>
            </a:r>
          </a:p>
          <a:p>
            <a:pPr algn="ctr"/>
            <a:endParaRPr lang="es-E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Clase 8</a:t>
            </a:r>
          </a:p>
          <a:p>
            <a:pPr algn="ctr"/>
            <a:b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Tianguistenco, Edo. de Méx. 17 de Septiembre de 2025</a:t>
            </a: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19">
            <a:extLst>
              <a:ext uri="{FF2B5EF4-FFF2-40B4-BE49-F238E27FC236}">
                <a16:creationId xmlns:a16="http://schemas.microsoft.com/office/drawing/2014/main" id="{AD8C3A00-9E46-2EAD-0314-61342F2C2D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103" y="348215"/>
            <a:ext cx="1435591" cy="947490"/>
          </a:xfrm>
          <a:prstGeom prst="rect">
            <a:avLst/>
          </a:prstGeom>
        </p:spPr>
      </p:pic>
      <p:pic>
        <p:nvPicPr>
          <p:cNvPr id="9" name="Picture 6" descr="Logo&#10;&#10;Description automatically generated">
            <a:extLst>
              <a:ext uri="{FF2B5EF4-FFF2-40B4-BE49-F238E27FC236}">
                <a16:creationId xmlns:a16="http://schemas.microsoft.com/office/drawing/2014/main" id="{53DE18B0-DA63-7A0B-0EE5-9B64934666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2813" r="96406">
                        <a14:foregroundMark x1="6719" y1="45625" x2="7656" y2="50000"/>
                        <a14:foregroundMark x1="4688" y1="55156" x2="5156" y2="59062"/>
                        <a14:foregroundMark x1="3594" y1="58906" x2="2813" y2="53125"/>
                        <a14:foregroundMark x1="11563" y1="55625" x2="11250" y2="59375"/>
                        <a14:foregroundMark x1="17344" y1="57344" x2="17344" y2="59844"/>
                        <a14:foregroundMark x1="27500" y1="56719" x2="27813" y2="59219"/>
                        <a14:foregroundMark x1="36875" y1="56719" x2="36250" y2="59844"/>
                        <a14:foregroundMark x1="60313" y1="46094" x2="61875" y2="47813"/>
                        <a14:foregroundMark x1="65781" y1="43281" x2="67500" y2="46406"/>
                        <a14:foregroundMark x1="71250" y1="46563" x2="76875" y2="49375"/>
                        <a14:foregroundMark x1="78438" y1="49375" x2="72813" y2="39688"/>
                        <a14:foregroundMark x1="86563" y1="48125" x2="87656" y2="37188"/>
                        <a14:foregroundMark x1="91719" y1="50781" x2="92656" y2="44688"/>
                        <a14:foregroundMark x1="85781" y1="43750" x2="84375" y2="42344"/>
                        <a14:foregroundMark x1="86719" y1="42188" x2="92188" y2="53281"/>
                        <a14:foregroundMark x1="43281" y1="55313" x2="46875" y2="57656"/>
                        <a14:foregroundMark x1="38281" y1="53750" x2="27187" y2="49219"/>
                        <a14:foregroundMark x1="56094" y1="45781" x2="62500" y2="43125"/>
                        <a14:foregroundMark x1="62500" y1="43125" x2="56094" y2="50000"/>
                        <a14:foregroundMark x1="56094" y1="50000" x2="67813" y2="44531"/>
                        <a14:foregroundMark x1="67813" y1="44531" x2="72813" y2="45781"/>
                        <a14:foregroundMark x1="84375" y1="42813" x2="79375" y2="55313"/>
                        <a14:foregroundMark x1="89844" y1="45000" x2="90313" y2="37188"/>
                        <a14:foregroundMark x1="96406" y1="56719" x2="96406" y2="49688"/>
                        <a14:foregroundMark x1="24531" y1="55781" x2="31250" y2="50625"/>
                        <a14:foregroundMark x1="31250" y1="50625" x2="26406" y2="62031"/>
                        <a14:foregroundMark x1="26406" y1="62031" x2="28125" y2="56719"/>
                        <a14:backgroundMark x1="99688" y1="53906" x2="99688" y2="53906"/>
                        <a14:backgroundMark x1="99375" y1="53594" x2="99375" y2="53594"/>
                        <a14:backgroundMark x1="0" y1="59375" x2="0" y2="59375"/>
                        <a14:backgroundMark x1="156" y1="51250" x2="156" y2="512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29556" y="139740"/>
            <a:ext cx="1364440" cy="136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120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38200" y="1061242"/>
            <a:ext cx="10515600" cy="629446"/>
          </a:xfrm>
        </p:spPr>
        <p:txBody>
          <a:bodyPr>
            <a:normAutofit/>
          </a:bodyPr>
          <a:lstStyle/>
          <a:p>
            <a:pPr algn="ctr"/>
            <a:r>
              <a:rPr lang="es-MX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Elección Nodo Intermedio</a:t>
            </a:r>
          </a:p>
        </p:txBody>
      </p:sp>
      <p:sp>
        <p:nvSpPr>
          <p:cNvPr id="4" name="3 Elipse"/>
          <p:cNvSpPr/>
          <p:nvPr/>
        </p:nvSpPr>
        <p:spPr>
          <a:xfrm>
            <a:off x="5137844" y="2518421"/>
            <a:ext cx="2160240" cy="720080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</a:t>
            </a:r>
            <a:endParaRPr lang="es-MX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5 Conector recto de flecha"/>
          <p:cNvCxnSpPr>
            <a:cxnSpLocks/>
            <a:stCxn id="4" idx="3"/>
            <a:endCxn id="16" idx="0"/>
          </p:cNvCxnSpPr>
          <p:nvPr/>
        </p:nvCxnSpPr>
        <p:spPr>
          <a:xfrm flipH="1">
            <a:off x="3542311" y="3133048"/>
            <a:ext cx="1911893" cy="1145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>
            <a:stCxn id="4" idx="4"/>
          </p:cNvCxnSpPr>
          <p:nvPr/>
        </p:nvCxnSpPr>
        <p:spPr>
          <a:xfrm>
            <a:off x="6217964" y="3238501"/>
            <a:ext cx="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>
            <a:stCxn id="4" idx="5"/>
          </p:cNvCxnSpPr>
          <p:nvPr/>
        </p:nvCxnSpPr>
        <p:spPr>
          <a:xfrm>
            <a:off x="6981724" y="3133049"/>
            <a:ext cx="2044552" cy="12575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15">
            <a:extLst>
              <a:ext uri="{FF2B5EF4-FFF2-40B4-BE49-F238E27FC236}">
                <a16:creationId xmlns:a16="http://schemas.microsoft.com/office/drawing/2014/main" id="{2199B3C8-6839-B09E-D321-6BF21E883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3090"/>
            <a:ext cx="12192000" cy="658152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CC8AFFA6-740D-A30F-6567-0BF4F08B328D}"/>
              </a:ext>
            </a:extLst>
          </p:cNvPr>
          <p:cNvSpPr txBox="1">
            <a:spLocks/>
          </p:cNvSpPr>
          <p:nvPr/>
        </p:nvSpPr>
        <p:spPr>
          <a:xfrm>
            <a:off x="497572" y="403090"/>
            <a:ext cx="11346085" cy="658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Métodos de búsqueda</a:t>
            </a:r>
            <a:endParaRPr lang="es-E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D1E1C68D-423C-E5FE-6BCE-673672A52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ABF8807-ECCC-A344-A43F-4B44FA08D243}" type="slidenum">
              <a:rPr lang="x-none" sz="2000" b="1" smtClean="0"/>
              <a:t>10</a:t>
            </a:fld>
            <a:endParaRPr lang="x-none" sz="2000" b="1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D1FD3E8-4947-AA38-726F-5D44470A14F4}"/>
              </a:ext>
            </a:extLst>
          </p:cNvPr>
          <p:cNvSpPr txBox="1"/>
          <p:nvPr/>
        </p:nvSpPr>
        <p:spPr>
          <a:xfrm>
            <a:off x="3247130" y="3361729"/>
            <a:ext cx="13753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Electrónico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D850829-7324-51BA-8C74-93232DD712F0}"/>
              </a:ext>
            </a:extLst>
          </p:cNvPr>
          <p:cNvSpPr txBox="1"/>
          <p:nvPr/>
        </p:nvSpPr>
        <p:spPr>
          <a:xfrm>
            <a:off x="5247083" y="3670167"/>
            <a:ext cx="10273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Acción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F04E971-C2B6-978B-1810-7F9EEB4BF5C2}"/>
              </a:ext>
            </a:extLst>
          </p:cNvPr>
          <p:cNvSpPr txBox="1"/>
          <p:nvPr/>
        </p:nvSpPr>
        <p:spPr>
          <a:xfrm>
            <a:off x="7791763" y="3361729"/>
            <a:ext cx="10273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Bienes</a:t>
            </a:r>
          </a:p>
        </p:txBody>
      </p:sp>
      <p:sp>
        <p:nvSpPr>
          <p:cNvPr id="13" name="10 Elipse">
            <a:extLst>
              <a:ext uri="{FF2B5EF4-FFF2-40B4-BE49-F238E27FC236}">
                <a16:creationId xmlns:a16="http://schemas.microsoft.com/office/drawing/2014/main" id="{D9F66DEE-59F7-B7DE-0FE8-0D7D70DA742B}"/>
              </a:ext>
            </a:extLst>
          </p:cNvPr>
          <p:cNvSpPr/>
          <p:nvPr/>
        </p:nvSpPr>
        <p:spPr>
          <a:xfrm>
            <a:off x="4382019" y="5829785"/>
            <a:ext cx="1080120" cy="531440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4" name="11 Elipse">
            <a:extLst>
              <a:ext uri="{FF2B5EF4-FFF2-40B4-BE49-F238E27FC236}">
                <a16:creationId xmlns:a16="http://schemas.microsoft.com/office/drawing/2014/main" id="{A79DAFA9-39C1-D870-C1A5-9DD770F400A8}"/>
              </a:ext>
            </a:extLst>
          </p:cNvPr>
          <p:cNvSpPr/>
          <p:nvPr/>
        </p:nvSpPr>
        <p:spPr>
          <a:xfrm>
            <a:off x="3002251" y="5847134"/>
            <a:ext cx="1080120" cy="504056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MX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12 Elipse">
            <a:extLst>
              <a:ext uri="{FF2B5EF4-FFF2-40B4-BE49-F238E27FC236}">
                <a16:creationId xmlns:a16="http://schemas.microsoft.com/office/drawing/2014/main" id="{6BCA3024-6D8B-D9BA-4C0C-8F1456271D6E}"/>
              </a:ext>
            </a:extLst>
          </p:cNvPr>
          <p:cNvSpPr/>
          <p:nvPr/>
        </p:nvSpPr>
        <p:spPr>
          <a:xfrm>
            <a:off x="1657381" y="5827212"/>
            <a:ext cx="1043608" cy="531440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s-MX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3 Elipse">
            <a:extLst>
              <a:ext uri="{FF2B5EF4-FFF2-40B4-BE49-F238E27FC236}">
                <a16:creationId xmlns:a16="http://schemas.microsoft.com/office/drawing/2014/main" id="{86A9B809-9954-8211-1A24-646FEB859EC4}"/>
              </a:ext>
            </a:extLst>
          </p:cNvPr>
          <p:cNvSpPr/>
          <p:nvPr/>
        </p:nvSpPr>
        <p:spPr>
          <a:xfrm>
            <a:off x="2462191" y="4278573"/>
            <a:ext cx="2160240" cy="720080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Interés</a:t>
            </a:r>
            <a:endParaRPr lang="es-MX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5 Conector recto de flecha">
            <a:extLst>
              <a:ext uri="{FF2B5EF4-FFF2-40B4-BE49-F238E27FC236}">
                <a16:creationId xmlns:a16="http://schemas.microsoft.com/office/drawing/2014/main" id="{E3807640-4C72-F308-E641-9F4177B72ABB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2179185" y="4946847"/>
            <a:ext cx="875645" cy="8803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7 Conector recto de flecha">
            <a:extLst>
              <a:ext uri="{FF2B5EF4-FFF2-40B4-BE49-F238E27FC236}">
                <a16:creationId xmlns:a16="http://schemas.microsoft.com/office/drawing/2014/main" id="{737C8B6D-6161-533C-DBF3-685BCB65B304}"/>
              </a:ext>
            </a:extLst>
          </p:cNvPr>
          <p:cNvCxnSpPr>
            <a:cxnSpLocks/>
            <a:stCxn id="16" idx="4"/>
            <a:endCxn id="14" idx="0"/>
          </p:cNvCxnSpPr>
          <p:nvPr/>
        </p:nvCxnSpPr>
        <p:spPr>
          <a:xfrm>
            <a:off x="3542311" y="4998653"/>
            <a:ext cx="0" cy="8484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9 Conector recto de flecha">
            <a:extLst>
              <a:ext uri="{FF2B5EF4-FFF2-40B4-BE49-F238E27FC236}">
                <a16:creationId xmlns:a16="http://schemas.microsoft.com/office/drawing/2014/main" id="{B8A774E8-C60A-0BEB-51ED-4C2A634C8721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4140215" y="4956048"/>
            <a:ext cx="781864" cy="8737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55AF7AAB-304C-844D-4B18-A5CEB663FBEC}"/>
              </a:ext>
            </a:extLst>
          </p:cNvPr>
          <p:cNvSpPr txBox="1"/>
          <p:nvPr/>
        </p:nvSpPr>
        <p:spPr>
          <a:xfrm>
            <a:off x="1929381" y="5186974"/>
            <a:ext cx="7367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Alto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6F9FE992-311D-B7EB-DC77-29E256751035}"/>
              </a:ext>
            </a:extLst>
          </p:cNvPr>
          <p:cNvSpPr txBox="1"/>
          <p:nvPr/>
        </p:nvSpPr>
        <p:spPr>
          <a:xfrm>
            <a:off x="3470255" y="5186974"/>
            <a:ext cx="7367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Bajo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D7527F2F-E4E9-BCB6-9B6E-6DC07513993A}"/>
              </a:ext>
            </a:extLst>
          </p:cNvPr>
          <p:cNvSpPr txBox="1"/>
          <p:nvPr/>
        </p:nvSpPr>
        <p:spPr>
          <a:xfrm>
            <a:off x="4540828" y="5186974"/>
            <a:ext cx="8985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E479D777-01F7-F09E-D2B3-34C3B0B4E451}"/>
                  </a:ext>
                </a:extLst>
              </p:cNvPr>
              <p:cNvSpPr txBox="1"/>
              <p:nvPr/>
            </p:nvSpPr>
            <p:spPr>
              <a:xfrm>
                <a:off x="655976" y="1749147"/>
                <a:ext cx="7000417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MX" sz="20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𝑮</m:t>
                    </m:r>
                    <m:d>
                      <m:dPr>
                        <m:ctrlPr>
                          <a:rPr lang="es-MX" sz="20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MX" sz="20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𝑰𝒏𝒕𝒆𝒓</m:t>
                        </m:r>
                        <m:r>
                          <a:rPr lang="es-MX" sz="20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é</m:t>
                        </m:r>
                        <m:r>
                          <a:rPr lang="es-MX" sz="20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e>
                    </m:d>
                  </m:oMath>
                </a14:m>
                <a:r>
                  <a:rPr lang="es-MX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=  </a:t>
                </a:r>
                <a14:m>
                  <m:oMath xmlns:m="http://schemas.openxmlformats.org/officeDocument/2006/math">
                    <m:r>
                      <a:rPr lang="es-MX" sz="20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s-MX" sz="20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s-MX" sz="20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𝟓𝟖𝟒𝟗</m:t>
                    </m:r>
                  </m:oMath>
                </a14:m>
                <a:r>
                  <a:rPr lang="es-MX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Máxima Ganancia y Certeza</a:t>
                </a:r>
              </a:p>
              <a:p>
                <a14:m>
                  <m:oMath xmlns:m="http://schemas.openxmlformats.org/officeDocument/2006/math">
                    <m:r>
                      <a:rPr lang="es-MX" sz="20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𝑮</m:t>
                    </m:r>
                    <m:d>
                      <m:dPr>
                        <m:ctrlPr>
                          <a:rPr lang="es-MX" sz="20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MX" sz="20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𝑬𝒇𝒆𝒄𝒕𝒊𝒗𝒐</m:t>
                        </m:r>
                      </m:e>
                    </m:d>
                  </m:oMath>
                </a14:m>
                <a:r>
                  <a:rPr lang="es-MX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=  </a:t>
                </a:r>
                <a14:m>
                  <m:oMath xmlns:m="http://schemas.openxmlformats.org/officeDocument/2006/math">
                    <m:r>
                      <a:rPr lang="es-MX" sz="20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s-MX" sz="20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s-MX" sz="20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𝟗𝟏𝟖𝟑</m:t>
                    </m:r>
                  </m:oMath>
                </a14:m>
                <a:endParaRPr lang="es-MX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s-MX" sz="20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𝑮</m:t>
                    </m:r>
                    <m:d>
                      <m:dPr>
                        <m:ctrlPr>
                          <a:rPr lang="es-MX" sz="20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MX" sz="20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𝑻𝒆𝒏𝒔𝒊</m:t>
                        </m:r>
                        <m:r>
                          <a:rPr lang="es-MX" sz="20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ó</m:t>
                        </m:r>
                        <m:r>
                          <a:rPr lang="es-MX" sz="20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es-MX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=  </a:t>
                </a:r>
                <a14:m>
                  <m:oMath xmlns:m="http://schemas.openxmlformats.org/officeDocument/2006/math">
                    <m:r>
                      <a:rPr lang="es-MX" sz="20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s-MX" sz="20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s-MX" sz="20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𝟗𝟏𝟖𝟑</m:t>
                    </m:r>
                  </m:oMath>
                </a14:m>
                <a:endParaRPr lang="es-MX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E479D777-01F7-F09E-D2B3-34C3B0B4E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976" y="1749147"/>
                <a:ext cx="7000417" cy="1015663"/>
              </a:xfrm>
              <a:prstGeom prst="rect">
                <a:avLst/>
              </a:prstGeom>
              <a:blipFill>
                <a:blip r:embed="rId3"/>
                <a:stretch>
                  <a:fillRect t="-3593" b="-958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1585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38200" y="1132114"/>
            <a:ext cx="10515600" cy="558574"/>
          </a:xfrm>
        </p:spPr>
        <p:txBody>
          <a:bodyPr>
            <a:noAutofit/>
          </a:bodyPr>
          <a:lstStyle/>
          <a:p>
            <a:r>
              <a:rPr lang="es-MX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Tarea 9: Árbol de decisión con tres etiquetas de clase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 ejemplo anterior, completar cálculos y mostrar el árbol de derivación completo.</a:t>
            </a:r>
          </a:p>
          <a:p>
            <a:pPr algn="just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Subir en el archivo pptx los cálculos faltantes y el árbol resultante.</a:t>
            </a:r>
          </a:p>
        </p:txBody>
      </p:sp>
      <p:pic>
        <p:nvPicPr>
          <p:cNvPr id="4" name="Picture 15">
            <a:extLst>
              <a:ext uri="{FF2B5EF4-FFF2-40B4-BE49-F238E27FC236}">
                <a16:creationId xmlns:a16="http://schemas.microsoft.com/office/drawing/2014/main" id="{48039714-288F-5D10-1B43-345DCFD1E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3090"/>
            <a:ext cx="12192000" cy="658152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53447FF7-688D-65B7-2152-23EEB4949DCC}"/>
              </a:ext>
            </a:extLst>
          </p:cNvPr>
          <p:cNvSpPr txBox="1">
            <a:spLocks/>
          </p:cNvSpPr>
          <p:nvPr/>
        </p:nvSpPr>
        <p:spPr>
          <a:xfrm>
            <a:off x="497572" y="403090"/>
            <a:ext cx="11346085" cy="658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Métodos de búsqueda</a:t>
            </a:r>
            <a:endParaRPr lang="es-E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ABAA8660-A2FA-80B2-44C7-CB98AC1FD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ABF8807-ECCC-A344-A43F-4B44FA08D243}" type="slidenum">
              <a:rPr lang="x-none" sz="2000" b="1" smtClean="0"/>
              <a:t>11</a:t>
            </a:fld>
            <a:endParaRPr lang="x-none" sz="2000" b="1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C5CE19E9-106A-A745-9F52-C7E0B70232CF}"/>
              </a:ext>
            </a:extLst>
          </p:cNvPr>
          <p:cNvCxnSpPr/>
          <p:nvPr/>
        </p:nvCxnSpPr>
        <p:spPr>
          <a:xfrm>
            <a:off x="628208" y="6526041"/>
            <a:ext cx="938213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169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A2A0BC-54C9-7B43-B13D-CF66D996F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2434733"/>
            <a:ext cx="1828800" cy="1763486"/>
          </a:xfrm>
          <a:prstGeom prst="rect">
            <a:avLst/>
          </a:prstGeom>
        </p:spPr>
      </p:pic>
      <p:pic>
        <p:nvPicPr>
          <p:cNvPr id="2" name="Imagen 1" descr="press por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77461"/>
            <a:ext cx="12256970" cy="744173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C3437-4601-4671-BF92-0AE1A781E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F8807-ECCC-A344-A43F-4B44FA08D243}" type="slidenum">
              <a:rPr lang="x-none" sz="2000" b="1" smtClean="0"/>
              <a:t>12</a:t>
            </a:fld>
            <a:endParaRPr lang="x-none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2BD67E-B230-489D-B544-CE84546CD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2587133"/>
            <a:ext cx="1828800" cy="1763486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0C09EF48-C342-456B-8CE3-EC9F6095AF66}"/>
              </a:ext>
            </a:extLst>
          </p:cNvPr>
          <p:cNvSpPr txBox="1">
            <a:spLocks/>
          </p:cNvSpPr>
          <p:nvPr/>
        </p:nvSpPr>
        <p:spPr>
          <a:xfrm>
            <a:off x="5171404" y="1511903"/>
            <a:ext cx="2153992" cy="922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¡Gracias!</a:t>
            </a:r>
          </a:p>
        </p:txBody>
      </p:sp>
    </p:spTree>
    <p:extLst>
      <p:ext uri="{BB962C8B-B14F-4D97-AF65-F5344CB8AC3E}">
        <p14:creationId xmlns:p14="http://schemas.microsoft.com/office/powerpoint/2010/main" val="3198200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41DC2FF1-C422-82F2-2B23-0AA9BF75F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7851"/>
            <a:ext cx="1931798" cy="689370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04FAC02-2E24-0A44-6E8A-261BFEDEFB6D}"/>
              </a:ext>
            </a:extLst>
          </p:cNvPr>
          <p:cNvSpPr txBox="1"/>
          <p:nvPr/>
        </p:nvSpPr>
        <p:spPr>
          <a:xfrm>
            <a:off x="1435597" y="348170"/>
            <a:ext cx="10297034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Universidad Autónoma del Estado de México</a:t>
            </a:r>
          </a:p>
          <a:p>
            <a:pPr algn="ctr"/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Centro Universitario </a:t>
            </a:r>
            <a:r>
              <a:rPr lang="es-E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UAEMéx</a:t>
            </a: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Tianguistenco</a:t>
            </a:r>
          </a:p>
          <a:p>
            <a:pPr algn="ctr"/>
            <a:endParaRPr lang="es-E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s-E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Inteligencia Artificial</a:t>
            </a:r>
          </a:p>
          <a:p>
            <a:pPr algn="ctr"/>
            <a:endParaRPr lang="es-E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s-E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Ingeniería en Software</a:t>
            </a:r>
            <a:endParaRPr lang="es-E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s-E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s-E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Presenta: </a:t>
            </a:r>
          </a:p>
          <a:p>
            <a:pPr algn="ctr"/>
            <a:r>
              <a:rPr lang="es-E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Jonathan Rojas Simón</a:t>
            </a:r>
          </a:p>
          <a:p>
            <a:pPr algn="ctr"/>
            <a:endParaRPr lang="es-E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Clase 8</a:t>
            </a:r>
          </a:p>
          <a:p>
            <a:pPr algn="ctr"/>
            <a:b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Tianguistenco, Edo. de Méx. 17 de Septiembre de 2025</a:t>
            </a: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19">
            <a:extLst>
              <a:ext uri="{FF2B5EF4-FFF2-40B4-BE49-F238E27FC236}">
                <a16:creationId xmlns:a16="http://schemas.microsoft.com/office/drawing/2014/main" id="{AD8C3A00-9E46-2EAD-0314-61342F2C2D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103" y="348215"/>
            <a:ext cx="1435591" cy="947490"/>
          </a:xfrm>
          <a:prstGeom prst="rect">
            <a:avLst/>
          </a:prstGeom>
        </p:spPr>
      </p:pic>
      <p:pic>
        <p:nvPicPr>
          <p:cNvPr id="9" name="Picture 6" descr="Logo&#10;&#10;Description automatically generated">
            <a:extLst>
              <a:ext uri="{FF2B5EF4-FFF2-40B4-BE49-F238E27FC236}">
                <a16:creationId xmlns:a16="http://schemas.microsoft.com/office/drawing/2014/main" id="{53DE18B0-DA63-7A0B-0EE5-9B64934666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2813" r="96406">
                        <a14:foregroundMark x1="6719" y1="45625" x2="7656" y2="50000"/>
                        <a14:foregroundMark x1="4688" y1="55156" x2="5156" y2="59062"/>
                        <a14:foregroundMark x1="3594" y1="58906" x2="2813" y2="53125"/>
                        <a14:foregroundMark x1="11563" y1="55625" x2="11250" y2="59375"/>
                        <a14:foregroundMark x1="17344" y1="57344" x2="17344" y2="59844"/>
                        <a14:foregroundMark x1="27500" y1="56719" x2="27813" y2="59219"/>
                        <a14:foregroundMark x1="36875" y1="56719" x2="36250" y2="59844"/>
                        <a14:foregroundMark x1="60313" y1="46094" x2="61875" y2="47813"/>
                        <a14:foregroundMark x1="65781" y1="43281" x2="67500" y2="46406"/>
                        <a14:foregroundMark x1="71250" y1="46563" x2="76875" y2="49375"/>
                        <a14:foregroundMark x1="78438" y1="49375" x2="72813" y2="39688"/>
                        <a14:foregroundMark x1="86563" y1="48125" x2="87656" y2="37188"/>
                        <a14:foregroundMark x1="91719" y1="50781" x2="92656" y2="44688"/>
                        <a14:foregroundMark x1="85781" y1="43750" x2="84375" y2="42344"/>
                        <a14:foregroundMark x1="86719" y1="42188" x2="92188" y2="53281"/>
                        <a14:foregroundMark x1="43281" y1="55313" x2="46875" y2="57656"/>
                        <a14:foregroundMark x1="38281" y1="53750" x2="27187" y2="49219"/>
                        <a14:foregroundMark x1="56094" y1="45781" x2="62500" y2="43125"/>
                        <a14:foregroundMark x1="62500" y1="43125" x2="56094" y2="50000"/>
                        <a14:foregroundMark x1="56094" y1="50000" x2="67813" y2="44531"/>
                        <a14:foregroundMark x1="67813" y1="44531" x2="72813" y2="45781"/>
                        <a14:foregroundMark x1="84375" y1="42813" x2="79375" y2="55313"/>
                        <a14:foregroundMark x1="89844" y1="45000" x2="90313" y2="37188"/>
                        <a14:foregroundMark x1="96406" y1="56719" x2="96406" y2="49688"/>
                        <a14:foregroundMark x1="24531" y1="55781" x2="31250" y2="50625"/>
                        <a14:foregroundMark x1="31250" y1="50625" x2="26406" y2="62031"/>
                        <a14:foregroundMark x1="26406" y1="62031" x2="28125" y2="56719"/>
                        <a14:backgroundMark x1="99688" y1="53906" x2="99688" y2="53906"/>
                        <a14:backgroundMark x1="99375" y1="53594" x2="99375" y2="53594"/>
                        <a14:backgroundMark x1="0" y1="59375" x2="0" y2="59375"/>
                        <a14:backgroundMark x1="156" y1="51250" x2="156" y2="512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29556" y="139740"/>
            <a:ext cx="1364440" cy="136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369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38200" y="1172351"/>
            <a:ext cx="10515600" cy="518337"/>
          </a:xfrm>
        </p:spPr>
        <p:txBody>
          <a:bodyPr>
            <a:noAutofit/>
          </a:bodyPr>
          <a:lstStyle/>
          <a:p>
            <a:pPr algn="ctr"/>
            <a:r>
              <a:rPr lang="es-MX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Ejemplo para más de 2 clases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l="2822" t="28959" r="44241" b="23221"/>
          <a:stretch/>
        </p:blipFill>
        <p:spPr bwMode="auto">
          <a:xfrm>
            <a:off x="2383630" y="2139734"/>
            <a:ext cx="7386639" cy="373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15">
            <a:extLst>
              <a:ext uri="{FF2B5EF4-FFF2-40B4-BE49-F238E27FC236}">
                <a16:creationId xmlns:a16="http://schemas.microsoft.com/office/drawing/2014/main" id="{3AD08F03-610B-33C7-1F5A-A7D2B14A19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3090"/>
            <a:ext cx="12192000" cy="658152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1A2113A7-C529-AA11-641A-72A952A99A9E}"/>
              </a:ext>
            </a:extLst>
          </p:cNvPr>
          <p:cNvSpPr txBox="1">
            <a:spLocks/>
          </p:cNvSpPr>
          <p:nvPr/>
        </p:nvSpPr>
        <p:spPr>
          <a:xfrm>
            <a:off x="497572" y="403090"/>
            <a:ext cx="11346085" cy="658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Métodos de búsqueda</a:t>
            </a:r>
            <a:endParaRPr lang="es-E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F0D358-3E88-3788-8461-F24A74CB6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ABF8807-ECCC-A344-A43F-4B44FA08D243}" type="slidenum">
              <a:rPr lang="x-none" sz="2000" b="1" smtClean="0"/>
              <a:t>2</a:t>
            </a:fld>
            <a:endParaRPr lang="x-none" sz="2000" b="1" dirty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24DC3A74-24E0-57C9-AFED-D3A01047978D}"/>
              </a:ext>
            </a:extLst>
          </p:cNvPr>
          <p:cNvCxnSpPr/>
          <p:nvPr/>
        </p:nvCxnSpPr>
        <p:spPr>
          <a:xfrm>
            <a:off x="628208" y="6526041"/>
            <a:ext cx="938213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D717CF94-40F5-29F3-CF26-EC7EB3880878}"/>
              </a:ext>
            </a:extLst>
          </p:cNvPr>
          <p:cNvSpPr txBox="1"/>
          <p:nvPr/>
        </p:nvSpPr>
        <p:spPr>
          <a:xfrm>
            <a:off x="2383630" y="1770402"/>
            <a:ext cx="7386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Tabla de factores para Inversión</a:t>
            </a:r>
            <a:endParaRPr lang="es-MX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38200" y="1232158"/>
            <a:ext cx="10515600" cy="1169232"/>
          </a:xfrm>
        </p:spPr>
        <p:txBody>
          <a:bodyPr>
            <a:normAutofit/>
          </a:bodyPr>
          <a:lstStyle/>
          <a:p>
            <a:pPr algn="ctr"/>
            <a:r>
              <a:rPr lang="es-MX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Ejemplos = 9    Clases 3</a:t>
            </a:r>
            <a:br>
              <a:rPr lang="es-MX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MX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Ejemplos como M, 3 como A, 3 como 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1524000" y="2401389"/>
                <a:ext cx="9144000" cy="3642359"/>
              </a:xfrm>
            </p:spPr>
            <p:txBody>
              <a:bodyPr>
                <a:normAutofit/>
              </a:bodyPr>
              <a:lstStyle/>
              <a:p>
                <a:pPr>
                  <a:buNone/>
                </a:pPr>
                <a:endParaRPr lang="es-MX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None/>
                </a:pP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d>
                      <m:dPr>
                        <m:ctrlPr>
                          <a:rPr lang="es-MX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MX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3,3,3</m:t>
                        </m:r>
                      </m:e>
                    </m:d>
                  </m:oMath>
                </a14:m>
                <a:r>
                  <a:rPr lang="es-MX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−3/9</m:t>
                    </m:r>
                    <m:r>
                      <m:rPr>
                        <m:sty m:val="p"/>
                      </m:rPr>
                      <a:rPr lang="es-MX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log</m:t>
                    </m:r>
                    <m:r>
                      <a:rPr lang="es-MX" i="1" baseline="-25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s-MX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3/9−3/9</m:t>
                    </m:r>
                    <m:r>
                      <m:rPr>
                        <m:sty m:val="p"/>
                      </m:rPr>
                      <a:rPr lang="es-MX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log</m:t>
                    </m:r>
                    <m:r>
                      <a:rPr lang="es-MX" i="1" baseline="-25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s-MX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3/9 –</m:t>
                    </m:r>
                    <m:r>
                      <a:rPr lang="es-MX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3/9</m:t>
                    </m:r>
                    <m:r>
                      <m:rPr>
                        <m:sty m:val="p"/>
                      </m:rPr>
                      <a:rPr lang="es-MX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log</m:t>
                    </m:r>
                    <m:r>
                      <a:rPr lang="es-MX" i="1" baseline="-250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s-MX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3/9</m:t>
                    </m:r>
                  </m:oMath>
                </a14:m>
                <a:endParaRPr lang="es-MX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None/>
                </a:pPr>
                <a:r>
                  <a:rPr lang="es-MX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    =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0.5283+0.5283+0.5283</m:t>
                    </m:r>
                  </m:oMath>
                </a14:m>
                <a:endParaRPr lang="es-MX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None/>
                </a:pPr>
                <a:r>
                  <a:rPr lang="es-MX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    =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1.5849</m:t>
                    </m:r>
                  </m:oMath>
                </a14:m>
                <a:endParaRPr lang="es-MX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None/>
                </a:pPr>
                <a:endParaRPr lang="es-MX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None/>
                </a:pPr>
                <a:r>
                  <a:rPr lang="es-MX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Hay máxima incertidumbre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s-MX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Ejemplos balanceados</a:t>
                </a:r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0" y="2401389"/>
                <a:ext cx="9144000" cy="3642359"/>
              </a:xfrm>
              <a:blipFill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5">
            <a:extLst>
              <a:ext uri="{FF2B5EF4-FFF2-40B4-BE49-F238E27FC236}">
                <a16:creationId xmlns:a16="http://schemas.microsoft.com/office/drawing/2014/main" id="{55BA5AEE-06B9-5B88-DF46-5C44B7E4B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3090"/>
            <a:ext cx="12192000" cy="658152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9F16860E-1E9F-E289-BC4F-C67A619E9ACE}"/>
              </a:ext>
            </a:extLst>
          </p:cNvPr>
          <p:cNvSpPr txBox="1">
            <a:spLocks/>
          </p:cNvSpPr>
          <p:nvPr/>
        </p:nvSpPr>
        <p:spPr>
          <a:xfrm>
            <a:off x="497572" y="403090"/>
            <a:ext cx="11346085" cy="658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Métodos de búsqueda</a:t>
            </a:r>
            <a:endParaRPr lang="es-E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D3E56BB-145F-1CF0-5F41-BE1EEC6E8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ABF8807-ECCC-A344-A43F-4B44FA08D243}" type="slidenum">
              <a:rPr lang="x-none" sz="2000" b="1" smtClean="0"/>
              <a:t>3</a:t>
            </a:fld>
            <a:endParaRPr lang="x-none" sz="2000" b="1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82602E51-1594-E178-6038-28F8F49ED0F6}"/>
              </a:ext>
            </a:extLst>
          </p:cNvPr>
          <p:cNvCxnSpPr/>
          <p:nvPr/>
        </p:nvCxnSpPr>
        <p:spPr>
          <a:xfrm>
            <a:off x="628208" y="6526041"/>
            <a:ext cx="938213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38200" y="1061242"/>
            <a:ext cx="10515600" cy="629446"/>
          </a:xfrm>
        </p:spPr>
        <p:txBody>
          <a:bodyPr>
            <a:noAutofit/>
          </a:bodyPr>
          <a:lstStyle/>
          <a:p>
            <a:pPr algn="ctr"/>
            <a:r>
              <a:rPr lang="es-MX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Tipo (Electrónica, Acción, Bienes)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1523999" y="1600200"/>
                <a:ext cx="9640529" cy="5257800"/>
              </a:xfrm>
            </p:spPr>
            <p:txBody>
              <a:bodyPr>
                <a:normAutofit fontScale="92500"/>
              </a:bodyPr>
              <a:lstStyle/>
              <a:p>
                <a:pPr>
                  <a:buNone/>
                </a:pPr>
                <a:r>
                  <a:rPr 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Valor: Electrónica = 3   donde 1 para M, 1 para A, 1 para B	</a:t>
                </a:r>
                <a14:m>
                  <m:oMath xmlns:m="http://schemas.openxmlformats.org/officeDocument/2006/math">
                    <m:r>
                      <a:rPr lang="es-MX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d>
                      <m:dPr>
                        <m:ctrlPr>
                          <a:rPr lang="es-MX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MX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1,1,1</m:t>
                        </m:r>
                      </m:e>
                    </m:d>
                  </m:oMath>
                </a14:m>
                <a:r>
                  <a:rPr 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s-MX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1.5849</m:t>
                    </m:r>
                  </m:oMath>
                </a14:m>
                <a:endParaRPr lang="es-MX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None/>
                </a:pPr>
                <a:r>
                  <a:rPr 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Valor: Acción = 3   donde 2 para M, 1 para A, 0 para B		</a:t>
                </a:r>
                <a14:m>
                  <m:oMath xmlns:m="http://schemas.openxmlformats.org/officeDocument/2006/math">
                    <m:r>
                      <a:rPr lang="es-MX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d>
                      <m:dPr>
                        <m:ctrlPr>
                          <a:rPr lang="es-MX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MX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2,1,0</m:t>
                        </m:r>
                      </m:e>
                    </m:d>
                  </m:oMath>
                </a14:m>
                <a:r>
                  <a:rPr 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s-MX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0.9182</m:t>
                    </m:r>
                  </m:oMath>
                </a14:m>
                <a:endParaRPr lang="es-MX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None/>
                </a:pPr>
                <a:r>
                  <a:rPr 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Valor: Bienes = 3   donde 0 para M, 1 para A, 2 para B		</a:t>
                </a:r>
                <a14:m>
                  <m:oMath xmlns:m="http://schemas.openxmlformats.org/officeDocument/2006/math">
                    <m:r>
                      <a:rPr lang="es-MX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d>
                      <m:dPr>
                        <m:ctrlPr>
                          <a:rPr lang="es-MX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MX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0,1,2</m:t>
                        </m:r>
                      </m:e>
                    </m:d>
                  </m:oMath>
                </a14:m>
                <a:r>
                  <a:rPr 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s-MX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0.9182</m:t>
                    </m:r>
                  </m:oMath>
                </a14:m>
                <a:endParaRPr lang="es-MX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None/>
                </a:pPr>
                <a14:m>
                  <m:oMath xmlns:m="http://schemas.openxmlformats.org/officeDocument/2006/math">
                    <m:r>
                      <a:rPr lang="es-MX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s-MX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MX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𝑇𝑖𝑝𝑜</m:t>
                        </m:r>
                      </m:e>
                    </m:d>
                  </m:oMath>
                </a14:m>
                <a:r>
                  <a:rPr 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s-MX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3/9(1.5849)+3/9(0.9182)+3/9(0.9182</m:t>
                    </m:r>
                    <m:r>
                      <a:rPr lang="es-MX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s-MX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s-MX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1.1404</m:t>
                    </m:r>
                  </m:oMath>
                </a14:m>
                <a:endParaRPr lang="es-MX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None/>
                </a:pPr>
                <a14:m>
                  <m:oMath xmlns:m="http://schemas.openxmlformats.org/officeDocument/2006/math">
                    <m:r>
                      <a:rPr lang="es-MX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d>
                      <m:dPr>
                        <m:ctrlPr>
                          <a:rPr lang="es-MX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MX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𝑇𝑖𝑝𝑜</m:t>
                        </m:r>
                      </m:e>
                    </m:d>
                  </m:oMath>
                </a14:m>
                <a:r>
                  <a:rPr 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s-MX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d>
                      <m:dPr>
                        <m:ctrlPr>
                          <a:rPr lang="es-MX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MX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𝐶𝑙𝑎𝑠𝑒𝑠</m:t>
                        </m:r>
                      </m:e>
                    </m:d>
                    <m:r>
                      <a:rPr lang="es-MX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– </m:t>
                    </m:r>
                    <m:r>
                      <a:rPr lang="es-MX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s-MX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MX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𝑇𝑖𝑝𝑜</m:t>
                        </m:r>
                      </m:e>
                    </m:d>
                  </m:oMath>
                </a14:m>
                <a:r>
                  <a:rPr 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s-MX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1.5849 – 1.1404 </m:t>
                    </m:r>
                  </m:oMath>
                </a14:m>
                <a:r>
                  <a:rPr 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s-MX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0.4445</m:t>
                    </m:r>
                  </m:oMath>
                </a14:m>
                <a:endParaRPr lang="es-MX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None/>
                </a:pPr>
                <a:endParaRPr lang="es-MX" sz="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None/>
                </a:pPr>
                <a:endParaRPr lang="es-MX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None/>
                </a:pPr>
                <a:r>
                  <a:rPr 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Valor: Alta = 3       donde 1 para M, 1 para A, 1 para B		</a:t>
                </a:r>
                <a14:m>
                  <m:oMath xmlns:m="http://schemas.openxmlformats.org/officeDocument/2006/math">
                    <m:r>
                      <a:rPr lang="es-MX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d>
                      <m:dPr>
                        <m:ctrlPr>
                          <a:rPr lang="es-MX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MX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1,1,1</m:t>
                        </m:r>
                      </m:e>
                    </m:d>
                  </m:oMath>
                </a14:m>
                <a:r>
                  <a:rPr 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s-MX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1.5849</m:t>
                    </m:r>
                  </m:oMath>
                </a14:m>
                <a:endParaRPr lang="es-MX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None/>
                </a:pPr>
                <a:r>
                  <a:rPr 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Valor: Baja = 3      donde 1 para M, 2 para A, 0 para B		</a:t>
                </a:r>
                <a14:m>
                  <m:oMath xmlns:m="http://schemas.openxmlformats.org/officeDocument/2006/math">
                    <m:r>
                      <a:rPr lang="es-MX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d>
                      <m:dPr>
                        <m:ctrlPr>
                          <a:rPr lang="es-MX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MX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1,2,0</m:t>
                        </m:r>
                      </m:e>
                    </m:d>
                  </m:oMath>
                </a14:m>
                <a:r>
                  <a:rPr 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s-MX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0.9182</m:t>
                    </m:r>
                  </m:oMath>
                </a14:m>
                <a:endParaRPr lang="es-MX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None/>
                </a:pPr>
                <a:r>
                  <a:rPr 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Valor: Media = 3   donde 1 para M, 0 para A, 2 para B		</a:t>
                </a:r>
                <a14:m>
                  <m:oMath xmlns:m="http://schemas.openxmlformats.org/officeDocument/2006/math">
                    <m:r>
                      <a:rPr lang="es-MX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d>
                      <m:dPr>
                        <m:ctrlPr>
                          <a:rPr lang="es-MX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MX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1,0,2</m:t>
                        </m:r>
                      </m:e>
                    </m:d>
                  </m:oMath>
                </a14:m>
                <a:r>
                  <a:rPr 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s-MX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0.9182</m:t>
                    </m:r>
                  </m:oMath>
                </a14:m>
                <a:endParaRPr lang="es-MX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None/>
                </a:pPr>
                <a14:m>
                  <m:oMath xmlns:m="http://schemas.openxmlformats.org/officeDocument/2006/math">
                    <m:r>
                      <a:rPr lang="es-MX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s-MX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MX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𝐼𝑛𝑡𝑒𝑟</m:t>
                        </m:r>
                        <m:r>
                          <a:rPr lang="es-MX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é</m:t>
                        </m:r>
                        <m:r>
                          <a:rPr lang="es-MX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s-MX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3/9(1.5849)+3/9(0.9182)+3/9(0.9182</m:t>
                    </m:r>
                    <m:r>
                      <a:rPr lang="es-MX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s-MX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1.1404</m:t>
                    </m:r>
                  </m:oMath>
                </a14:m>
                <a:endParaRPr lang="es-MX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None/>
                </a:pPr>
                <a14:m>
                  <m:oMath xmlns:m="http://schemas.openxmlformats.org/officeDocument/2006/math">
                    <m:r>
                      <a:rPr lang="es-MX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d>
                      <m:dPr>
                        <m:ctrlPr>
                          <a:rPr lang="es-MX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MX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𝐼𝑛𝑡𝑒𝑟</m:t>
                        </m:r>
                        <m:r>
                          <a:rPr lang="es-MX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é</m:t>
                        </m:r>
                        <m:r>
                          <a:rPr lang="es-MX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s-MX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d>
                      <m:dPr>
                        <m:ctrlPr>
                          <a:rPr lang="es-MX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MX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𝐶𝑙𝑎𝑠𝑒𝑠</m:t>
                        </m:r>
                      </m:e>
                    </m:d>
                    <m:r>
                      <a:rPr lang="es-MX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– </m:t>
                    </m:r>
                    <m:r>
                      <a:rPr lang="es-MX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s-MX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MX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𝐼𝑛𝑡𝑒𝑟</m:t>
                        </m:r>
                        <m:r>
                          <a:rPr lang="es-MX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é</m:t>
                        </m:r>
                        <m:r>
                          <a:rPr lang="es-MX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s-MX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1.5849 – 1.1404</m:t>
                    </m:r>
                  </m:oMath>
                </a14:m>
                <a:r>
                  <a:rPr 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s-MX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0.4445</m:t>
                    </m:r>
                  </m:oMath>
                </a14:m>
                <a:endParaRPr lang="es-MX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None/>
                </a:pPr>
                <a:endParaRPr lang="es-MX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None/>
                </a:pPr>
                <a:endParaRPr lang="es-MX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3999" y="1600200"/>
                <a:ext cx="9640529" cy="5257800"/>
              </a:xfrm>
              <a:blipFill>
                <a:blip r:embed="rId2"/>
                <a:stretch>
                  <a:fillRect l="-822" t="-139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1 Título"/>
          <p:cNvSpPr txBox="1">
            <a:spLocks/>
          </p:cNvSpPr>
          <p:nvPr/>
        </p:nvSpPr>
        <p:spPr>
          <a:xfrm>
            <a:off x="1524001" y="3708795"/>
            <a:ext cx="9144000" cy="629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algn="ctr">
              <a:spcBef>
                <a:spcPct val="0"/>
              </a:spcBef>
              <a:defRPr/>
            </a:pPr>
            <a:r>
              <a:rPr lang="es-MX" sz="2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Interés (Alta, Baja, Media)</a:t>
            </a:r>
          </a:p>
        </p:txBody>
      </p:sp>
      <p:pic>
        <p:nvPicPr>
          <p:cNvPr id="5" name="Picture 15">
            <a:extLst>
              <a:ext uri="{FF2B5EF4-FFF2-40B4-BE49-F238E27FC236}">
                <a16:creationId xmlns:a16="http://schemas.microsoft.com/office/drawing/2014/main" id="{C8C650A2-EAD8-FFE8-5926-DB1F86D3E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3090"/>
            <a:ext cx="12192000" cy="65815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D5CA84C3-C26A-1287-4ECD-2241BC861B21}"/>
              </a:ext>
            </a:extLst>
          </p:cNvPr>
          <p:cNvSpPr txBox="1">
            <a:spLocks/>
          </p:cNvSpPr>
          <p:nvPr/>
        </p:nvSpPr>
        <p:spPr>
          <a:xfrm>
            <a:off x="497572" y="403090"/>
            <a:ext cx="11346085" cy="658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Métodos de búsqueda</a:t>
            </a:r>
            <a:endParaRPr lang="es-E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D49666F4-A0B9-189E-5640-227231D0B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ABF8807-ECCC-A344-A43F-4B44FA08D243}" type="slidenum">
              <a:rPr lang="x-none" sz="2000" b="1" smtClean="0"/>
              <a:t>4</a:t>
            </a:fld>
            <a:endParaRPr lang="x-none" sz="2000" b="1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630C5D87-7950-859F-9E38-8AF27A12F080}"/>
              </a:ext>
            </a:extLst>
          </p:cNvPr>
          <p:cNvCxnSpPr/>
          <p:nvPr/>
        </p:nvCxnSpPr>
        <p:spPr>
          <a:xfrm>
            <a:off x="628208" y="6526041"/>
            <a:ext cx="938213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38200" y="1061242"/>
            <a:ext cx="10515600" cy="629446"/>
          </a:xfrm>
        </p:spPr>
        <p:txBody>
          <a:bodyPr>
            <a:noAutofit/>
          </a:bodyPr>
          <a:lstStyle/>
          <a:p>
            <a:pPr algn="ctr"/>
            <a:r>
              <a:rPr lang="es-MX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Efectivo (Alta, Baja)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600200"/>
                <a:ext cx="10082980" cy="5257800"/>
              </a:xfrm>
            </p:spPr>
            <p:txBody>
              <a:bodyPr>
                <a:normAutofit/>
              </a:bodyPr>
              <a:lstStyle/>
              <a:p>
                <a:pPr>
                  <a:buNone/>
                </a:pPr>
                <a:r>
                  <a:rPr 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Valor: Alta = 6   donde 2 para M, 3 para A, 1 para B		</a:t>
                </a:r>
                <a14:m>
                  <m:oMath xmlns:m="http://schemas.openxmlformats.org/officeDocument/2006/math">
                    <m:r>
                      <a:rPr lang="es-MX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d>
                      <m:dPr>
                        <m:ctrlPr>
                          <a:rPr lang="es-MX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MX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2,3,1</m:t>
                        </m:r>
                      </m:e>
                    </m:d>
                  </m:oMath>
                </a14:m>
                <a:r>
                  <a:rPr 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s-MX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1.4591</m:t>
                    </m:r>
                  </m:oMath>
                </a14:m>
                <a:endParaRPr lang="es-MX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None/>
                </a:pPr>
                <a:r>
                  <a:rPr 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Valor: Baja = 3   donde 1 para M, 0 para A, 2 para B		</a:t>
                </a:r>
                <a14:m>
                  <m:oMath xmlns:m="http://schemas.openxmlformats.org/officeDocument/2006/math">
                    <m:r>
                      <a:rPr lang="es-MX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d>
                      <m:dPr>
                        <m:ctrlPr>
                          <a:rPr lang="es-MX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MX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s-MX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s-MX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s-MX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s-MX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s-MX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0.9182</m:t>
                    </m:r>
                  </m:oMath>
                </a14:m>
                <a:endParaRPr lang="es-MX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None/>
                </a:pPr>
                <a14:m>
                  <m:oMath xmlns:m="http://schemas.openxmlformats.org/officeDocument/2006/math">
                    <m:r>
                      <a:rPr lang="es-MX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s-MX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MX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𝐸𝑓𝑒𝑐𝑡𝑖𝑣𝑜</m:t>
                        </m:r>
                      </m:e>
                    </m:d>
                  </m:oMath>
                </a14:m>
                <a:r>
                  <a:rPr 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s-MX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6/9(1.4591)+3/9(0.9182</m:t>
                    </m:r>
                    <m:r>
                      <a:rPr lang="es-MX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s-MX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1.2787</m:t>
                    </m:r>
                  </m:oMath>
                </a14:m>
                <a:endParaRPr lang="es-MX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None/>
                </a:pPr>
                <a14:m>
                  <m:oMath xmlns:m="http://schemas.openxmlformats.org/officeDocument/2006/math">
                    <m:r>
                      <a:rPr lang="es-MX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d>
                      <m:dPr>
                        <m:ctrlPr>
                          <a:rPr lang="es-MX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MX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𝐸𝑓𝑒𝑐𝑡𝑖𝑣𝑜</m:t>
                        </m:r>
                      </m:e>
                    </m:d>
                  </m:oMath>
                </a14:m>
                <a:r>
                  <a:rPr 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s-MX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d>
                      <m:dPr>
                        <m:ctrlPr>
                          <a:rPr lang="es-MX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MX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𝐶𝑙𝑎𝑠𝑒𝑠</m:t>
                        </m:r>
                      </m:e>
                    </m:d>
                    <m:r>
                      <a:rPr lang="es-MX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– </m:t>
                    </m:r>
                    <m:r>
                      <a:rPr lang="es-MX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s-MX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MX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𝐸𝑓𝑒𝑐𝑡𝑖𝑣𝑜</m:t>
                        </m:r>
                      </m:e>
                    </m:d>
                  </m:oMath>
                </a14:m>
                <a:r>
                  <a:rPr 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s-MX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1.5849 – 1.2787</m:t>
                    </m:r>
                  </m:oMath>
                </a14:m>
                <a:r>
                  <a:rPr 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s-MX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0.3062</m:t>
                    </m:r>
                  </m:oMath>
                </a14:m>
                <a:endParaRPr lang="es-MX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None/>
                </a:pPr>
                <a:endParaRPr lang="es-MX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None/>
                </a:pPr>
                <a:endParaRPr lang="es-MX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None/>
                </a:pPr>
                <a:r>
                  <a:rPr 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Valor: Media = 6   donde 2 para M, 3 para A, 1 para B	</a:t>
                </a:r>
                <a14:m>
                  <m:oMath xmlns:m="http://schemas.openxmlformats.org/officeDocument/2006/math">
                    <m:r>
                      <a:rPr lang="es-MX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d>
                      <m:dPr>
                        <m:ctrlPr>
                          <a:rPr lang="es-MX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MX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2,3,1</m:t>
                        </m:r>
                      </m:e>
                    </m:d>
                  </m:oMath>
                </a14:m>
                <a:r>
                  <a:rPr 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s-MX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1.4591</m:t>
                    </m:r>
                  </m:oMath>
                </a14:m>
                <a:endParaRPr lang="es-MX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None/>
                </a:pPr>
                <a:r>
                  <a:rPr 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Valor: Alta = 3      donde 1 para M, 0 para A, 2 para B	</a:t>
                </a:r>
                <a14:m>
                  <m:oMath xmlns:m="http://schemas.openxmlformats.org/officeDocument/2006/math">
                    <m:r>
                      <a:rPr lang="es-MX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d>
                      <m:dPr>
                        <m:ctrlPr>
                          <a:rPr lang="es-MX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MX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1,0,2</m:t>
                        </m:r>
                      </m:e>
                    </m:d>
                  </m:oMath>
                </a14:m>
                <a:r>
                  <a:rPr 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s-MX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0.9182</m:t>
                    </m:r>
                  </m:oMath>
                </a14:m>
                <a:endParaRPr lang="es-MX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None/>
                </a:pPr>
                <a14:m>
                  <m:oMath xmlns:m="http://schemas.openxmlformats.org/officeDocument/2006/math">
                    <m:r>
                      <a:rPr lang="es-MX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s-MX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MX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𝑇𝑒𝑛𝑠𝑖</m:t>
                        </m:r>
                        <m:r>
                          <a:rPr lang="es-MX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ó</m:t>
                        </m:r>
                        <m:r>
                          <a:rPr lang="es-MX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s-MX" sz="24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6</m:t>
                    </m:r>
                    <m:r>
                      <a:rPr lang="es-MX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/9(1.4</m:t>
                    </m:r>
                    <m:r>
                      <a:rPr lang="es-MX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s-MX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9</m:t>
                    </m:r>
                    <m:r>
                      <a:rPr lang="es-MX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s-MX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)+3/9(0.9182)</m:t>
                    </m:r>
                  </m:oMath>
                </a14:m>
                <a:r>
                  <a:rPr 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s-MX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1.2728</m:t>
                    </m:r>
                  </m:oMath>
                </a14:m>
                <a:endParaRPr lang="es-MX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None/>
                </a:pPr>
                <a14:m>
                  <m:oMath xmlns:m="http://schemas.openxmlformats.org/officeDocument/2006/math">
                    <m:r>
                      <a:rPr lang="es-MX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d>
                      <m:dPr>
                        <m:ctrlPr>
                          <a:rPr lang="es-MX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MX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𝑇𝑒𝑛𝑠𝑖</m:t>
                        </m:r>
                        <m:r>
                          <a:rPr lang="es-MX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ó</m:t>
                        </m:r>
                        <m:r>
                          <a:rPr lang="es-MX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s-MX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d>
                      <m:dPr>
                        <m:ctrlPr>
                          <a:rPr lang="es-MX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MX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𝐶𝑙𝑎𝑠𝑒𝑠</m:t>
                        </m:r>
                      </m:e>
                    </m:d>
                    <m:r>
                      <a:rPr lang="es-MX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– </m:t>
                    </m:r>
                    <m:r>
                      <a:rPr lang="es-MX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s-MX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MX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𝐼𝑛𝑡𝑒𝑟</m:t>
                        </m:r>
                        <m:r>
                          <a:rPr lang="es-MX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é</m:t>
                        </m:r>
                        <m:r>
                          <a:rPr lang="es-MX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s-MX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1.5849 – 1.2728</m:t>
                    </m:r>
                  </m:oMath>
                </a14:m>
                <a:r>
                  <a:rPr 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s-MX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0.3</m:t>
                    </m:r>
                    <m:r>
                      <a:rPr lang="es-MX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s-MX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s-MX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endParaRPr lang="es-MX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600200"/>
                <a:ext cx="10082980" cy="5257800"/>
              </a:xfrm>
              <a:blipFill>
                <a:blip r:embed="rId2"/>
                <a:stretch>
                  <a:fillRect l="-967" t="-162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1 Título"/>
          <p:cNvSpPr txBox="1">
            <a:spLocks/>
          </p:cNvSpPr>
          <p:nvPr/>
        </p:nvSpPr>
        <p:spPr>
          <a:xfrm>
            <a:off x="838200" y="3429000"/>
            <a:ext cx="10515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algn="ctr">
              <a:spcBef>
                <a:spcPct val="0"/>
              </a:spcBef>
              <a:defRPr/>
            </a:pPr>
            <a:r>
              <a:rPr lang="es-MX" sz="2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Tensión (Media, Baja)</a:t>
            </a:r>
          </a:p>
        </p:txBody>
      </p:sp>
      <p:pic>
        <p:nvPicPr>
          <p:cNvPr id="5" name="Picture 15">
            <a:extLst>
              <a:ext uri="{FF2B5EF4-FFF2-40B4-BE49-F238E27FC236}">
                <a16:creationId xmlns:a16="http://schemas.microsoft.com/office/drawing/2014/main" id="{35A4D480-1065-5E80-6CF4-F7B1A8C6B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3090"/>
            <a:ext cx="12192000" cy="65815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C9C30CF0-A8AA-38EA-87D3-7E79F7FD25E6}"/>
              </a:ext>
            </a:extLst>
          </p:cNvPr>
          <p:cNvSpPr txBox="1">
            <a:spLocks/>
          </p:cNvSpPr>
          <p:nvPr/>
        </p:nvSpPr>
        <p:spPr>
          <a:xfrm>
            <a:off x="497572" y="403090"/>
            <a:ext cx="11346085" cy="658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Métodos de búsqueda</a:t>
            </a:r>
            <a:endParaRPr lang="es-E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75FA3947-63C3-D5C6-B044-6D387014D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ABF8807-ECCC-A344-A43F-4B44FA08D243}" type="slidenum">
              <a:rPr lang="x-none" sz="2000" b="1" smtClean="0"/>
              <a:t>5</a:t>
            </a:fld>
            <a:endParaRPr lang="x-none" sz="20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38200" y="1061242"/>
            <a:ext cx="10515600" cy="629446"/>
          </a:xfrm>
        </p:spPr>
        <p:txBody>
          <a:bodyPr>
            <a:normAutofit/>
          </a:bodyPr>
          <a:lstStyle/>
          <a:p>
            <a:pPr algn="ctr"/>
            <a:r>
              <a:rPr lang="es-MX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Elección Nodo Raíz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808796" y="1679531"/>
                <a:ext cx="10515600" cy="248883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s-MX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d>
                      <m:dPr>
                        <m:ctrlPr>
                          <a:rPr lang="es-MX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MX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𝑇𝑖𝑝𝑜</m:t>
                        </m:r>
                      </m:e>
                    </m:d>
                  </m:oMath>
                </a14:m>
                <a:r>
                  <a:rPr 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=  </a:t>
                </a:r>
                <a14:m>
                  <m:oMath xmlns:m="http://schemas.openxmlformats.org/officeDocument/2006/math">
                    <m:r>
                      <a:rPr lang="es-MX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0.4445</m:t>
                    </m:r>
                  </m:oMath>
                </a14:m>
                <a:endParaRPr lang="es-MX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s-MX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d>
                      <m:dPr>
                        <m:ctrlPr>
                          <a:rPr lang="es-MX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MX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𝐼𝑛𝑡𝑒𝑟</m:t>
                        </m:r>
                        <m:r>
                          <a:rPr lang="es-MX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é</m:t>
                        </m:r>
                        <m:r>
                          <a:rPr lang="es-MX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=  </a:t>
                </a:r>
                <a14:m>
                  <m:oMath xmlns:m="http://schemas.openxmlformats.org/officeDocument/2006/math">
                    <m:r>
                      <a:rPr lang="es-MX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0.4445</m:t>
                    </m:r>
                  </m:oMath>
                </a14:m>
                <a:endParaRPr lang="es-MX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s-MX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d>
                      <m:dPr>
                        <m:ctrlPr>
                          <a:rPr lang="es-MX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MX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𝐸𝑓𝑒𝑐𝑡𝑖𝑣𝑜</m:t>
                        </m:r>
                      </m:e>
                    </m:d>
                  </m:oMath>
                </a14:m>
                <a:r>
                  <a:rPr 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=  </a:t>
                </a:r>
                <a14:m>
                  <m:oMath xmlns:m="http://schemas.openxmlformats.org/officeDocument/2006/math">
                    <m:r>
                      <a:rPr lang="es-MX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0.3062</m:t>
                    </m:r>
                  </m:oMath>
                </a14:m>
                <a:endParaRPr lang="es-MX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s-MX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d>
                      <m:dPr>
                        <m:ctrlPr>
                          <a:rPr lang="es-MX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MX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𝑇𝑒𝑛𝑠𝑖</m:t>
                        </m:r>
                        <m:r>
                          <a:rPr lang="es-MX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ó</m:t>
                        </m:r>
                        <m:r>
                          <a:rPr lang="es-MX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=  </a:t>
                </a:r>
                <a14:m>
                  <m:oMath xmlns:m="http://schemas.openxmlformats.org/officeDocument/2006/math">
                    <m:r>
                      <a:rPr lang="es-MX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0.3</m:t>
                    </m:r>
                    <m:r>
                      <a:rPr lang="es-MX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s-MX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s-MX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endParaRPr lang="es-MX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s-MX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 nodo a elegir como raíz es </a:t>
                </a:r>
                <a:r>
                  <a:rPr lang="es-MX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Tipo</a:t>
                </a:r>
              </a:p>
              <a:p>
                <a:pPr>
                  <a:buNone/>
                </a:pPr>
                <a:endParaRPr lang="es-MX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None/>
                </a:pPr>
                <a:endParaRPr lang="es-MX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8796" y="1679531"/>
                <a:ext cx="10515600" cy="2488831"/>
              </a:xfrm>
              <a:blipFill>
                <a:blip r:embed="rId2"/>
                <a:stretch>
                  <a:fillRect l="-1217" t="-343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3 Elipse"/>
          <p:cNvSpPr/>
          <p:nvPr/>
        </p:nvSpPr>
        <p:spPr>
          <a:xfrm>
            <a:off x="4511824" y="4293096"/>
            <a:ext cx="2160240" cy="720080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</a:t>
            </a:r>
            <a:endParaRPr lang="es-MX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5 Conector recto de flecha"/>
          <p:cNvCxnSpPr>
            <a:stCxn id="4" idx="3"/>
          </p:cNvCxnSpPr>
          <p:nvPr/>
        </p:nvCxnSpPr>
        <p:spPr>
          <a:xfrm flipH="1">
            <a:off x="2927648" y="4907724"/>
            <a:ext cx="1900536" cy="1113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>
            <a:stCxn id="4" idx="4"/>
          </p:cNvCxnSpPr>
          <p:nvPr/>
        </p:nvCxnSpPr>
        <p:spPr>
          <a:xfrm>
            <a:off x="5591944" y="5013176"/>
            <a:ext cx="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>
            <a:stCxn id="4" idx="5"/>
          </p:cNvCxnSpPr>
          <p:nvPr/>
        </p:nvCxnSpPr>
        <p:spPr>
          <a:xfrm>
            <a:off x="6355704" y="4907724"/>
            <a:ext cx="2044552" cy="12575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15">
            <a:extLst>
              <a:ext uri="{FF2B5EF4-FFF2-40B4-BE49-F238E27FC236}">
                <a16:creationId xmlns:a16="http://schemas.microsoft.com/office/drawing/2014/main" id="{2199B3C8-6839-B09E-D321-6BF21E883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3090"/>
            <a:ext cx="12192000" cy="658152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CC8AFFA6-740D-A30F-6567-0BF4F08B328D}"/>
              </a:ext>
            </a:extLst>
          </p:cNvPr>
          <p:cNvSpPr txBox="1">
            <a:spLocks/>
          </p:cNvSpPr>
          <p:nvPr/>
        </p:nvSpPr>
        <p:spPr>
          <a:xfrm>
            <a:off x="497572" y="403090"/>
            <a:ext cx="11346085" cy="658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Métodos de búsqueda</a:t>
            </a:r>
            <a:endParaRPr lang="es-E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D1E1C68D-423C-E5FE-6BCE-673672A52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ABF8807-ECCC-A344-A43F-4B44FA08D243}" type="slidenum">
              <a:rPr lang="x-none" sz="2000" b="1" smtClean="0"/>
              <a:t>6</a:t>
            </a:fld>
            <a:endParaRPr lang="x-none" sz="2000" b="1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D1FD3E8-4947-AA38-726F-5D44470A14F4}"/>
              </a:ext>
            </a:extLst>
          </p:cNvPr>
          <p:cNvSpPr txBox="1"/>
          <p:nvPr/>
        </p:nvSpPr>
        <p:spPr>
          <a:xfrm>
            <a:off x="2621110" y="5136404"/>
            <a:ext cx="13753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Electrónico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D850829-7324-51BA-8C74-93232DD712F0}"/>
              </a:ext>
            </a:extLst>
          </p:cNvPr>
          <p:cNvSpPr txBox="1"/>
          <p:nvPr/>
        </p:nvSpPr>
        <p:spPr>
          <a:xfrm>
            <a:off x="4621063" y="5444842"/>
            <a:ext cx="10273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Acción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F04E971-C2B6-978B-1810-7F9EEB4BF5C2}"/>
              </a:ext>
            </a:extLst>
          </p:cNvPr>
          <p:cNvSpPr txBox="1"/>
          <p:nvPr/>
        </p:nvSpPr>
        <p:spPr>
          <a:xfrm>
            <a:off x="7165743" y="5136404"/>
            <a:ext cx="10273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Bienes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38200" y="1032536"/>
            <a:ext cx="10515600" cy="658152"/>
          </a:xfrm>
        </p:spPr>
        <p:txBody>
          <a:bodyPr>
            <a:normAutofit/>
          </a:bodyPr>
          <a:lstStyle/>
          <a:p>
            <a:pPr algn="ctr"/>
            <a:r>
              <a:rPr lang="es-MX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Raíz = Tipo, Valor: Electrónico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859" t="28560" r="44255" b="52465"/>
          <a:stretch/>
        </p:blipFill>
        <p:spPr bwMode="auto">
          <a:xfrm>
            <a:off x="2316854" y="2145962"/>
            <a:ext cx="7379546" cy="1499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2279576" y="3789041"/>
            <a:ext cx="741682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Ejemplos = 3    Clases 3</a:t>
            </a:r>
          </a:p>
          <a:p>
            <a:endParaRPr lang="es-MX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Ejemplo como M, 1 como A, 1 como 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CuadroTexto"/>
              <p:cNvSpPr txBox="1"/>
              <p:nvPr/>
            </p:nvSpPr>
            <p:spPr>
              <a:xfrm>
                <a:off x="2279576" y="5172930"/>
                <a:ext cx="852134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14:m>
                  <m:oMath xmlns:m="http://schemas.openxmlformats.org/officeDocument/2006/math">
                    <m:r>
                      <a:rPr lang="es-MX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d>
                      <m:dPr>
                        <m:ctrlPr>
                          <a:rPr lang="es-MX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MX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3,3,3</m:t>
                        </m:r>
                      </m:e>
                    </m:d>
                  </m:oMath>
                </a14:m>
                <a:r>
                  <a:rPr 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s-MX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−1/3</m:t>
                    </m:r>
                    <m:r>
                      <m:rPr>
                        <m:sty m:val="p"/>
                      </m:rPr>
                      <a:rPr lang="es-MX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log</m:t>
                    </m:r>
                    <m:r>
                      <a:rPr lang="es-MX" sz="2400" i="1" baseline="-25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s-MX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1/3 −1/3</m:t>
                    </m:r>
                    <m:r>
                      <m:rPr>
                        <m:sty m:val="p"/>
                      </m:rPr>
                      <a:rPr lang="es-MX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log</m:t>
                    </m:r>
                    <m:r>
                      <a:rPr lang="es-MX" sz="2400" i="1" baseline="-25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s-MX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1/3 – 1/3</m:t>
                    </m:r>
                    <m:r>
                      <m:rPr>
                        <m:sty m:val="p"/>
                      </m:rPr>
                      <a:rPr lang="es-MX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log</m:t>
                    </m:r>
                    <m:r>
                      <a:rPr lang="es-MX" sz="2400" i="1" baseline="-25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s-MX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1/3</m:t>
                    </m:r>
                  </m:oMath>
                </a14:m>
                <a:r>
                  <a:rPr 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s-MX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1.5849</m:t>
                    </m:r>
                  </m:oMath>
                </a14:m>
                <a:endParaRPr lang="es-MX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None/>
                </a:pPr>
                <a:endParaRPr lang="es-MX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None/>
                </a:pPr>
                <a:r>
                  <a:rPr 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Hay máxima incertidumbre </a:t>
                </a:r>
                <a14:m>
                  <m:oMath xmlns:m="http://schemas.openxmlformats.org/officeDocument/2006/math">
                    <m:r>
                      <a:rPr lang="es-MX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Ejemplos balanceados</a:t>
                </a:r>
              </a:p>
            </p:txBody>
          </p:sp>
        </mc:Choice>
        <mc:Fallback xmlns="">
          <p:sp>
            <p:nvSpPr>
              <p:cNvPr id="6" name="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576" y="5172930"/>
                <a:ext cx="8521344" cy="954107"/>
              </a:xfrm>
              <a:prstGeom prst="rect">
                <a:avLst/>
              </a:prstGeom>
              <a:blipFill>
                <a:blip r:embed="rId3"/>
                <a:stretch>
                  <a:fillRect l="-1144" t="-5128" b="-1410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15">
            <a:extLst>
              <a:ext uri="{FF2B5EF4-FFF2-40B4-BE49-F238E27FC236}">
                <a16:creationId xmlns:a16="http://schemas.microsoft.com/office/drawing/2014/main" id="{90D487D4-B857-2B11-9EDD-8513C21B34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3090"/>
            <a:ext cx="12192000" cy="658152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6119E4D0-42EA-C570-6986-2CABB36A71B0}"/>
              </a:ext>
            </a:extLst>
          </p:cNvPr>
          <p:cNvSpPr txBox="1">
            <a:spLocks/>
          </p:cNvSpPr>
          <p:nvPr/>
        </p:nvSpPr>
        <p:spPr>
          <a:xfrm>
            <a:off x="497572" y="403090"/>
            <a:ext cx="11346085" cy="658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Métodos de búsqueda</a:t>
            </a:r>
            <a:endParaRPr lang="es-E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1D9B0C7-B85E-BA50-AF05-F25FBADF8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ABF8807-ECCC-A344-A43F-4B44FA08D243}" type="slidenum">
              <a:rPr lang="x-none" sz="2000" b="1" smtClean="0"/>
              <a:t>7</a:t>
            </a:fld>
            <a:endParaRPr lang="x-none" sz="2000" b="1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671EE185-ADCF-0BC3-2768-811ED047E1EA}"/>
              </a:ext>
            </a:extLst>
          </p:cNvPr>
          <p:cNvCxnSpPr/>
          <p:nvPr/>
        </p:nvCxnSpPr>
        <p:spPr>
          <a:xfrm>
            <a:off x="628208" y="6526041"/>
            <a:ext cx="938213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FB2794BE-AED6-E165-6097-71A4E9C17E17}"/>
              </a:ext>
            </a:extLst>
          </p:cNvPr>
          <p:cNvSpPr txBox="1"/>
          <p:nvPr/>
        </p:nvSpPr>
        <p:spPr>
          <a:xfrm>
            <a:off x="2316854" y="1810684"/>
            <a:ext cx="7379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Tabla de factores para Inversión</a:t>
            </a:r>
            <a:endParaRPr lang="es-MX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38200" y="1061242"/>
            <a:ext cx="10515600" cy="629446"/>
          </a:xfrm>
        </p:spPr>
        <p:txBody>
          <a:bodyPr>
            <a:normAutofit/>
          </a:bodyPr>
          <a:lstStyle/>
          <a:p>
            <a:pPr algn="ctr"/>
            <a:r>
              <a:rPr lang="es-MX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Interés(Alto, Bajo, Medio)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1524000" y="1600200"/>
                <a:ext cx="10170428" cy="4677768"/>
              </a:xfrm>
            </p:spPr>
            <p:txBody>
              <a:bodyPr>
                <a:normAutofit/>
              </a:bodyPr>
              <a:lstStyle/>
              <a:p>
                <a:pPr>
                  <a:buNone/>
                </a:pPr>
                <a:r>
                  <a:rPr 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Valor: Alto = 1   donde 1 para M, 0 para A, 0 para B		</a:t>
                </a:r>
                <a14:m>
                  <m:oMath xmlns:m="http://schemas.openxmlformats.org/officeDocument/2006/math">
                    <m:r>
                      <a:rPr lang="es-MX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d>
                      <m:dPr>
                        <m:ctrlPr>
                          <a:rPr lang="es-MX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MX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1,0,0</m:t>
                        </m:r>
                      </m:e>
                    </m:d>
                  </m:oMath>
                </a14:m>
                <a:r>
                  <a:rPr 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s-MX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es-MX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None/>
                </a:pPr>
                <a:r>
                  <a:rPr 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Valor: Bajo = 1   donde 0 para M, 1 para A, 0 para B		</a:t>
                </a:r>
                <a14:m>
                  <m:oMath xmlns:m="http://schemas.openxmlformats.org/officeDocument/2006/math">
                    <m:r>
                      <a:rPr lang="es-MX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d>
                      <m:dPr>
                        <m:ctrlPr>
                          <a:rPr lang="es-MX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MX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0,1,0</m:t>
                        </m:r>
                      </m:e>
                    </m:d>
                  </m:oMath>
                </a14:m>
                <a:r>
                  <a:rPr 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s-MX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es-MX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None/>
                </a:pPr>
                <a:r>
                  <a:rPr 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Valor: Medio = 1   donde 0 para M, 0 para A, 1 para B	</a:t>
                </a:r>
                <a14:m>
                  <m:oMath xmlns:m="http://schemas.openxmlformats.org/officeDocument/2006/math">
                    <m:r>
                      <a:rPr lang="es-MX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d>
                      <m:dPr>
                        <m:ctrlPr>
                          <a:rPr lang="es-MX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MX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0,</m:t>
                        </m:r>
                        <m:r>
                          <a:rPr lang="es-MX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s-MX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s-MX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s-MX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es-MX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None/>
                </a:pPr>
                <a14:m>
                  <m:oMath xmlns:m="http://schemas.openxmlformats.org/officeDocument/2006/math">
                    <m:r>
                      <a:rPr lang="es-MX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s-MX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MX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𝐼𝑛𝑡𝑒𝑟</m:t>
                        </m:r>
                        <m:r>
                          <a:rPr lang="es-MX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é</m:t>
                        </m:r>
                        <m:r>
                          <a:rPr lang="es-MX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s-MX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1/3(0)+1/3(0)+1/3(0)</m:t>
                    </m:r>
                  </m:oMath>
                </a14:m>
                <a:r>
                  <a:rPr 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s-MX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es-MX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None/>
                </a:pPr>
                <a14:m>
                  <m:oMath xmlns:m="http://schemas.openxmlformats.org/officeDocument/2006/math">
                    <m:r>
                      <a:rPr lang="es-MX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d>
                      <m:dPr>
                        <m:ctrlPr>
                          <a:rPr lang="es-MX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MX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𝐼𝑛𝑡𝑒𝑟</m:t>
                        </m:r>
                        <m:r>
                          <a:rPr lang="es-MX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é</m:t>
                        </m:r>
                        <m:r>
                          <a:rPr lang="es-MX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s-MX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d>
                      <m:dPr>
                        <m:ctrlPr>
                          <a:rPr lang="es-MX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MX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𝐶𝑙𝑎𝑠𝑒𝑠</m:t>
                        </m:r>
                      </m:e>
                    </m:d>
                    <m:r>
                      <a:rPr lang="es-MX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– </m:t>
                    </m:r>
                    <m:r>
                      <a:rPr lang="es-MX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s-MX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MX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𝐼𝑛𝑡𝑒𝑟</m:t>
                        </m:r>
                        <m:r>
                          <a:rPr lang="es-MX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é</m:t>
                        </m:r>
                        <m:r>
                          <a:rPr lang="es-MX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s-MX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1.5849 – 0</m:t>
                    </m:r>
                  </m:oMath>
                </a14:m>
                <a:r>
                  <a:rPr 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s-MX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1.5848</m:t>
                    </m:r>
                  </m:oMath>
                </a14:m>
                <a:endParaRPr lang="es-MX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None/>
                </a:pPr>
                <a:endParaRPr lang="es-MX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None/>
                </a:pPr>
                <a:r>
                  <a:rPr 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Valor: Alta = 2   donde 1 para M, 1 para A, 0 para B		</a:t>
                </a:r>
                <a14:m>
                  <m:oMath xmlns:m="http://schemas.openxmlformats.org/officeDocument/2006/math">
                    <m:r>
                      <a:rPr lang="es-MX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d>
                      <m:dPr>
                        <m:ctrlPr>
                          <a:rPr lang="es-MX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MX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1,1,0</m:t>
                        </m:r>
                      </m:e>
                    </m:d>
                  </m:oMath>
                </a14:m>
                <a:r>
                  <a:rPr 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s-MX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endParaRPr lang="es-MX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None/>
                </a:pPr>
                <a:r>
                  <a:rPr 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Valor: Baja = 1   donde 0 para M, 0 para A, 1 para B		</a:t>
                </a:r>
                <a14:m>
                  <m:oMath xmlns:m="http://schemas.openxmlformats.org/officeDocument/2006/math">
                    <m:r>
                      <a:rPr lang="es-MX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d>
                      <m:dPr>
                        <m:ctrlPr>
                          <a:rPr lang="es-MX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MX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0,0,1</m:t>
                        </m:r>
                      </m:e>
                    </m:d>
                  </m:oMath>
                </a14:m>
                <a:r>
                  <a:rPr 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s-MX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es-MX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None/>
                </a:pPr>
                <a14:m>
                  <m:oMath xmlns:m="http://schemas.openxmlformats.org/officeDocument/2006/math">
                    <m:r>
                      <a:rPr lang="es-MX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s-MX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MX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𝐼𝑛𝑡𝑒𝑟</m:t>
                        </m:r>
                        <m:r>
                          <a:rPr lang="es-MX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é</m:t>
                        </m:r>
                        <m:r>
                          <a:rPr lang="es-MX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s-MX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2/3(1)+1/3</m:t>
                    </m:r>
                    <m:d>
                      <m:dPr>
                        <m:ctrlPr>
                          <a:rPr lang="es-MX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MX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s-MX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0.6666</m:t>
                    </m:r>
                  </m:oMath>
                </a14:m>
                <a:endParaRPr lang="es-MX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None/>
                </a:pPr>
                <a14:m>
                  <m:oMath xmlns:m="http://schemas.openxmlformats.org/officeDocument/2006/math">
                    <m:r>
                      <a:rPr lang="es-MX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d>
                      <m:dPr>
                        <m:ctrlPr>
                          <a:rPr lang="es-MX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MX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𝐼𝑛𝑡𝑒𝑟</m:t>
                        </m:r>
                        <m:r>
                          <a:rPr lang="es-MX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é</m:t>
                        </m:r>
                        <m:r>
                          <a:rPr lang="es-MX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s-MX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d>
                      <m:dPr>
                        <m:ctrlPr>
                          <a:rPr lang="es-MX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MX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𝐶𝑙𝑎𝑠𝑒𝑠</m:t>
                        </m:r>
                      </m:e>
                    </m:d>
                    <m:r>
                      <a:rPr lang="es-MX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– </m:t>
                    </m:r>
                    <m:r>
                      <a:rPr lang="es-MX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s-MX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MX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𝐼𝑛𝑡𝑒𝑟</m:t>
                        </m:r>
                        <m:r>
                          <a:rPr lang="es-MX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é</m:t>
                        </m:r>
                        <m:r>
                          <a:rPr lang="es-MX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s-MX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1.5849 –0.6666</m:t>
                    </m:r>
                  </m:oMath>
                </a14:m>
                <a:r>
                  <a:rPr 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s-MX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0.9183</m:t>
                    </m:r>
                  </m:oMath>
                </a14:m>
                <a:endParaRPr lang="es-MX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None/>
                </a:pPr>
                <a:endParaRPr lang="es-MX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0" y="1600200"/>
                <a:ext cx="10170428" cy="4677768"/>
              </a:xfrm>
              <a:blipFill>
                <a:blip r:embed="rId2"/>
                <a:stretch>
                  <a:fillRect l="-899" t="-182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1 Título"/>
          <p:cNvSpPr txBox="1">
            <a:spLocks/>
          </p:cNvSpPr>
          <p:nvPr/>
        </p:nvSpPr>
        <p:spPr>
          <a:xfrm>
            <a:off x="838200" y="3501008"/>
            <a:ext cx="10515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algn="ctr">
              <a:spcBef>
                <a:spcPct val="0"/>
              </a:spcBef>
              <a:defRPr/>
            </a:pPr>
            <a:r>
              <a:rPr lang="es-MX" sz="2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Efectivo (Alta, Baja)</a:t>
            </a:r>
          </a:p>
        </p:txBody>
      </p:sp>
      <p:pic>
        <p:nvPicPr>
          <p:cNvPr id="5" name="Picture 15">
            <a:extLst>
              <a:ext uri="{FF2B5EF4-FFF2-40B4-BE49-F238E27FC236}">
                <a16:creationId xmlns:a16="http://schemas.microsoft.com/office/drawing/2014/main" id="{CBC50C81-12C8-BDA1-D3A2-8CF3C2416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3090"/>
            <a:ext cx="12192000" cy="65815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804A8A67-6BC4-2C36-0132-7BCD504E8C48}"/>
              </a:ext>
            </a:extLst>
          </p:cNvPr>
          <p:cNvSpPr txBox="1">
            <a:spLocks/>
          </p:cNvSpPr>
          <p:nvPr/>
        </p:nvSpPr>
        <p:spPr>
          <a:xfrm>
            <a:off x="497572" y="403090"/>
            <a:ext cx="11346085" cy="658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Métodos de búsqueda</a:t>
            </a:r>
            <a:endParaRPr lang="es-E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35B1FDA-2698-2577-DF31-757E5E616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ABF8807-ECCC-A344-A43F-4B44FA08D243}" type="slidenum">
              <a:rPr lang="x-none" sz="2000" b="1" smtClean="0"/>
              <a:t>8</a:t>
            </a:fld>
            <a:endParaRPr lang="x-none" sz="2000" b="1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715AE38D-CB04-66FA-2245-1F08983710A8}"/>
              </a:ext>
            </a:extLst>
          </p:cNvPr>
          <p:cNvCxnSpPr/>
          <p:nvPr/>
        </p:nvCxnSpPr>
        <p:spPr>
          <a:xfrm>
            <a:off x="628208" y="6526041"/>
            <a:ext cx="938213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38200" y="1032536"/>
            <a:ext cx="10515600" cy="658152"/>
          </a:xfrm>
        </p:spPr>
        <p:txBody>
          <a:bodyPr>
            <a:normAutofit/>
          </a:bodyPr>
          <a:lstStyle/>
          <a:p>
            <a:pPr lvl="0" algn="ctr"/>
            <a:r>
              <a:rPr lang="es-MX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Tensión (Valor Media, Alta)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333897"/>
                <a:ext cx="10515600" cy="2579296"/>
              </a:xfrm>
            </p:spPr>
            <p:txBody>
              <a:bodyPr/>
              <a:lstStyle/>
              <a:p>
                <a:pPr>
                  <a:buNone/>
                </a:pPr>
                <a:r>
                  <a:rPr 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Valor: Media = 2  donde 1 para M, 0 para A, 1 para B	</a:t>
                </a:r>
                <a14:m>
                  <m:oMath xmlns:m="http://schemas.openxmlformats.org/officeDocument/2006/math">
                    <m:r>
                      <a:rPr lang="es-MX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d>
                      <m:dPr>
                        <m:ctrlPr>
                          <a:rPr lang="es-MX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MX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1,0,1</m:t>
                        </m:r>
                      </m:e>
                    </m:d>
                  </m:oMath>
                </a14:m>
                <a:r>
                  <a:rPr 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s-MX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endParaRPr lang="es-MX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None/>
                </a:pPr>
                <a:r>
                  <a:rPr 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Valor: Alta = 1    donde 0 para M, 0 para A, 1 para B		</a:t>
                </a:r>
                <a14:m>
                  <m:oMath xmlns:m="http://schemas.openxmlformats.org/officeDocument/2006/math">
                    <m:r>
                      <a:rPr lang="es-MX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d>
                      <m:dPr>
                        <m:ctrlPr>
                          <a:rPr lang="es-MX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MX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0,0,1</m:t>
                        </m:r>
                      </m:e>
                    </m:d>
                  </m:oMath>
                </a14:m>
                <a:r>
                  <a:rPr 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s-MX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es-MX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None/>
                </a:pPr>
                <a:endParaRPr lang="es-MX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None/>
                </a:pPr>
                <a14:m>
                  <m:oMath xmlns:m="http://schemas.openxmlformats.org/officeDocument/2006/math">
                    <m:r>
                      <a:rPr lang="es-MX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s-MX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MX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𝑇𝑒𝑛𝑠𝑖</m:t>
                        </m:r>
                        <m:r>
                          <a:rPr lang="es-MX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ó</m:t>
                        </m:r>
                        <m:r>
                          <a:rPr lang="es-MX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s-MX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2/3(1)+1/3(0)</m:t>
                    </m:r>
                  </m:oMath>
                </a14:m>
                <a:r>
                  <a:rPr 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0.6666</a:t>
                </a:r>
              </a:p>
              <a:p>
                <a:pPr>
                  <a:buNone/>
                </a:pPr>
                <a14:m>
                  <m:oMath xmlns:m="http://schemas.openxmlformats.org/officeDocument/2006/math">
                    <m:r>
                      <a:rPr lang="es-MX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d>
                      <m:dPr>
                        <m:ctrlPr>
                          <a:rPr lang="es-MX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MX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𝑇𝑒𝑛𝑠𝑖</m:t>
                        </m:r>
                        <m:r>
                          <a:rPr lang="es-MX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ó</m:t>
                        </m:r>
                        <m:r>
                          <a:rPr lang="es-MX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s-MX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d>
                      <m:dPr>
                        <m:ctrlPr>
                          <a:rPr lang="es-MX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MX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𝐶𝑙𝑎𝑠𝑒𝑠</m:t>
                        </m:r>
                      </m:e>
                    </m:d>
                    <m:r>
                      <a:rPr lang="es-MX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– </m:t>
                    </m:r>
                    <m:r>
                      <a:rPr lang="es-MX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s-MX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MX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𝑇𝑒𝑛𝑠𝑖</m:t>
                        </m:r>
                        <m:r>
                          <a:rPr lang="es-MX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ó</m:t>
                        </m:r>
                        <m:r>
                          <a:rPr lang="es-MX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s-MX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1.5849 – 0.6666</m:t>
                    </m:r>
                  </m:oMath>
                </a14:m>
                <a:r>
                  <a:rPr 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s-MX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0.9183</m:t>
                    </m:r>
                  </m:oMath>
                </a14:m>
                <a:endParaRPr lang="es-MX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333897"/>
                <a:ext cx="10515600" cy="2579296"/>
              </a:xfrm>
              <a:blipFill>
                <a:blip r:embed="rId2"/>
                <a:stretch>
                  <a:fillRect l="-928" t="-331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5">
            <a:extLst>
              <a:ext uri="{FF2B5EF4-FFF2-40B4-BE49-F238E27FC236}">
                <a16:creationId xmlns:a16="http://schemas.microsoft.com/office/drawing/2014/main" id="{4AC415C4-E082-096B-5002-9565349CD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3090"/>
            <a:ext cx="12192000" cy="658152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953D82C7-2608-B57B-8472-A2E1257C0EF1}"/>
              </a:ext>
            </a:extLst>
          </p:cNvPr>
          <p:cNvSpPr txBox="1">
            <a:spLocks/>
          </p:cNvSpPr>
          <p:nvPr/>
        </p:nvSpPr>
        <p:spPr>
          <a:xfrm>
            <a:off x="497572" y="403090"/>
            <a:ext cx="11346085" cy="658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Métodos de búsqueda</a:t>
            </a:r>
            <a:endParaRPr lang="es-E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277266BB-2375-1ABE-DBC6-4D0E1482A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ABF8807-ECCC-A344-A43F-4B44FA08D243}" type="slidenum">
              <a:rPr lang="x-none" sz="2000" b="1" smtClean="0"/>
              <a:t>9</a:t>
            </a:fld>
            <a:endParaRPr lang="x-none" sz="2000" b="1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27E11192-3746-F347-EB03-8593A6480963}"/>
              </a:ext>
            </a:extLst>
          </p:cNvPr>
          <p:cNvCxnSpPr/>
          <p:nvPr/>
        </p:nvCxnSpPr>
        <p:spPr>
          <a:xfrm>
            <a:off x="628208" y="6526041"/>
            <a:ext cx="938213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69fcce23-ed94-435c-bb5f-a3be78942f2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EE469811D3E47479317784E801E6375" ma:contentTypeVersion="4" ma:contentTypeDescription="Create a new document." ma:contentTypeScope="" ma:versionID="216a2c5b5e86648ce6a2e31221754d70">
  <xsd:schema xmlns:xsd="http://www.w3.org/2001/XMLSchema" xmlns:xs="http://www.w3.org/2001/XMLSchema" xmlns:p="http://schemas.microsoft.com/office/2006/metadata/properties" xmlns:ns2="69fcce23-ed94-435c-bb5f-a3be78942f2e" targetNamespace="http://schemas.microsoft.com/office/2006/metadata/properties" ma:root="true" ma:fieldsID="5b803a04de755a14eb3ea59b6f9e2dfa" ns2:_="">
    <xsd:import namespace="69fcce23-ed94-435c-bb5f-a3be78942f2e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fcce23-ed94-435c-bb5f-a3be78942f2e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124B858-1CD2-4553-9A1C-EFCCBB301909}">
  <ds:schemaRefs>
    <ds:schemaRef ds:uri="http://schemas.microsoft.com/office/2006/metadata/properties"/>
    <ds:schemaRef ds:uri="http://schemas.microsoft.com/office/infopath/2007/PartnerControls"/>
    <ds:schemaRef ds:uri="732aaf05-ffae-4e0d-a1cf-d7929e8c4120"/>
    <ds:schemaRef ds:uri="f46d0b85-48e0-46bc-b379-5cc5dcf62353"/>
  </ds:schemaRefs>
</ds:datastoreItem>
</file>

<file path=customXml/itemProps2.xml><?xml version="1.0" encoding="utf-8"?>
<ds:datastoreItem xmlns:ds="http://schemas.openxmlformats.org/officeDocument/2006/customXml" ds:itemID="{BEAC01D7-12E8-4A98-800D-4987FDC26D7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7F3EB97-24FD-4548-802D-CD77B713CEE1}"/>
</file>

<file path=docProps/app.xml><?xml version="1.0" encoding="utf-8"?>
<Properties xmlns="http://schemas.openxmlformats.org/officeDocument/2006/extended-properties" xmlns:vt="http://schemas.openxmlformats.org/officeDocument/2006/docPropsVTypes">
  <TotalTime>28666</TotalTime>
  <Words>971</Words>
  <Application>Microsoft Office PowerPoint</Application>
  <PresentationFormat>Panorámica</PresentationFormat>
  <Paragraphs>154</Paragraphs>
  <Slides>13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Times New Roman</vt:lpstr>
      <vt:lpstr>Office Theme</vt:lpstr>
      <vt:lpstr>Presentación de PowerPoint</vt:lpstr>
      <vt:lpstr>Ejemplo para más de 2 clases</vt:lpstr>
      <vt:lpstr>Ejemplos = 9    Clases 3 3 Ejemplos como M, 3 como A, 3 como B</vt:lpstr>
      <vt:lpstr>Tipo (Electrónica, Acción, Bienes)</vt:lpstr>
      <vt:lpstr>Efectivo (Alta, Baja)</vt:lpstr>
      <vt:lpstr>Elección Nodo Raíz</vt:lpstr>
      <vt:lpstr>Para Raíz = Tipo, Valor: Electrónico</vt:lpstr>
      <vt:lpstr>Interés(Alto, Bajo, Medio)</vt:lpstr>
      <vt:lpstr>Tensión (Valor Media, Alta)</vt:lpstr>
      <vt:lpstr>Elección Nodo Intermedio</vt:lpstr>
      <vt:lpstr>Tarea 9: Árbol de decisión con tres etiquetas de clase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Jonathan Rojas Simón</cp:lastModifiedBy>
  <cp:revision>558</cp:revision>
  <dcterms:created xsi:type="dcterms:W3CDTF">2021-05-21T13:23:01Z</dcterms:created>
  <dcterms:modified xsi:type="dcterms:W3CDTF">2025-09-17T23:36:49Z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0x010100AEE469811D3E47479317784E801E6375</vt:lpwstr>
  </property>
  <property fmtid="{D5CDD505-2E9C-101B-9397-08002B2CF9AE}" pid="3" name="Order">
    <vt:r8>2100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</Properties>
</file>