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5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B600-6772-4A94-82D9-9BADCEF2AA09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AD65-47A1-41BB-9898-D10F8414E0F5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50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B600-6772-4A94-82D9-9BADCEF2AA09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AD65-47A1-41BB-9898-D10F8414E0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498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B600-6772-4A94-82D9-9BADCEF2AA09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AD65-47A1-41BB-9898-D10F8414E0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704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B600-6772-4A94-82D9-9BADCEF2AA09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AD65-47A1-41BB-9898-D10F8414E0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525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B600-6772-4A94-82D9-9BADCEF2AA09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AD65-47A1-41BB-9898-D10F8414E0F5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575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B600-6772-4A94-82D9-9BADCEF2AA09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AD65-47A1-41BB-9898-D10F8414E0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865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B600-6772-4A94-82D9-9BADCEF2AA09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AD65-47A1-41BB-9898-D10F8414E0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4651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B600-6772-4A94-82D9-9BADCEF2AA09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AD65-47A1-41BB-9898-D10F8414E0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823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B600-6772-4A94-82D9-9BADCEF2AA09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AD65-47A1-41BB-9898-D10F8414E0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13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D9B600-6772-4A94-82D9-9BADCEF2AA09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5AAD65-47A1-41BB-9898-D10F8414E0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471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B600-6772-4A94-82D9-9BADCEF2AA09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AD65-47A1-41BB-9898-D10F8414E0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123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D9B600-6772-4A94-82D9-9BADCEF2AA09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5AAD65-47A1-41BB-9898-D10F8414E0F5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34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jandro49/AirPlanner.gi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rlopezcano.blogspot.com/2019/02/preguntas-tareas-deinvestigacion-e.html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6E73BBB-4860-4AAC-B590-99781EE46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49" y="640080"/>
            <a:ext cx="6127767" cy="55778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766B77-29F5-43B6-B9A6-46165A7E0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885" y="640080"/>
            <a:ext cx="3659246" cy="2926080"/>
          </a:xfrm>
        </p:spPr>
        <p:txBody>
          <a:bodyPr>
            <a:normAutofit/>
          </a:bodyPr>
          <a:lstStyle/>
          <a:p>
            <a:r>
              <a:rPr lang="es-ES" sz="4400" dirty="0">
                <a:solidFill>
                  <a:srgbClr val="FFFFFF"/>
                </a:solidFill>
              </a:rPr>
              <a:t>Air </a:t>
            </a:r>
            <a:r>
              <a:rPr lang="es-ES" sz="4400" dirty="0" err="1">
                <a:solidFill>
                  <a:srgbClr val="FFFFFF"/>
                </a:solidFill>
              </a:rPr>
              <a:t>Planner</a:t>
            </a:r>
            <a:endParaRPr lang="es-ES" sz="44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AA6C1D-3F3A-4DDC-A3F7-13337A7F9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885" y="3578084"/>
            <a:ext cx="3659246" cy="2639835"/>
          </a:xfrm>
        </p:spPr>
        <p:txBody>
          <a:bodyPr>
            <a:normAutofit/>
          </a:bodyPr>
          <a:lstStyle/>
          <a:p>
            <a:r>
              <a:rPr lang="es-ES" sz="1500" dirty="0">
                <a:solidFill>
                  <a:srgbClr val="FFFFFF"/>
                </a:solidFill>
              </a:rPr>
              <a:t>Equipo 3 desarrollo: Mario junquera, German vico Y alejandro Llorente.</a:t>
            </a:r>
          </a:p>
          <a:p>
            <a:r>
              <a:rPr lang="es-ES" sz="1500" dirty="0">
                <a:solidFill>
                  <a:srgbClr val="FFFFFF"/>
                </a:solidFill>
              </a:rPr>
              <a:t>Equipo 2 cliente: ELISA COELLO, ALEJANDRO COLMENAREJO, SERGIO LÓPEZ Y CARLOS PALOMO.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861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9F6C51-8BAE-4B1A-892A-DDF69B28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Wireframes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2C5708-9068-4C6A-9494-BDB1D90DE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0" y="262071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FFFFFF"/>
                </a:solidFill>
              </a:rPr>
              <a:t> Pantalla de registro: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500" dirty="0">
              <a:solidFill>
                <a:srgbClr val="FFFFFF"/>
              </a:solidFill>
            </a:endParaRPr>
          </a:p>
          <a:p>
            <a:endParaRPr lang="es-ES" sz="15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FBF928B-2FF8-407E-B284-17A183BE97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9" y="640080"/>
            <a:ext cx="351403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29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9F6C51-8BAE-4B1A-892A-DDF69B28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Wireframes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2C5708-9068-4C6A-9494-BDB1D90DE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FFFFFF"/>
                </a:solidFill>
              </a:rPr>
              <a:t> </a:t>
            </a:r>
            <a:r>
              <a:rPr lang="es-ES" sz="2400" dirty="0">
                <a:solidFill>
                  <a:srgbClr val="FFFFFF"/>
                </a:solidFill>
              </a:rPr>
              <a:t>Pantalla Visualización de Recomendaciones Invitado.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500" dirty="0">
              <a:solidFill>
                <a:srgbClr val="FFFFFF"/>
              </a:solidFill>
            </a:endParaRPr>
          </a:p>
          <a:p>
            <a:endParaRPr lang="es-ES" sz="15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7AB7401-A124-49AF-BE5B-07897F0B13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354" y="914400"/>
            <a:ext cx="3663560" cy="478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18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9F6C51-8BAE-4B1A-892A-DDF69B28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Wireframes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2C5708-9068-4C6A-9494-BDB1D90DE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FFFFFF"/>
                </a:solidFill>
              </a:rPr>
              <a:t> </a:t>
            </a:r>
            <a:r>
              <a:rPr lang="es-ES" sz="2400" dirty="0">
                <a:solidFill>
                  <a:srgbClr val="FFFFFF"/>
                </a:solidFill>
              </a:rPr>
              <a:t>Dashboard Usuario: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500" dirty="0">
              <a:solidFill>
                <a:srgbClr val="FFFFFF"/>
              </a:solidFill>
            </a:endParaRPr>
          </a:p>
          <a:p>
            <a:endParaRPr lang="es-ES" sz="15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B7B9A29-21D5-4C91-B7EB-2013050516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796" y="1143696"/>
            <a:ext cx="3108253" cy="430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56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9F6C51-8BAE-4B1A-892A-DDF69B28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Wireframes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2C5708-9068-4C6A-9494-BDB1D90DE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FFFFFF"/>
                </a:solidFill>
              </a:rPr>
              <a:t> </a:t>
            </a:r>
            <a:r>
              <a:rPr lang="es-ES" sz="2400" dirty="0">
                <a:solidFill>
                  <a:srgbClr val="FFFFFF"/>
                </a:solidFill>
              </a:rPr>
              <a:t>Dashboard Usuario Premium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500" dirty="0">
              <a:solidFill>
                <a:srgbClr val="FFFFFF"/>
              </a:solidFill>
            </a:endParaRPr>
          </a:p>
          <a:p>
            <a:endParaRPr lang="es-ES" sz="15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CA72E7B-9103-4A67-8AD2-D69632AD17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904875"/>
            <a:ext cx="3876674" cy="468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71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9F6C51-8BAE-4B1A-892A-DDF69B28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Wireframes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2C5708-9068-4C6A-9494-BDB1D90DE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FFFFFF"/>
                </a:solidFill>
              </a:rPr>
              <a:t> </a:t>
            </a:r>
            <a:r>
              <a:rPr lang="es-ES" sz="2400" dirty="0">
                <a:solidFill>
                  <a:srgbClr val="FFFFFF"/>
                </a:solidFill>
              </a:rPr>
              <a:t>Filtro: 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500" dirty="0">
              <a:solidFill>
                <a:srgbClr val="FFFFFF"/>
              </a:solidFill>
            </a:endParaRPr>
          </a:p>
          <a:p>
            <a:endParaRPr lang="es-ES" sz="15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B13ADBB-1577-4FEE-92B4-6ECDBC1C6A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5" y="1019175"/>
            <a:ext cx="34671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16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9F6C51-8BAE-4B1A-892A-DDF69B28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Wireframes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2C5708-9068-4C6A-9494-BDB1D90DE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FFFFFF"/>
                </a:solidFill>
              </a:rPr>
              <a:t> </a:t>
            </a:r>
            <a:r>
              <a:rPr lang="es-ES" sz="2400" dirty="0">
                <a:solidFill>
                  <a:srgbClr val="FFFFFF"/>
                </a:solidFill>
              </a:rPr>
              <a:t>Lista de deseos Usuario: 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500" dirty="0">
              <a:solidFill>
                <a:srgbClr val="FFFFFF"/>
              </a:solidFill>
            </a:endParaRPr>
          </a:p>
          <a:p>
            <a:endParaRPr lang="es-ES" sz="15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73E7057-8C49-47A8-B1B2-415E2B0B5B4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060" y="712386"/>
            <a:ext cx="3828440" cy="462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55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9F6C51-8BAE-4B1A-892A-DDF69B28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Wireframes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2C5708-9068-4C6A-9494-BDB1D90DE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FFFFFF"/>
                </a:solidFill>
              </a:rPr>
              <a:t> </a:t>
            </a:r>
            <a:r>
              <a:rPr lang="es-ES" sz="2400" dirty="0">
                <a:solidFill>
                  <a:srgbClr val="FFFFFF"/>
                </a:solidFill>
              </a:rPr>
              <a:t>Lista de deseos Premium: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500" dirty="0">
              <a:solidFill>
                <a:srgbClr val="FFFFFF"/>
              </a:solidFill>
            </a:endParaRPr>
          </a:p>
          <a:p>
            <a:endParaRPr lang="es-ES" sz="15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4397FDA4-876F-4220-80B3-A2B9AE244CB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520" y="788475"/>
            <a:ext cx="3950082" cy="461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79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9F6C51-8BAE-4B1A-892A-DDF69B28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Wireframes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2C5708-9068-4C6A-9494-BDB1D90DE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FFFFFF"/>
                </a:solidFill>
              </a:rPr>
              <a:t> </a:t>
            </a:r>
            <a:r>
              <a:rPr lang="es-ES" sz="2400" dirty="0">
                <a:solidFill>
                  <a:srgbClr val="FFFFFF"/>
                </a:solidFill>
              </a:rPr>
              <a:t>Compra de experiencias premium: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500" dirty="0">
              <a:solidFill>
                <a:srgbClr val="FFFFFF"/>
              </a:solidFill>
            </a:endParaRPr>
          </a:p>
          <a:p>
            <a:endParaRPr lang="es-ES" sz="15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Imagen 9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26D802FA-66F6-43EF-B161-584F071133E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307" y="590096"/>
            <a:ext cx="3823390" cy="44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64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9F6C51-8BAE-4B1A-892A-DDF69B28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Wireframes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2C5708-9068-4C6A-9494-BDB1D90DE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FFFFFF"/>
                </a:solidFill>
              </a:rPr>
              <a:t> </a:t>
            </a:r>
            <a:r>
              <a:rPr lang="es-ES" sz="2400" dirty="0">
                <a:solidFill>
                  <a:srgbClr val="FFFFFF"/>
                </a:solidFill>
              </a:rPr>
              <a:t>Compra de experiencia de usuario: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500" dirty="0">
              <a:solidFill>
                <a:srgbClr val="FFFFFF"/>
              </a:solidFill>
            </a:endParaRPr>
          </a:p>
          <a:p>
            <a:endParaRPr lang="es-ES" sz="15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506C643-D1F4-4402-AF1D-DE46CF77DDD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969" y="1042670"/>
            <a:ext cx="2514600" cy="401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19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9F6C51-8BAE-4B1A-892A-DDF69B28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Wireframes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2C5708-9068-4C6A-9494-BDB1D90DE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FFFFFF"/>
                </a:solidFill>
              </a:rPr>
              <a:t> </a:t>
            </a:r>
            <a:r>
              <a:rPr lang="es-ES" sz="2400" dirty="0">
                <a:solidFill>
                  <a:srgbClr val="FFFFFF"/>
                </a:solidFill>
              </a:rPr>
              <a:t>Configuración usuario: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500" dirty="0">
              <a:solidFill>
                <a:srgbClr val="FFFFFF"/>
              </a:solidFill>
            </a:endParaRPr>
          </a:p>
          <a:p>
            <a:endParaRPr lang="es-ES" sz="15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811605A-18C5-4CD6-9998-CC1D99C9D58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47675"/>
            <a:ext cx="4130389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8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4E604-91E7-473E-A0E2-89DA267F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Propuesta inicial del cliente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98E629-8E5F-4F26-8268-686BC1784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Web de recomendación de vuelos enfocada a jóvenes estudiantes.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Filtro de vuelos basándose en el origen, destino, precio, fecha y escalas a realizar.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  <a:r>
              <a:rPr lang="es-ES" b="1" dirty="0"/>
              <a:t>Objetivo principal</a:t>
            </a:r>
            <a:r>
              <a:rPr lang="es-ES" dirty="0"/>
              <a:t>: Aplicación web de diseño cómodo que permita hacer búsquedas de modo sencillo y rápido y una visualización de resultados que facilite la comparación entre vuelos de la manera más optimizada posible.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La aplicación tendrá tres tipos de usuario: Usuario normal, Usuario Registrado y Usuario Premium cada uno con distintas funcionalidades.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9000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9F6C51-8BAE-4B1A-892A-DDF69B28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Wireframes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2C5708-9068-4C6A-9494-BDB1D90DE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FFFFFF"/>
                </a:solidFill>
              </a:rPr>
              <a:t> </a:t>
            </a:r>
            <a:r>
              <a:rPr lang="es-ES" sz="2400" dirty="0">
                <a:solidFill>
                  <a:srgbClr val="FFFFFF"/>
                </a:solidFill>
              </a:rPr>
              <a:t>Convertirse en usuario premium: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500" dirty="0">
              <a:solidFill>
                <a:srgbClr val="FFFFFF"/>
              </a:solidFill>
            </a:endParaRPr>
          </a:p>
          <a:p>
            <a:endParaRPr lang="es-ES" sz="15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FA205DC-CEB0-4247-9C6C-E45408C6B5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29" y="379413"/>
            <a:ext cx="3954146" cy="494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6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9F6C51-8BAE-4B1A-892A-DDF69B28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Wireframes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2C5708-9068-4C6A-9494-BDB1D90DE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FFFFFF"/>
                </a:solidFill>
              </a:rPr>
              <a:t> </a:t>
            </a:r>
            <a:r>
              <a:rPr lang="es-ES" sz="2400" dirty="0">
                <a:solidFill>
                  <a:srgbClr val="FFFFFF"/>
                </a:solidFill>
              </a:rPr>
              <a:t>Modificar Datos Personales: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500" dirty="0">
              <a:solidFill>
                <a:srgbClr val="FFFFFF"/>
              </a:solidFill>
            </a:endParaRPr>
          </a:p>
          <a:p>
            <a:endParaRPr lang="es-ES" sz="15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7C7BFFB-2CD8-462C-A026-6569988C2AD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70" y="516835"/>
            <a:ext cx="3411415" cy="456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4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9F6C51-8BAE-4B1A-892A-DDF69B28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Wireframes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2C5708-9068-4C6A-9494-BDB1D90DE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FFFFFF"/>
                </a:solidFill>
              </a:rPr>
              <a:t> </a:t>
            </a:r>
            <a:r>
              <a:rPr lang="es-ES" sz="2400" dirty="0">
                <a:solidFill>
                  <a:srgbClr val="FFFFFF"/>
                </a:solidFill>
              </a:rPr>
              <a:t>Administrador web – Gestión usuarios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500" dirty="0">
              <a:solidFill>
                <a:srgbClr val="FFFFFF"/>
              </a:solidFill>
            </a:endParaRPr>
          </a:p>
          <a:p>
            <a:endParaRPr lang="es-ES" sz="15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823D0C9-1C7A-4FCF-A1F8-2F53E623E42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165" y="750212"/>
            <a:ext cx="3332934" cy="462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92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14E98-61D1-453C-B5C2-B1F3368B0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04" y="230819"/>
            <a:ext cx="10058400" cy="973880"/>
          </a:xfrm>
        </p:spPr>
        <p:txBody>
          <a:bodyPr/>
          <a:lstStyle/>
          <a:p>
            <a:r>
              <a:rPr lang="es-ES" dirty="0"/>
              <a:t>DEMO DE LA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2F65C0-F783-40A0-897F-0B1D0039B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17260"/>
            <a:ext cx="10058400" cy="4023360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Para importar y que se pueda ejecutar el proyecto con Eclipse Enterprise </a:t>
            </a:r>
            <a:r>
              <a:rPr lang="es-ES" dirty="0" err="1"/>
              <a:t>Edition</a:t>
            </a:r>
            <a:r>
              <a:rPr lang="es-ES" dirty="0"/>
              <a:t> seguir las siguientes instrucciones: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File -&gt; import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Seleccionar Git -&gt; </a:t>
            </a:r>
            <a:r>
              <a:rPr lang="es-ES" dirty="0" err="1"/>
              <a:t>Proyects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Git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Clone URI, en URI, copiar dirección del repositorio: "</a:t>
            </a:r>
            <a:r>
              <a:rPr lang="es-ES" dirty="0">
                <a:hlinkClick r:id="rId2"/>
              </a:rPr>
              <a:t>https://github.com/Alejandro49/</a:t>
            </a:r>
            <a:r>
              <a:rPr lang="es-ES" dirty="0" err="1">
                <a:hlinkClick r:id="rId2"/>
              </a:rPr>
              <a:t>AirPlanner.git</a:t>
            </a:r>
            <a:r>
              <a:rPr lang="es-ES" dirty="0"/>
              <a:t>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En </a:t>
            </a:r>
            <a:r>
              <a:rPr lang="es-ES" dirty="0" err="1"/>
              <a:t>branch</a:t>
            </a:r>
            <a:r>
              <a:rPr lang="es-ES" dirty="0"/>
              <a:t> </a:t>
            </a:r>
            <a:r>
              <a:rPr lang="es-ES" dirty="0" err="1"/>
              <a:t>Selection</a:t>
            </a:r>
            <a:r>
              <a:rPr lang="es-ES" dirty="0"/>
              <a:t> dejar rama master predeterminada -&gt;Next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En Local </a:t>
            </a:r>
            <a:r>
              <a:rPr lang="es-ES" dirty="0" err="1"/>
              <a:t>Destination</a:t>
            </a:r>
            <a:r>
              <a:rPr lang="es-ES" dirty="0"/>
              <a:t>, seleccionar carpeta que quieres que sea la carpeta del proyecto -&gt;Next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Select</a:t>
            </a:r>
            <a:r>
              <a:rPr lang="es-ES" dirty="0"/>
              <a:t> a </a:t>
            </a:r>
            <a:r>
              <a:rPr lang="es-ES" dirty="0" err="1"/>
              <a:t>wizard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use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projects</a:t>
            </a:r>
            <a:r>
              <a:rPr lang="es-ES" dirty="0"/>
              <a:t>: Seleccionar Import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New Project </a:t>
            </a:r>
            <a:r>
              <a:rPr lang="es-ES" dirty="0" err="1"/>
              <a:t>Wizard</a:t>
            </a:r>
            <a:r>
              <a:rPr lang="es-ES" dirty="0"/>
              <a:t> -&gt; </a:t>
            </a:r>
            <a:r>
              <a:rPr lang="es-ES" dirty="0" err="1"/>
              <a:t>Finish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Wizard</a:t>
            </a:r>
            <a:r>
              <a:rPr lang="es-ES" dirty="0"/>
              <a:t>: Carpeta /Web/Dynamic Web Project -&gt; Next Seleccionar carpeta padre del proyecto y poner nombre al proyecto (Nombrar igual que el proyecto)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Java Next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Web Module </a:t>
            </a:r>
            <a:r>
              <a:rPr lang="es-ES" dirty="0" err="1"/>
              <a:t>Context</a:t>
            </a:r>
            <a:r>
              <a:rPr lang="es-ES" dirty="0"/>
              <a:t> </a:t>
            </a:r>
            <a:r>
              <a:rPr lang="es-ES" dirty="0" err="1"/>
              <a:t>root</a:t>
            </a:r>
            <a:r>
              <a:rPr lang="es-ES" dirty="0"/>
              <a:t>: </a:t>
            </a:r>
            <a:r>
              <a:rPr lang="es-ES" dirty="0" err="1"/>
              <a:t>AirPlannerApp</a:t>
            </a:r>
            <a:r>
              <a:rPr lang="es-ES" dirty="0"/>
              <a:t> Content </a:t>
            </a:r>
            <a:r>
              <a:rPr lang="es-ES" dirty="0" err="1"/>
              <a:t>directory</a:t>
            </a:r>
            <a:r>
              <a:rPr lang="es-ES" dirty="0"/>
              <a:t>: </a:t>
            </a:r>
            <a:r>
              <a:rPr lang="es-ES" dirty="0" err="1"/>
              <a:t>WebContent</a:t>
            </a:r>
            <a:r>
              <a:rPr lang="es-ES" dirty="0"/>
              <a:t> Marcar casilla para </a:t>
            </a:r>
            <a:r>
              <a:rPr lang="es-ES" dirty="0" err="1"/>
              <a:t>generarl</a:t>
            </a:r>
            <a:r>
              <a:rPr lang="es-ES" dirty="0"/>
              <a:t> el web.xml </a:t>
            </a:r>
            <a:r>
              <a:rPr lang="es-ES" dirty="0" err="1"/>
              <a:t>automaticamente</a:t>
            </a:r>
            <a:r>
              <a:rPr lang="es-ES" dirty="0"/>
              <a:t> -&gt; </a:t>
            </a:r>
            <a:r>
              <a:rPr lang="es-ES" dirty="0" err="1"/>
              <a:t>Finish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5922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919BE-2F5E-4EA0-B83F-E796BC692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024" y="399494"/>
            <a:ext cx="10058400" cy="965003"/>
          </a:xfrm>
        </p:spPr>
        <p:txBody>
          <a:bodyPr/>
          <a:lstStyle/>
          <a:p>
            <a:r>
              <a:rPr lang="es-ES" dirty="0"/>
              <a:t>Validación de 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590BF1-9180-4F35-AEAD-D5B110B42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024" y="1429305"/>
            <a:ext cx="10177656" cy="4439789"/>
          </a:xfrm>
        </p:spPr>
        <p:txBody>
          <a:bodyPr/>
          <a:lstStyle/>
          <a:p>
            <a:r>
              <a:rPr lang="es-ES" b="1" dirty="0"/>
              <a:t>Requisitos funcionales:</a:t>
            </a:r>
          </a:p>
          <a:p>
            <a:pPr lvl="1"/>
            <a:r>
              <a:rPr lang="es-ES" b="1" dirty="0"/>
              <a:t>RF1</a:t>
            </a:r>
            <a:r>
              <a:rPr lang="es-ES" dirty="0"/>
              <a:t>. El usuario debe de poder registrarse en la aplicación. </a:t>
            </a:r>
          </a:p>
          <a:p>
            <a:pPr lvl="2"/>
            <a:r>
              <a:rPr lang="es-ES" dirty="0"/>
              <a:t>Requisito cumplido.</a:t>
            </a:r>
          </a:p>
          <a:p>
            <a:pPr lvl="1"/>
            <a:r>
              <a:rPr lang="es-ES" b="1" dirty="0"/>
              <a:t>RF2. </a:t>
            </a:r>
            <a:r>
              <a:rPr lang="es-ES" dirty="0"/>
              <a:t>El usuario que acceda como usuario normal no podrá acceder a la sección de compra.</a:t>
            </a:r>
          </a:p>
          <a:p>
            <a:pPr lvl="2"/>
            <a:r>
              <a:rPr lang="es-ES" dirty="0"/>
              <a:t>Se ha cumplido el requisito. Aclaración del requisito: el usuario normal toma el nombre de usuario invitado en la aplicación</a:t>
            </a:r>
          </a:p>
          <a:p>
            <a:pPr lvl="1"/>
            <a:r>
              <a:rPr lang="es-ES" b="1" dirty="0"/>
              <a:t>RF3</a:t>
            </a:r>
            <a:r>
              <a:rPr lang="es-ES" dirty="0"/>
              <a:t>. El usuario que tenga cuenta debe poder comprar el viaje recomendado por la aplicación.</a:t>
            </a:r>
          </a:p>
          <a:p>
            <a:pPr lvl="2"/>
            <a:r>
              <a:rPr lang="es-ES" dirty="0"/>
              <a:t>Se ha cumplido el requisito.</a:t>
            </a:r>
          </a:p>
          <a:p>
            <a:pPr lvl="1"/>
            <a:r>
              <a:rPr lang="es-ES" b="1" dirty="0"/>
              <a:t>RF4</a:t>
            </a:r>
            <a:r>
              <a:rPr lang="es-ES" dirty="0"/>
              <a:t>. Todos los usuarios deben poder buscar en la aplicación viajes según los filtros descritos en la descripción del producto.</a:t>
            </a:r>
          </a:p>
          <a:p>
            <a:pPr lvl="2"/>
            <a:r>
              <a:rPr lang="es-ES" dirty="0"/>
              <a:t>Se ha cumplido el requisito.</a:t>
            </a:r>
          </a:p>
          <a:p>
            <a:pPr lvl="1"/>
            <a:r>
              <a:rPr lang="es-ES" b="1" dirty="0"/>
              <a:t>RF5</a:t>
            </a:r>
            <a:r>
              <a:rPr lang="es-ES" dirty="0"/>
              <a:t>. Todos los usuarios pueden hacer las búsquedas que consideren oportunas.</a:t>
            </a:r>
          </a:p>
          <a:p>
            <a:pPr lvl="2"/>
            <a:r>
              <a:rPr lang="es-ES" dirty="0"/>
              <a:t>Se ha cumplido el requisito.</a:t>
            </a:r>
          </a:p>
          <a:p>
            <a:pPr lvl="1"/>
            <a:r>
              <a:rPr lang="es-ES" b="1" dirty="0"/>
              <a:t>RF6. </a:t>
            </a:r>
            <a:r>
              <a:rPr lang="es-ES" dirty="0"/>
              <a:t>Los usuarios registrados podrán guardar las búsquedas de viajes para verlas en un futuro.</a:t>
            </a:r>
          </a:p>
          <a:p>
            <a:pPr lvl="2"/>
            <a:r>
              <a:rPr lang="es-ES" dirty="0"/>
              <a:t>Si que se guardan los vuelos en la lista de deseos, pero al usuario normal le duran hasta que hace logout. Al usuario premium si se le guarda de forma persistente</a:t>
            </a:r>
          </a:p>
          <a:p>
            <a:pPr lvl="2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6916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C0F00-21DC-46FA-931F-BED76660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Validación de 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3B1CD8-A261-48E0-8245-66D1C93C4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</a:t>
            </a:r>
            <a:r>
              <a:rPr lang="es-ES" b="1" dirty="0"/>
              <a:t>RF7. </a:t>
            </a:r>
            <a:r>
              <a:rPr lang="es-ES" dirty="0"/>
              <a:t>Los usuarios registrados tendrán sugerencias según las búsquedas que hayan hecho.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No se ha cumplido el requisito, no ha sido posible cumplirlo en el plazo especificado de entrega, se requería de más tiempo para implementarlo.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</a:t>
            </a:r>
            <a:r>
              <a:rPr lang="es-ES" b="1" dirty="0"/>
              <a:t>RF8. </a:t>
            </a:r>
            <a:r>
              <a:rPr lang="es-ES" dirty="0"/>
              <a:t>Los usuarios podrán comparar las búsquedas que hagan.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Se ha cumplido el requisito.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</a:t>
            </a:r>
            <a:r>
              <a:rPr lang="es-ES" b="1" dirty="0"/>
              <a:t>RF9</a:t>
            </a:r>
            <a:r>
              <a:rPr lang="es-ES" dirty="0"/>
              <a:t>. Los usuarios premium tendrán acceso a recomendaciones premium.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Se ha cumplido el requisito ( Por acceso acordamos que se refiere a compra)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</a:t>
            </a:r>
            <a:r>
              <a:rPr lang="es-ES" b="1" dirty="0"/>
              <a:t>RF10</a:t>
            </a:r>
            <a:r>
              <a:rPr lang="es-ES" dirty="0"/>
              <a:t>. Los usuarios registrados podrán comprar los viajes directamente desde la aplicación.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Se ha cumplido el requisito.</a:t>
            </a:r>
          </a:p>
        </p:txBody>
      </p:sp>
    </p:spTree>
    <p:extLst>
      <p:ext uri="{BB962C8B-B14F-4D97-AF65-F5344CB8AC3E}">
        <p14:creationId xmlns:p14="http://schemas.microsoft.com/office/powerpoint/2010/main" val="3208377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90657-174A-45B8-B835-5173EFF4C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253" y="297203"/>
            <a:ext cx="10058400" cy="748454"/>
          </a:xfrm>
        </p:spPr>
        <p:txBody>
          <a:bodyPr/>
          <a:lstStyle/>
          <a:p>
            <a:r>
              <a:rPr lang="es-ES" dirty="0"/>
              <a:t>Validación de 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154812-D094-4B2E-8C0D-29790BEF1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19664"/>
            <a:ext cx="10210800" cy="4575107"/>
          </a:xfrm>
        </p:spPr>
        <p:txBody>
          <a:bodyPr>
            <a:normAutofit fontScale="85000" lnSpcReduction="20000"/>
          </a:bodyPr>
          <a:lstStyle/>
          <a:p>
            <a:r>
              <a:rPr lang="es-ES" sz="2900" b="1" dirty="0"/>
              <a:t>Requisitos no funcionales: </a:t>
            </a:r>
            <a:endParaRPr lang="es-ES" sz="2900" dirty="0"/>
          </a:p>
          <a:p>
            <a:pPr>
              <a:buFont typeface="Courier New" panose="02070309020205020404" pitchFamily="49" charset="0"/>
              <a:buChar char="o"/>
            </a:pPr>
            <a:r>
              <a:rPr lang="es-ES" b="1" dirty="0"/>
              <a:t> RNF1</a:t>
            </a:r>
            <a:r>
              <a:rPr lang="es-ES" dirty="0"/>
              <a:t>. Los intentos fallidos de acceso se tienen que notificar al usuario.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i="1" dirty="0"/>
              <a:t>Se ha cumplido el requisito. </a:t>
            </a: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r>
              <a:rPr lang="es-ES" b="1" dirty="0"/>
              <a:t> RNF2. </a:t>
            </a:r>
            <a:r>
              <a:rPr lang="es-ES" dirty="0"/>
              <a:t>La aplicación debería estar adaptada al tipo de pantalla desde el que se ejecute.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i="1" dirty="0"/>
              <a:t>Se ha cumplido el requisito. </a:t>
            </a: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r>
              <a:rPr lang="es-ES" b="1" dirty="0"/>
              <a:t> RNF3</a:t>
            </a:r>
            <a:r>
              <a:rPr lang="es-ES" dirty="0"/>
              <a:t>. Los resultados de la búsqueda aparezcan en orden ascendente/descendente según el criterio elegido por el usuario.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i="1" dirty="0"/>
              <a:t>No se ha cumplido este requisito</a:t>
            </a: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r>
              <a:rPr lang="es-ES" b="1" dirty="0"/>
              <a:t> RNF4.</a:t>
            </a:r>
            <a:r>
              <a:rPr lang="es-ES" dirty="0"/>
              <a:t> Las sugerencias dadas por la aplicación tienen que corresponderse con las búsquedas más recientes del usuario.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No se ha cumplido este requisito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</a:t>
            </a:r>
            <a:r>
              <a:rPr lang="es-ES" b="1" dirty="0"/>
              <a:t>RNF5. </a:t>
            </a:r>
            <a:r>
              <a:rPr lang="es-ES" dirty="0"/>
              <a:t>La aplicación debería soportar mil usuarios conectados.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Realmente no podemos probar que este cumplido el requisito, no hemos hecho un test de prestaciones.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</a:t>
            </a:r>
            <a:r>
              <a:rPr lang="es-ES" b="1" dirty="0"/>
              <a:t>RNF6. </a:t>
            </a:r>
            <a:r>
              <a:rPr lang="es-ES" dirty="0"/>
              <a:t>El sistema debería notificar mensajes de error en caso de que estos se llegarán a dar.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i="1" dirty="0"/>
              <a:t>Se ha cumplido el requisito. </a:t>
            </a:r>
            <a:endParaRPr lang="es-ES" dirty="0"/>
          </a:p>
          <a:p>
            <a:pPr lvl="1">
              <a:buFont typeface="Courier New" panose="02070309020205020404" pitchFamily="49" charset="0"/>
              <a:buChar char="o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2322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CF313EF4-D365-4A1E-8856-BF71D2FB0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4957" y="1141590"/>
            <a:ext cx="6909801" cy="4111331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BE1F758C-C3F0-4D89-884B-9C0CBCA66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s-ES" dirty="0"/>
              <a:t>¿Alguna Pregunta?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686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2353B3-8827-4983-9209-DFA78273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" y="417251"/>
            <a:ext cx="3084844" cy="1271304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rgbClr val="FFFFFF"/>
                </a:solidFill>
              </a:rPr>
              <a:t>Diagrama de casos de uso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285B127-CCD1-4765-A325-8ACB17481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22" y="2014608"/>
            <a:ext cx="3084844" cy="4426141"/>
          </a:xfrm>
        </p:spPr>
        <p:txBody>
          <a:bodyPr>
            <a:normAutofit/>
          </a:bodyPr>
          <a:lstStyle/>
          <a:p>
            <a:r>
              <a:rPr lang="es-ES" sz="1500" b="1" dirty="0">
                <a:solidFill>
                  <a:srgbClr val="FFFFFF"/>
                </a:solidFill>
              </a:rPr>
              <a:t>Usuario normal: </a:t>
            </a:r>
            <a:r>
              <a:rPr lang="es-ES" sz="1500" dirty="0">
                <a:solidFill>
                  <a:srgbClr val="FFFFFF"/>
                </a:solidFill>
              </a:rPr>
              <a:t>Puede acceder únicamente a la visualización de recomendaciones.</a:t>
            </a:r>
          </a:p>
          <a:p>
            <a:r>
              <a:rPr lang="es-ES" sz="1500" b="1" dirty="0">
                <a:solidFill>
                  <a:srgbClr val="FFFFFF"/>
                </a:solidFill>
              </a:rPr>
              <a:t>Usuario registrado: </a:t>
            </a:r>
            <a:r>
              <a:rPr lang="es-ES" sz="1500" dirty="0">
                <a:solidFill>
                  <a:srgbClr val="FFFFFF"/>
                </a:solidFill>
              </a:rPr>
              <a:t>Puede ver las recomendaciones, y comprar las ofertas normales. Su lista de deseos no es persistente y además puede modificar los datos de su perfil.</a:t>
            </a:r>
          </a:p>
          <a:p>
            <a:r>
              <a:rPr lang="es-ES" sz="1500" b="1" dirty="0">
                <a:solidFill>
                  <a:srgbClr val="FFFFFF"/>
                </a:solidFill>
              </a:rPr>
              <a:t>Usuario premium: </a:t>
            </a:r>
            <a:r>
              <a:rPr lang="es-ES" sz="1500" dirty="0">
                <a:solidFill>
                  <a:srgbClr val="FFFFFF"/>
                </a:solidFill>
              </a:rPr>
              <a:t>Funcionalidades del usuario registrado, con la diferencia de tener una lista de deseos persistente y de poder comprar ofertas premium.</a:t>
            </a:r>
          </a:p>
          <a:p>
            <a:r>
              <a:rPr lang="es-ES" sz="1500" b="1" dirty="0">
                <a:solidFill>
                  <a:srgbClr val="FFFFFF"/>
                </a:solidFill>
              </a:rPr>
              <a:t>Administrador web: </a:t>
            </a:r>
            <a:r>
              <a:rPr lang="es-ES" sz="1500" dirty="0">
                <a:solidFill>
                  <a:srgbClr val="FFFFFF"/>
                </a:solidFill>
              </a:rPr>
              <a:t>Labores de gestión de los usuarios.</a:t>
            </a:r>
            <a:endParaRPr lang="es-ES" sz="1500" b="1" dirty="0">
              <a:solidFill>
                <a:srgbClr val="FFFFFF"/>
              </a:solidFill>
            </a:endParaRPr>
          </a:p>
          <a:p>
            <a:endParaRPr lang="es-ES" sz="1500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54F0DCB7-4320-43DE-8777-C7ECFFE74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233" y="282231"/>
            <a:ext cx="5371797" cy="593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5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41A7B-DF92-460D-9D62-E3EEED5FB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808" y="349714"/>
            <a:ext cx="10179136" cy="748454"/>
          </a:xfrm>
        </p:spPr>
        <p:txBody>
          <a:bodyPr/>
          <a:lstStyle/>
          <a:p>
            <a:r>
              <a:rPr lang="es-ES" dirty="0"/>
              <a:t>Requisitos funcionales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C8A380-745F-4C6B-8A8D-710E60D3A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176" y="1417319"/>
            <a:ext cx="10473874" cy="4415310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RF1. El usuario debe de poder registrarse en la aplicación </a:t>
            </a:r>
          </a:p>
          <a:p>
            <a:r>
              <a:rPr lang="es-ES" dirty="0"/>
              <a:t>RF2. El usuario que acceda como usuario normal no podrá acceder a la sección de compra. </a:t>
            </a:r>
          </a:p>
          <a:p>
            <a:r>
              <a:rPr lang="es-ES" dirty="0"/>
              <a:t>RF3. El usuario que tenga cuenta debe poder comprar el viaje recomendado por la aplicación. </a:t>
            </a:r>
          </a:p>
          <a:p>
            <a:r>
              <a:rPr lang="es-ES" dirty="0"/>
              <a:t>RF4. Todos los usuarios deben poder buscar en la aplicación viajes según los filtros descritos en la descripción del producto. </a:t>
            </a:r>
          </a:p>
          <a:p>
            <a:r>
              <a:rPr lang="es-ES" dirty="0"/>
              <a:t>RF5. Todos los usuarios pueden hacer las búsquedas que consideren oportunas. </a:t>
            </a:r>
          </a:p>
          <a:p>
            <a:r>
              <a:rPr lang="es-ES" dirty="0"/>
              <a:t>RF6. Los usuarios registrados podrán guardar las búsquedas de viajes para verlas en un futuro. </a:t>
            </a:r>
          </a:p>
          <a:p>
            <a:r>
              <a:rPr lang="es-ES" dirty="0"/>
              <a:t>RF7. Los usuarios registrados tendrán sugerencias según las búsquedas que hayan hecho. </a:t>
            </a:r>
          </a:p>
          <a:p>
            <a:r>
              <a:rPr lang="es-ES" dirty="0"/>
              <a:t>RF8. Los usuarios podrán comparar las búsquedas que hagan. </a:t>
            </a:r>
          </a:p>
          <a:p>
            <a:r>
              <a:rPr lang="es-ES" dirty="0"/>
              <a:t>RF9. Los usuarios premium tendrán acceso a recomendaciones premium. </a:t>
            </a:r>
          </a:p>
          <a:p>
            <a:r>
              <a:rPr lang="es-ES" dirty="0"/>
              <a:t>RF10. Los usuarios registrados podrán comprar los viajes directamente desde la aplicación. </a:t>
            </a:r>
          </a:p>
        </p:txBody>
      </p:sp>
    </p:spTree>
    <p:extLst>
      <p:ext uri="{BB962C8B-B14F-4D97-AF65-F5344CB8AC3E}">
        <p14:creationId xmlns:p14="http://schemas.microsoft.com/office/powerpoint/2010/main" val="423078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F1C3B-26C9-42F9-BAC4-3059AA40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1858"/>
            <a:ext cx="10058400" cy="748454"/>
          </a:xfrm>
        </p:spPr>
        <p:txBody>
          <a:bodyPr/>
          <a:lstStyle/>
          <a:p>
            <a:r>
              <a:rPr lang="es-ES" dirty="0"/>
              <a:t>Requisitos no funcionales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828A18-E081-4E74-AF82-65D1DED41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RNF1. Los intentos fallidos de acceso se tienen que notificar al usuario. </a:t>
            </a:r>
          </a:p>
          <a:p>
            <a:r>
              <a:rPr lang="es-ES" dirty="0"/>
              <a:t>RNF2. La aplicación debería estar adaptada al tipo de pantalla desde el que se ejecute. </a:t>
            </a:r>
          </a:p>
          <a:p>
            <a:r>
              <a:rPr lang="es-ES" dirty="0"/>
              <a:t>RNF3. Los resultados de la búsqueda aparezcan en orden ascendente/descendente según el criterio elegido por el usuario. </a:t>
            </a:r>
          </a:p>
          <a:p>
            <a:r>
              <a:rPr lang="es-ES" dirty="0"/>
              <a:t>RNF4. Las sugerencias dadas por la aplicación tienen que corresponderse con las búsquedas más recientes del usuario. </a:t>
            </a:r>
          </a:p>
          <a:p>
            <a:r>
              <a:rPr lang="es-ES" dirty="0"/>
              <a:t>RNF5. La aplicación debería soportar mil usuarios conectados. </a:t>
            </a:r>
          </a:p>
          <a:p>
            <a:r>
              <a:rPr lang="es-ES" dirty="0"/>
              <a:t>RNF6. El sistema debería notificar mensajes de error en caso de que estos se llegarán a dar. </a:t>
            </a:r>
          </a:p>
        </p:txBody>
      </p:sp>
    </p:spTree>
    <p:extLst>
      <p:ext uri="{BB962C8B-B14F-4D97-AF65-F5344CB8AC3E}">
        <p14:creationId xmlns:p14="http://schemas.microsoft.com/office/powerpoint/2010/main" val="108423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ED338-ACFB-4D23-B9C7-E21B2C7CA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Propuesta desarrolladores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319073-B70A-485F-9D40-C40220668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Tras una reunión con el cliente se acordaron los siguientes cambios en la propuesta principal:</a:t>
            </a:r>
          </a:p>
          <a:p>
            <a:pPr marL="544068" lvl="1" indent="-342900">
              <a:buFont typeface="+mj-lt"/>
              <a:buAutoNum type="arabicPeriod"/>
            </a:pPr>
            <a:r>
              <a:rPr lang="es-ES" dirty="0"/>
              <a:t>La visualización de recomendaciones premium se englobará dentro de visualización de recomendaciones, y todos los usuarios podrán ver las ofertas normales y premium. Por lo tanto, no hay una sección de visualización de recomendaciones premium como tal.</a:t>
            </a:r>
          </a:p>
          <a:p>
            <a:pPr marL="544068" lvl="1" indent="-342900">
              <a:buFont typeface="+mj-lt"/>
              <a:buAutoNum type="arabicPeriod"/>
            </a:pPr>
            <a:r>
              <a:rPr lang="es-ES" dirty="0"/>
              <a:t>Para mayor claridad, se cambia el nombre a los tipos de usuario que hay, ahora contamos con estos tipos de usuario:</a:t>
            </a:r>
          </a:p>
          <a:p>
            <a:pPr lvl="2"/>
            <a:r>
              <a:rPr lang="es-ES" dirty="0"/>
              <a:t>Invitado: Funciones del usuario sin registrar</a:t>
            </a:r>
          </a:p>
          <a:p>
            <a:pPr lvl="2"/>
            <a:r>
              <a:rPr lang="es-ES" dirty="0"/>
              <a:t>Normal: Funciones del usuario registrado</a:t>
            </a:r>
          </a:p>
          <a:p>
            <a:pPr lvl="2"/>
            <a:r>
              <a:rPr lang="es-ES" dirty="0"/>
              <a:t>Premium: Funciones de usuario premium</a:t>
            </a:r>
          </a:p>
          <a:p>
            <a:pPr marL="544068" lvl="1" indent="-342900">
              <a:buFont typeface="+mj-lt"/>
              <a:buAutoNum type="arabicPeriod"/>
            </a:pPr>
            <a:endParaRPr lang="es-ES" dirty="0"/>
          </a:p>
          <a:p>
            <a:pPr marL="201168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808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2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4" name="Straight Connector 3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5" name="Rectangle 32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880B59-CA4A-4C08-BC94-E9026915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434" y="4875353"/>
            <a:ext cx="10821986" cy="9287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Sitemap</a:t>
            </a:r>
          </a:p>
        </p:txBody>
      </p:sp>
      <p:pic>
        <p:nvPicPr>
          <p:cNvPr id="5" name="Marcador de contenido 4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59DBBC0D-B249-47AC-A793-D60680145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1" y="213266"/>
            <a:ext cx="12192001" cy="4476750"/>
          </a:xfrm>
          <a:prstGeom prst="rect">
            <a:avLst/>
          </a:prstGeom>
        </p:spPr>
      </p:pic>
      <p:cxnSp>
        <p:nvCxnSpPr>
          <p:cNvPr id="66" name="Straight Connector 34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0237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DC65F-F59E-4993-B268-6E894074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941" y="505134"/>
            <a:ext cx="10058400" cy="1252645"/>
          </a:xfrm>
        </p:spPr>
        <p:txBody>
          <a:bodyPr/>
          <a:lstStyle/>
          <a:p>
            <a:r>
              <a:rPr lang="es-ES" dirty="0"/>
              <a:t>Cambios Sitemap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35B53E-E06C-46A7-9D30-EFE3C59D7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969" y="2046720"/>
            <a:ext cx="9983828" cy="33833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b="1" i="1" dirty="0"/>
              <a:t> </a:t>
            </a:r>
            <a:r>
              <a:rPr lang="es-ES" dirty="0"/>
              <a:t>En la implementación final de la aplicación se han prescindido de las siguientes secciones:</a:t>
            </a:r>
          </a:p>
          <a:p>
            <a:pPr marL="544068" lvl="1" indent="-342900">
              <a:buFont typeface="+mj-lt"/>
              <a:buAutoNum type="arabicPeriod"/>
            </a:pPr>
            <a:r>
              <a:rPr lang="es-ES" b="1" dirty="0"/>
              <a:t>Dashboard Administrador Web</a:t>
            </a:r>
          </a:p>
          <a:p>
            <a:pPr marL="544068" lvl="1" indent="-342900">
              <a:buFont typeface="+mj-lt"/>
              <a:buAutoNum type="arabicPeriod"/>
            </a:pPr>
            <a:r>
              <a:rPr lang="es-ES" b="1" dirty="0"/>
              <a:t>Modificar datos personales</a:t>
            </a:r>
          </a:p>
          <a:p>
            <a:pPr marL="544068" lvl="1" indent="-342900">
              <a:buFont typeface="+mj-lt"/>
              <a:buAutoNum type="arabicPeriod"/>
            </a:pPr>
            <a:r>
              <a:rPr lang="es-ES" b="1" dirty="0"/>
              <a:t>Compra de experiencias, </a:t>
            </a:r>
            <a:r>
              <a:rPr lang="es-ES" dirty="0"/>
              <a:t>que se realiza directamente dentro de la lista de deseos.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Por lo tanto, estos cambios repercuten en los </a:t>
            </a:r>
            <a:r>
              <a:rPr lang="es-ES" b="1" dirty="0"/>
              <a:t>wireframes.</a:t>
            </a:r>
          </a:p>
          <a:p>
            <a:pPr marL="544068" lvl="1" indent="-342900">
              <a:buFont typeface="+mj-lt"/>
              <a:buAutoNum type="arabicPeriod"/>
            </a:pPr>
            <a:endParaRPr lang="es-ES" dirty="0"/>
          </a:p>
          <a:p>
            <a:pPr marL="544068" lvl="1" indent="-342900">
              <a:buFont typeface="+mj-lt"/>
              <a:buAutoNum type="arabicPeriod"/>
            </a:pPr>
            <a:endParaRPr lang="es-ES" dirty="0"/>
          </a:p>
          <a:p>
            <a:pPr marL="544068" lvl="1" indent="-342900">
              <a:buFont typeface="+mj-lt"/>
              <a:buAutoNum type="arabicPeriod"/>
            </a:pPr>
            <a:endParaRPr lang="es-ES" dirty="0"/>
          </a:p>
          <a:p>
            <a:pPr marL="544068" lvl="1" indent="-342900">
              <a:buFont typeface="+mj-lt"/>
              <a:buAutoNum type="arabicPeriod"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2405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9F6C51-8BAE-4B1A-892A-DDF69B28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Wireframes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2C5708-9068-4C6A-9494-BDB1D90DE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FFFFFF"/>
                </a:solidFill>
              </a:rPr>
              <a:t> </a:t>
            </a:r>
            <a:r>
              <a:rPr lang="es-ES" sz="2400" dirty="0">
                <a:solidFill>
                  <a:srgbClr val="FFFFFF"/>
                </a:solidFill>
              </a:rPr>
              <a:t>Pantalla login: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500" dirty="0">
              <a:solidFill>
                <a:srgbClr val="FFFFFF"/>
              </a:solidFill>
            </a:endParaRPr>
          </a:p>
          <a:p>
            <a:endParaRPr lang="es-ES" sz="15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C704F5E-BE47-4483-854B-89940909B4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84039" y="640080"/>
            <a:ext cx="351403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477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1309</Words>
  <Application>Microsoft Office PowerPoint</Application>
  <PresentationFormat>Panorámica</PresentationFormat>
  <Paragraphs>125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Retrospección</vt:lpstr>
      <vt:lpstr>Air Planner</vt:lpstr>
      <vt:lpstr>Propuesta inicial del cliente</vt:lpstr>
      <vt:lpstr>Diagrama de casos de uso</vt:lpstr>
      <vt:lpstr>Requisitos funcionales</vt:lpstr>
      <vt:lpstr>Requisitos no funcionales</vt:lpstr>
      <vt:lpstr>Propuesta desarrolladores</vt:lpstr>
      <vt:lpstr>Sitemap</vt:lpstr>
      <vt:lpstr>Cambios Sitemap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DEMO DE LA APLICACIÓN</vt:lpstr>
      <vt:lpstr>Validación de requisitos</vt:lpstr>
      <vt:lpstr>Validación de requisitos</vt:lpstr>
      <vt:lpstr>Validación de requisitos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Planner</dc:title>
  <dc:creator>Alejandro Llorente Morales</dc:creator>
  <cp:lastModifiedBy>Alejandro Llorente Morales</cp:lastModifiedBy>
  <cp:revision>1</cp:revision>
  <dcterms:created xsi:type="dcterms:W3CDTF">2021-01-19T12:05:32Z</dcterms:created>
  <dcterms:modified xsi:type="dcterms:W3CDTF">2021-01-19T12:06:32Z</dcterms:modified>
</cp:coreProperties>
</file>