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9DB8859-CC0E-4212-95DE-62839A4A19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DIAGRAMA%20DE%20CASO%20DE%20USO%20DEL%20SISTEMA/DCUS_LOGISTICA.png" TargetMode="External"/><Relationship Id="rId2" Type="http://schemas.openxmlformats.org/officeDocument/2006/relationships/hyperlink" Target="DIAGRAMA%20DE%20CASO%20DE%20USO%20DEL%20SISTEMA/DCUS_COMERCIAL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DIAGRAMA%20DE%20CASO%20DE%20USO%20DEL%20SISTEMA/DCUS_SEGURIDAD.p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ODELO%20CONCEPTUAL/MC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DIAGRAMA%20DE%20ACTIVIDADES/DA_Contrataci&#243;n%20de%20Servicios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DIAGRAMA%20DE%20ACTIVIDADES/DA_Cambio%20de%20Categor&#237;a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DIAGRAMA%20DE%20ACTIVIDADES/DA_Contrato%20de%20Edificio%20y%20Nuevas%20Urbanizaciones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22DEA-2674-4916-90E7-F086110B3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Sedapar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981322-BAF9-4B3C-BA75-9BEA0AB73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Integrantes:</a:t>
            </a:r>
            <a:endParaRPr lang="en-US" dirty="0"/>
          </a:p>
          <a:p>
            <a:r>
              <a:rPr lang="es-ES" dirty="0"/>
              <a:t>Apestegui Morales Alejandro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60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A30AE-9DAC-4F5D-9BB4-D07367D8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Requerimientos funcionales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1B080-101C-43C9-9ACF-D180AAED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RF01.	Consultar requerimiento de servicio </a:t>
            </a:r>
            <a:endParaRPr lang="en-US" dirty="0"/>
          </a:p>
          <a:p>
            <a:r>
              <a:rPr lang="es-ES" dirty="0"/>
              <a:t>RF02.	Consultar la tarifa de la solicitud </a:t>
            </a:r>
            <a:endParaRPr lang="en-US" dirty="0"/>
          </a:p>
          <a:p>
            <a:r>
              <a:rPr lang="es-ES" dirty="0"/>
              <a:t>RF03.	Registrar presupuesto de contratación </a:t>
            </a:r>
            <a:endParaRPr lang="en-US" dirty="0"/>
          </a:p>
          <a:p>
            <a:r>
              <a:rPr lang="es-ES" dirty="0"/>
              <a:t>RF04.	Registrar ficha de contratación 	</a:t>
            </a:r>
            <a:endParaRPr lang="en-US" dirty="0"/>
          </a:p>
          <a:p>
            <a:r>
              <a:rPr lang="es-ES" dirty="0"/>
              <a:t>RF05.	Generar cronograma de pagos 	</a:t>
            </a:r>
            <a:endParaRPr lang="en-US" dirty="0"/>
          </a:p>
          <a:p>
            <a:r>
              <a:rPr lang="es-ES" dirty="0"/>
              <a:t>RF06.	Generar contrato 		</a:t>
            </a:r>
            <a:endParaRPr lang="en-US" dirty="0"/>
          </a:p>
          <a:p>
            <a:r>
              <a:rPr lang="es-ES" dirty="0"/>
              <a:t>RF07.	Actualizar legajo del cliente 	</a:t>
            </a:r>
            <a:endParaRPr lang="en-US" dirty="0"/>
          </a:p>
          <a:p>
            <a:r>
              <a:rPr lang="es-ES" dirty="0"/>
              <a:t>RF08.	Consultar cliente cuando se quiere actualizar el legajo del cliente, esta acción se da en caso el cliente no recuerda su código.	</a:t>
            </a:r>
            <a:endParaRPr lang="en-US" dirty="0"/>
          </a:p>
          <a:p>
            <a:r>
              <a:rPr lang="es-ES" dirty="0"/>
              <a:t>RF09.	Generar lista de conexiones contratada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0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59B53-C9E9-465C-A577-C3B1F8C9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Requerimientos funcionales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23FDE-11EB-4F54-AC50-AFC06A05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RF10.	Consultar cuenta de servicio 				</a:t>
            </a:r>
            <a:endParaRPr lang="en-US" dirty="0"/>
          </a:p>
          <a:p>
            <a:r>
              <a:rPr lang="es-ES" dirty="0"/>
              <a:t>RF11.	Registrar informe de inspección 			</a:t>
            </a:r>
            <a:endParaRPr lang="en-US" dirty="0"/>
          </a:p>
          <a:p>
            <a:r>
              <a:rPr lang="es-ES" dirty="0"/>
              <a:t>RF12.	Consultar solicitud de cambio 				</a:t>
            </a:r>
            <a:endParaRPr lang="en-US" dirty="0"/>
          </a:p>
          <a:p>
            <a:r>
              <a:rPr lang="es-ES" dirty="0"/>
              <a:t>RF13.	Clasificar solicitudes de cambio 			</a:t>
            </a:r>
            <a:endParaRPr lang="en-US" dirty="0"/>
          </a:p>
          <a:p>
            <a:r>
              <a:rPr lang="es-ES" dirty="0"/>
              <a:t>RF14.	Consultar cronograma de facturación			</a:t>
            </a:r>
            <a:endParaRPr lang="en-US" dirty="0"/>
          </a:p>
          <a:p>
            <a:r>
              <a:rPr lang="es-ES" dirty="0"/>
              <a:t>RF15.	Consulta informe de inspección 				</a:t>
            </a:r>
            <a:endParaRPr lang="en-US" dirty="0"/>
          </a:p>
          <a:p>
            <a:r>
              <a:rPr lang="es-ES" dirty="0"/>
              <a:t>RF16.	Registra oficio de solicitud infundada 		</a:t>
            </a:r>
            <a:endParaRPr lang="en-US" dirty="0"/>
          </a:p>
          <a:p>
            <a:r>
              <a:rPr lang="es-ES" dirty="0"/>
              <a:t>RF17.	Aprobar oficio de solicitud infundada 		</a:t>
            </a:r>
            <a:endParaRPr lang="en-US" dirty="0"/>
          </a:p>
          <a:p>
            <a:r>
              <a:rPr lang="es-ES" dirty="0"/>
              <a:t>RF18.	Registrar Formato de cambios F4 			</a:t>
            </a:r>
            <a:endParaRPr lang="en-US" dirty="0"/>
          </a:p>
          <a:p>
            <a:r>
              <a:rPr lang="es-ES" dirty="0"/>
              <a:t>RF19.	Consultar oficios de solicitud infundada 	</a:t>
            </a:r>
            <a:endParaRPr lang="en-US" dirty="0"/>
          </a:p>
          <a:p>
            <a:r>
              <a:rPr lang="es-ES" dirty="0"/>
              <a:t>RF20.	Consultar Formato de cambios F4 			</a:t>
            </a:r>
            <a:endParaRPr lang="en-US" dirty="0"/>
          </a:p>
          <a:p>
            <a:r>
              <a:rPr lang="es-ES" dirty="0"/>
              <a:t>RF21.	Actualizar la solicitud de cambio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9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3ED4C-5DEC-4F98-AF09-581F4F18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Requerimientos funcionales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AF820F-5968-4E0F-922C-174C0E0E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RF22.	Consultar expediente de factibilidad 				</a:t>
            </a:r>
            <a:endParaRPr lang="en-US" dirty="0"/>
          </a:p>
          <a:p>
            <a:r>
              <a:rPr lang="es-ES" dirty="0"/>
              <a:t>RF23.	Actualizar expediente de factibilidad </a:t>
            </a:r>
            <a:endParaRPr lang="en-US" dirty="0"/>
          </a:p>
          <a:p>
            <a:r>
              <a:rPr lang="es-ES" dirty="0"/>
              <a:t>RF24.	Registrar Solicitud de contratación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5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B3C7B-53DE-4360-9CD9-960782C0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Requerimientos funcionales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7B2129-2E1B-424B-A51F-6C5FF8BB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</a:t>
            </a:r>
            <a:endParaRPr lang="en-US" dirty="0"/>
          </a:p>
          <a:p>
            <a:r>
              <a:rPr lang="es-ES" dirty="0"/>
              <a:t>RF25.	Manejar perfiles para el acceso de los usuarios a las opciones del menú según la responsabilidad de cada uno.</a:t>
            </a:r>
            <a:endParaRPr lang="en-US" dirty="0"/>
          </a:p>
          <a:p>
            <a:r>
              <a:rPr lang="es-ES" dirty="0"/>
              <a:t>RF26.	Cambiar la contraseña desde la sesión de cada usuario en el sistema.</a:t>
            </a:r>
            <a:endParaRPr lang="en-US" dirty="0"/>
          </a:p>
          <a:p>
            <a:r>
              <a:rPr lang="es-ES" dirty="0"/>
              <a:t>RF27.	Permitir el ingreso de cada usuario al sistema.</a:t>
            </a:r>
            <a:endParaRPr lang="en-US" dirty="0"/>
          </a:p>
          <a:p>
            <a:r>
              <a:rPr lang="es-ES" dirty="0"/>
              <a:t>RF28.	Realizar copias de seguridad de la información del sistema.</a:t>
            </a:r>
            <a:endParaRPr lang="en-US" dirty="0"/>
          </a:p>
          <a:p>
            <a:r>
              <a:rPr lang="es-ES" dirty="0"/>
              <a:t>RF29.	Registrar la información de los usuarios que acceden al sistema</a:t>
            </a:r>
            <a:endParaRPr lang="en-US" dirty="0"/>
          </a:p>
          <a:p>
            <a:r>
              <a:rPr lang="es-ES" dirty="0"/>
              <a:t>RF30	Permitir el cambio de contraseña adicionalmente desde la validación del acceso al sistema, si el usuario lo desea.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6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40126-DED1-4C6A-92F9-E687C567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Requerimientos no funcionales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8A35A-93FE-4A36-AEF2-1B1C4DCB6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RNF01	Obligar al usuario a que el cambio de contraseña sea cada 60 días</a:t>
            </a:r>
            <a:endParaRPr lang="en-US" dirty="0"/>
          </a:p>
          <a:p>
            <a:r>
              <a:rPr lang="es-ES" dirty="0"/>
              <a:t>RNF02	El aspecto de la interfaz gráfica del sistema facilitará su empleo a usuarios sin entrenamiento especializado más allá del uso de un web browser</a:t>
            </a:r>
            <a:endParaRPr lang="en-US" dirty="0"/>
          </a:p>
          <a:p>
            <a:r>
              <a:rPr lang="es-ES" dirty="0"/>
              <a:t>RNF03	En caso de error del usuario el sistema informará el mensaje del error y la solución</a:t>
            </a:r>
            <a:endParaRPr lang="en-US" dirty="0"/>
          </a:p>
          <a:p>
            <a:r>
              <a:rPr lang="es-ES" dirty="0"/>
              <a:t>RNF04	El sistema debe estar disponible 24x7x52 días al año</a:t>
            </a:r>
            <a:endParaRPr lang="en-US" dirty="0"/>
          </a:p>
          <a:p>
            <a:r>
              <a:rPr lang="es-ES" dirty="0"/>
              <a:t>RNF05	El sistema estará disponible al 95 por ciento entre las 8:00 AM y las 6:00 PM</a:t>
            </a:r>
            <a:endParaRPr lang="en-US" dirty="0"/>
          </a:p>
          <a:p>
            <a:r>
              <a:rPr lang="es-ES" dirty="0"/>
              <a:t>RNF06	El diseño de la interfaz gráfica del sistema se alineará al estándar definido en la empresa para las aplicaciones Web</a:t>
            </a:r>
            <a:endParaRPr lang="en-US" dirty="0"/>
          </a:p>
          <a:p>
            <a:r>
              <a:rPr lang="es-ES" dirty="0"/>
              <a:t>RNF07	El logotipo estará siempre presente en la parte superior izquierda de todas las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C544F-2E6C-406E-ABBE-F3F396B5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Diagrama de Actores del sistema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599160-32FC-422F-B040-BD79C11FF1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20704"/>
            <a:ext cx="9631216" cy="4367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461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44636-C7E9-486D-8ADC-595AF9B5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Diagrama de Paquetes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BC25B3-1CDD-48C0-99A0-A82F7DFF6C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91" y="2370649"/>
            <a:ext cx="6118713" cy="3270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29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4F77B-D3AF-4D2E-BA50-92E6FD77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Diagrama de Casos de Uso del sistema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7DE4B3-C59F-4BB1-BFF4-433D0040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DIAGRAMA DE CASO DE USO DEL SISTEMA\DCUS_COMERCIAL.png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DIAGRAMA DE CASO DE USO DEL SISTEMA\DCUS_LOGISTICA.png</a:t>
            </a:r>
            <a:endParaRPr lang="en-US" dirty="0"/>
          </a:p>
          <a:p>
            <a:r>
              <a:rPr lang="en-US" dirty="0">
                <a:hlinkClick r:id="rId4" action="ppaction://hlinkfile"/>
              </a:rPr>
              <a:t>DIAGRAMA DE CASO DE USO DEL SISTEMA\DCUS_SEGURIDAD.png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3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F3E43-6ECB-42F7-A201-99E3ACCC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Conceputal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87968-D080-452B-9E71-1A98225E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MODELO CONCEPTUAL\MC.png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7F793-5EA1-4FC5-B75B-594BD0B2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Conclusiones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9CCEF-6280-494E-8783-973F3503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Conocer, aplicar y modelar procesos con el lenguaje de modelado UML, agiliza el entendimiento de un proceso dentro de un proyecto como la implementación de un nuevo sistema debido a que todos los miembros del equipo tendrán clara las actividades que lo componen.</a:t>
            </a:r>
          </a:p>
          <a:p>
            <a:pPr algn="just"/>
            <a:r>
              <a:rPr lang="es-ES" dirty="0"/>
              <a:t>Con UML identificar las actividades a automatizar en el proceso, es más rápido ya que se tiene un mejor panorama.</a:t>
            </a:r>
          </a:p>
          <a:p>
            <a:pPr algn="just"/>
            <a:r>
              <a:rPr lang="es-ES" dirty="0"/>
              <a:t>Al realizar el diagrama de actividades se puede distribuir estas de manera más eficiente y no sobrecargar a un trabajador cuando el enfoque primero se centra en reformar un proceso previa introducción de un sistema informático.</a:t>
            </a:r>
          </a:p>
          <a:p>
            <a:pPr algn="just"/>
            <a:r>
              <a:rPr lang="es-ES" dirty="0"/>
              <a:t>Con el marco de trabajo de RUP se capturan requisitos y documentan y firman conformidades que sirven para que estos no sufran cambios significativos que terminan prolongando la vida del proyecto lo cual implica costos adicionales.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2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B7B3-A307-494B-AB53-E2B8ECCD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Organización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638C8-BE33-4155-8C64-692AF3B5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organización es una empresa estatal que ofrece el servicio de agua potable y alcantarillado a la población del departamento de Arequipa la cual busca ser una de las principales empresas en ofrecer este servicio y ser reconocida como empresa líder a nivel nacional.</a:t>
            </a:r>
          </a:p>
          <a:p>
            <a:endParaRPr lang="en-US" dirty="0"/>
          </a:p>
          <a:p>
            <a:r>
              <a:rPr lang="es-ES" dirty="0"/>
              <a:t>El proceso que se ha tomado para el estudio del curso el Proceso de Promociones y Ventas, para lo cual hemos tomado 3 subprocesos, el primero es el de Contratación de Servicios, Contrato de Edificios y Nuevas Urbanizaciones y el de Cambio a Categoría a Solicitud. Se han seleccionado estos procesos, ya que es parte primordial para cumplir con el objetivo de cumplir con ampliar la cartera de clientes de la empresa.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92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9A3C5-90D8-42D4-91BE-17731A17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193" y="3017520"/>
            <a:ext cx="1997613" cy="822960"/>
          </a:xfrm>
        </p:spPr>
        <p:txBody>
          <a:bodyPr/>
          <a:lstStyle/>
          <a:p>
            <a:r>
              <a:rPr lang="en-U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3518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A52DE-7F59-4BA2-AD47-F3FE047C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Negocio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9230C2-8E4B-4A6E-A8BD-CAB0D7CF55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39" y="2080591"/>
            <a:ext cx="5237922" cy="3989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699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E8BA2-C559-433C-ACD5-21DE0E38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Contratación de Servicios (</a:t>
            </a:r>
            <a:r>
              <a:rPr lang="en-US" dirty="0">
                <a:hlinkClick r:id="rId2" action="ppaction://hlinkfile"/>
              </a:rPr>
              <a:t>DA</a:t>
            </a:r>
            <a:r>
              <a:rPr lang="en-US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993108-C23A-44C5-AB45-52D184CE58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81" y="1603513"/>
            <a:ext cx="9398901" cy="4717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075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BA4BB-915A-4858-9863-8405EAB3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Cambio de Categoría (</a:t>
            </a:r>
            <a:r>
              <a:rPr lang="es-ES" b="1" dirty="0">
                <a:hlinkClick r:id="rId2" action="ppaction://hlinkfile"/>
              </a:rPr>
              <a:t>DA</a:t>
            </a:r>
            <a:r>
              <a:rPr lang="es-ES" b="1" dirty="0"/>
              <a:t>)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1703BE-F5D5-42B3-A64F-BF4DC5C149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74" y="1737360"/>
            <a:ext cx="6042991" cy="467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5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9A5C4-F48B-47CD-BBF2-DFC96F0B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b="1" dirty="0"/>
              <a:t>Contrato de Edificio y Nuevas Urbanizaciones (</a:t>
            </a:r>
            <a:r>
              <a:rPr lang="es-ES" b="1" dirty="0">
                <a:hlinkClick r:id="rId2" action="ppaction://hlinkfile"/>
              </a:rPr>
              <a:t>DA</a:t>
            </a:r>
            <a:r>
              <a:rPr lang="es-ES" b="1" dirty="0"/>
              <a:t>)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2088B-9753-4FF6-9BC2-B6D4BD04D5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22" y="1530187"/>
            <a:ext cx="5943600" cy="490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63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0F47C-AE14-4E96-9DA1-68B4715C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Actividades</a:t>
            </a:r>
            <a:r>
              <a:rPr lang="en-US" dirty="0"/>
              <a:t> a </a:t>
            </a:r>
            <a:r>
              <a:rPr lang="en-US" dirty="0" err="1"/>
              <a:t>automatizar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172C3-13B0-47E4-8CD6-99B26B308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s-ES" dirty="0"/>
              <a:t>CUN01_Contratación de Servicios</a:t>
            </a:r>
            <a:endParaRPr lang="en-US" dirty="0"/>
          </a:p>
          <a:p>
            <a:r>
              <a:rPr lang="es-ES" dirty="0"/>
              <a:t> </a:t>
            </a:r>
            <a:endParaRPr lang="en-US" dirty="0"/>
          </a:p>
          <a:p>
            <a:pPr lvl="3"/>
            <a:r>
              <a:rPr lang="es-ES" dirty="0"/>
              <a:t>Consultar requerimiento</a:t>
            </a:r>
            <a:endParaRPr lang="en-US" dirty="0"/>
          </a:p>
          <a:p>
            <a:pPr lvl="3"/>
            <a:r>
              <a:rPr lang="es-ES" dirty="0"/>
              <a:t>Consultar la tarifa de la solicitud</a:t>
            </a:r>
            <a:endParaRPr lang="en-US" dirty="0"/>
          </a:p>
          <a:p>
            <a:pPr lvl="3"/>
            <a:r>
              <a:rPr lang="es-ES" dirty="0"/>
              <a:t>Elaborar presupuesto de contratación</a:t>
            </a:r>
            <a:endParaRPr lang="en-US" dirty="0"/>
          </a:p>
          <a:p>
            <a:pPr lvl="3"/>
            <a:r>
              <a:rPr lang="es-ES" dirty="0"/>
              <a:t>Registrar ficha de contratación</a:t>
            </a:r>
            <a:endParaRPr lang="en-US" dirty="0"/>
          </a:p>
          <a:p>
            <a:pPr lvl="3"/>
            <a:r>
              <a:rPr lang="es-ES" dirty="0"/>
              <a:t>Elaborar cronograma de pagos</a:t>
            </a:r>
            <a:endParaRPr lang="en-US" dirty="0"/>
          </a:p>
          <a:p>
            <a:pPr lvl="3"/>
            <a:r>
              <a:rPr lang="es-ES" dirty="0"/>
              <a:t>Elaborar contrato</a:t>
            </a:r>
            <a:endParaRPr lang="en-US" dirty="0"/>
          </a:p>
          <a:p>
            <a:pPr lvl="3"/>
            <a:r>
              <a:rPr lang="es-ES" dirty="0"/>
              <a:t>Almacenar legajo del cliente</a:t>
            </a:r>
            <a:endParaRPr lang="en-US" dirty="0"/>
          </a:p>
          <a:p>
            <a:pPr lvl="3"/>
            <a:r>
              <a:rPr lang="es-ES" dirty="0"/>
              <a:t>Generar lista de conexiones contratadas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6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7719F-2B58-4375-9441-AE3FEF55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Actividades</a:t>
            </a:r>
            <a:r>
              <a:rPr lang="en-US" dirty="0"/>
              <a:t> a </a:t>
            </a:r>
            <a:r>
              <a:rPr lang="en-US" dirty="0" err="1"/>
              <a:t>automatizar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79B134-ADFC-48BD-9599-DC111EC8E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s-ES" dirty="0"/>
              <a:t>CUN02_Cambio de Categoría</a:t>
            </a:r>
            <a:endParaRPr lang="en-US" dirty="0"/>
          </a:p>
          <a:p>
            <a:r>
              <a:rPr lang="es-ES" dirty="0"/>
              <a:t> </a:t>
            </a:r>
            <a:endParaRPr lang="en-US" dirty="0"/>
          </a:p>
          <a:p>
            <a:pPr lvl="3"/>
            <a:r>
              <a:rPr lang="es-ES" dirty="0"/>
              <a:t>Verificar cuenta de servicio</a:t>
            </a:r>
            <a:endParaRPr lang="en-US" dirty="0"/>
          </a:p>
          <a:p>
            <a:pPr lvl="3"/>
            <a:r>
              <a:rPr lang="es-ES" dirty="0"/>
              <a:t>Registrar informe de inspección</a:t>
            </a:r>
            <a:endParaRPr lang="en-US" dirty="0"/>
          </a:p>
          <a:p>
            <a:pPr lvl="3"/>
            <a:r>
              <a:rPr lang="es-ES" dirty="0"/>
              <a:t>Verifica solicitud de cambio</a:t>
            </a:r>
            <a:endParaRPr lang="en-US" dirty="0"/>
          </a:p>
          <a:p>
            <a:pPr lvl="3"/>
            <a:r>
              <a:rPr lang="es-ES" dirty="0"/>
              <a:t>Clasifica solicitudes de acuerdo al cronograma de facturación</a:t>
            </a:r>
            <a:endParaRPr lang="en-US" dirty="0"/>
          </a:p>
          <a:p>
            <a:pPr lvl="3"/>
            <a:r>
              <a:rPr lang="es-ES" dirty="0"/>
              <a:t>Consulta informe de inspección</a:t>
            </a:r>
            <a:endParaRPr lang="en-US" dirty="0"/>
          </a:p>
          <a:p>
            <a:pPr lvl="3"/>
            <a:r>
              <a:rPr lang="es-ES" dirty="0"/>
              <a:t>Registra oficio de solicitud infundada</a:t>
            </a:r>
            <a:endParaRPr lang="en-US" dirty="0"/>
          </a:p>
          <a:p>
            <a:pPr lvl="3"/>
            <a:r>
              <a:rPr lang="es-ES" dirty="0"/>
              <a:t>Elaborar Formato de cambios F4</a:t>
            </a:r>
            <a:endParaRPr lang="en-US" dirty="0"/>
          </a:p>
          <a:p>
            <a:pPr lvl="3"/>
            <a:r>
              <a:rPr lang="es-ES" dirty="0"/>
              <a:t>Revisar oficios de solicitud infundada</a:t>
            </a:r>
            <a:endParaRPr lang="en-US" dirty="0"/>
          </a:p>
          <a:p>
            <a:pPr lvl="3"/>
            <a:r>
              <a:rPr lang="es-ES" dirty="0"/>
              <a:t>Revisar Formato de cambios F4</a:t>
            </a:r>
            <a:endParaRPr lang="en-US" dirty="0"/>
          </a:p>
          <a:p>
            <a:pPr lvl="3"/>
            <a:r>
              <a:rPr lang="es-ES" dirty="0"/>
              <a:t>Aprobar la solicitud de cambio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7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29A85-80F2-412D-A61F-A5869631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Actividades</a:t>
            </a:r>
            <a:r>
              <a:rPr lang="en-US" dirty="0"/>
              <a:t> a </a:t>
            </a:r>
            <a:r>
              <a:rPr lang="en-US" dirty="0" err="1"/>
              <a:t>automatizar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32B52-E37E-4F38-B51A-9509CB808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s-ES" dirty="0"/>
              <a:t>CUN03_Contrato de Edificio y Nuevas Urbanizaciones</a:t>
            </a:r>
            <a:endParaRPr lang="en-US" dirty="0"/>
          </a:p>
          <a:p>
            <a:r>
              <a:rPr lang="es-ES" dirty="0"/>
              <a:t> </a:t>
            </a:r>
            <a:endParaRPr lang="en-US" dirty="0"/>
          </a:p>
          <a:p>
            <a:pPr lvl="3"/>
            <a:r>
              <a:rPr lang="es-ES" dirty="0"/>
              <a:t>Verificar expediente</a:t>
            </a:r>
            <a:endParaRPr lang="en-US" dirty="0"/>
          </a:p>
          <a:p>
            <a:pPr lvl="3"/>
            <a:r>
              <a:rPr lang="es-ES" dirty="0"/>
              <a:t>Asignar código para edificación a la Solicitud de contratación</a:t>
            </a:r>
            <a:endParaRPr lang="en-US" dirty="0"/>
          </a:p>
          <a:p>
            <a:pPr lvl="3"/>
            <a:r>
              <a:rPr lang="es-ES" dirty="0"/>
              <a:t>Registrar Solicitud de contratación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086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409</Words>
  <Application>Microsoft Office PowerPoint</Application>
  <PresentationFormat>Panorámica</PresentationFormat>
  <Paragraphs>98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Retrospección</vt:lpstr>
      <vt:lpstr>Sedapar</vt:lpstr>
      <vt:lpstr>Organización</vt:lpstr>
      <vt:lpstr>Diagrama de Casos de Uso del Negocio</vt:lpstr>
      <vt:lpstr>Contratación de Servicios (DA)</vt:lpstr>
      <vt:lpstr>Cambio de Categoría (DA)</vt:lpstr>
      <vt:lpstr>Contrato de Edificio y Nuevas Urbanizaciones (DA)</vt:lpstr>
      <vt:lpstr>Actividades a automatizar</vt:lpstr>
      <vt:lpstr>Actividades a automatizar</vt:lpstr>
      <vt:lpstr>Actividades a automatizar</vt:lpstr>
      <vt:lpstr>Requerimientos funcionales</vt:lpstr>
      <vt:lpstr>Requerimientos funcionales</vt:lpstr>
      <vt:lpstr>Requerimientos funcionales</vt:lpstr>
      <vt:lpstr>Requerimientos funcionales</vt:lpstr>
      <vt:lpstr>Requerimientos no funcionales</vt:lpstr>
      <vt:lpstr>Diagrama de Actores del sistema</vt:lpstr>
      <vt:lpstr>Diagrama de Paquetes</vt:lpstr>
      <vt:lpstr>Diagrama de Casos de Uso del sistema</vt:lpstr>
      <vt:lpstr>Modelo Conceputal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Sedapar</dc:title>
  <dc:creator>ApesteguiA</dc:creator>
  <cp:lastModifiedBy>ApesteguiA</cp:lastModifiedBy>
  <cp:revision>6</cp:revision>
  <dcterms:created xsi:type="dcterms:W3CDTF">2019-07-13T15:45:09Z</dcterms:created>
  <dcterms:modified xsi:type="dcterms:W3CDTF">2019-07-13T17:16:09Z</dcterms:modified>
</cp:coreProperties>
</file>