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20EBB0C4-6273-4C6E-B9BD-2EDC30F1CD52}" type="datetimeFigureOut">
              <a:rPr lang="en-US" dirty="0"/>
              <a:t>7/12/2019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7/12/2019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7/12/2019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9CAD897-D46E-4AD2-BD9B-49DD3E640873}" type="datetimeFigureOut">
              <a:rPr lang="en-US" dirty="0"/>
              <a:t>7/12/2019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7/12/2019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aludcastillayleon.es/sanidad/cm/gallery/ENCUESTA%20REGIONAL%20DE%20SALUD%202003/Castilla%20y%20Leon/Tabla%20I.3.6.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mmons.wikimedia.org/wiki/File:Funci%C3%B3n_sigmoide_01.sv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8EBAB-D397-4839-BD06-DD61FB58981D}"/>
              </a:ext>
            </a:extLst>
          </p:cNvPr>
          <p:cNvSpPr>
            <a:spLocks noGrp="1"/>
          </p:cNvSpPr>
          <p:nvPr>
            <p:ph type="ctrTitle"/>
          </p:nvPr>
        </p:nvSpPr>
        <p:spPr/>
        <p:txBody>
          <a:bodyPr>
            <a:noAutofit/>
          </a:bodyPr>
          <a:lstStyle/>
          <a:p>
            <a:r>
              <a:rPr lang="es-ES" sz="4000" dirty="0"/>
              <a:t>Aprendizaje Supervisado Aplicado al Diagnostico de Ulceras Estomacales utilizando una red neuronal Perceptrón Multicapa</a:t>
            </a:r>
            <a:endParaRPr lang="en-US" sz="4000" dirty="0"/>
          </a:p>
        </p:txBody>
      </p:sp>
      <p:sp>
        <p:nvSpPr>
          <p:cNvPr id="3" name="Subtítulo 2">
            <a:extLst>
              <a:ext uri="{FF2B5EF4-FFF2-40B4-BE49-F238E27FC236}">
                <a16:creationId xmlns:a16="http://schemas.microsoft.com/office/drawing/2014/main" id="{22D4BBCC-F7B9-40DD-8856-F9939B592D7F}"/>
              </a:ext>
            </a:extLst>
          </p:cNvPr>
          <p:cNvSpPr>
            <a:spLocks noGrp="1"/>
          </p:cNvSpPr>
          <p:nvPr>
            <p:ph type="subTitle" idx="1"/>
          </p:nvPr>
        </p:nvSpPr>
        <p:spPr/>
        <p:txBody>
          <a:bodyPr>
            <a:normAutofit fontScale="85000" lnSpcReduction="20000"/>
          </a:bodyPr>
          <a:lstStyle/>
          <a:p>
            <a:pPr algn="r"/>
            <a:r>
              <a:rPr lang="es-ES" b="1" dirty="0"/>
              <a:t>Integrantes</a:t>
            </a:r>
            <a:endParaRPr lang="en-US" dirty="0"/>
          </a:p>
          <a:p>
            <a:pPr algn="r"/>
            <a:r>
              <a:rPr lang="es-ES" dirty="0"/>
              <a:t>Apestegui Morales Alejandro U201812553</a:t>
            </a:r>
            <a:endParaRPr lang="en-US" dirty="0"/>
          </a:p>
          <a:p>
            <a:pPr algn="r"/>
            <a:r>
              <a:rPr lang="es-ES" dirty="0"/>
              <a:t>Bryan Jason Bolaños Quispe U201818900</a:t>
            </a:r>
            <a:endParaRPr lang="en-US" dirty="0"/>
          </a:p>
          <a:p>
            <a:endParaRPr lang="en-US" dirty="0"/>
          </a:p>
        </p:txBody>
      </p:sp>
    </p:spTree>
    <p:extLst>
      <p:ext uri="{BB962C8B-B14F-4D97-AF65-F5344CB8AC3E}">
        <p14:creationId xmlns:p14="http://schemas.microsoft.com/office/powerpoint/2010/main" val="317098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1D4BF-D461-4A6D-A6C0-1EF7876EA0DA}"/>
              </a:ext>
            </a:extLst>
          </p:cNvPr>
          <p:cNvSpPr>
            <a:spLocks noGrp="1"/>
          </p:cNvSpPr>
          <p:nvPr>
            <p:ph type="title"/>
          </p:nvPr>
        </p:nvSpPr>
        <p:spPr/>
        <p:txBody>
          <a:bodyPr/>
          <a:lstStyle/>
          <a:p>
            <a:r>
              <a:rPr lang="es-ES" b="1" dirty="0"/>
              <a:t>Desarrollo de la solución</a:t>
            </a:r>
            <a:endParaRPr lang="en-US" dirty="0"/>
          </a:p>
        </p:txBody>
      </p:sp>
      <p:sp>
        <p:nvSpPr>
          <p:cNvPr id="3" name="Marcador de contenido 2">
            <a:extLst>
              <a:ext uri="{FF2B5EF4-FFF2-40B4-BE49-F238E27FC236}">
                <a16:creationId xmlns:a16="http://schemas.microsoft.com/office/drawing/2014/main" id="{765664C8-378C-4916-A77E-478CB3D2BAC8}"/>
              </a:ext>
            </a:extLst>
          </p:cNvPr>
          <p:cNvSpPr>
            <a:spLocks noGrp="1"/>
          </p:cNvSpPr>
          <p:nvPr>
            <p:ph idx="1"/>
          </p:nvPr>
        </p:nvSpPr>
        <p:spPr/>
        <p:txBody>
          <a:bodyPr/>
          <a:lstStyle/>
          <a:p>
            <a:pPr marL="457200" indent="-457200">
              <a:buFont typeface="+mj-lt"/>
              <a:buAutoNum type="arabicPeriod"/>
            </a:pPr>
            <a:r>
              <a:rPr lang="es-ES" dirty="0"/>
              <a:t>Obtención de datos</a:t>
            </a:r>
            <a:endParaRPr lang="en-US" dirty="0"/>
          </a:p>
          <a:p>
            <a:pPr marL="457200" indent="-457200">
              <a:buFont typeface="+mj-lt"/>
              <a:buAutoNum type="arabicPeriod"/>
            </a:pPr>
            <a:r>
              <a:rPr lang="es-ES" dirty="0"/>
              <a:t>Transformación de datos</a:t>
            </a:r>
          </a:p>
          <a:p>
            <a:pPr marL="457200" indent="-457200">
              <a:buFont typeface="+mj-lt"/>
              <a:buAutoNum type="arabicPeriod"/>
            </a:pPr>
            <a:r>
              <a:rPr lang="es-ES" dirty="0"/>
              <a:t>Reducción de datos</a:t>
            </a:r>
            <a:endParaRPr lang="en-US" dirty="0"/>
          </a:p>
          <a:p>
            <a:pPr marL="457200" indent="-457200">
              <a:buFont typeface="+mj-lt"/>
              <a:buAutoNum type="arabicPeriod"/>
            </a:pPr>
            <a:r>
              <a:rPr lang="es-ES" dirty="0"/>
              <a:t>Generación del modelo de red neuronal multicapa perceptrón (incluye calculo de los pesos)</a:t>
            </a:r>
            <a:endParaRPr lang="en-US" dirty="0"/>
          </a:p>
          <a:p>
            <a:pPr marL="457200" indent="-457200">
              <a:buFont typeface="+mj-lt"/>
              <a:buAutoNum type="arabicPeriod"/>
            </a:pPr>
            <a:r>
              <a:rPr lang="es-ES" dirty="0"/>
              <a:t>Predicción con muestra</a:t>
            </a:r>
            <a:endParaRPr lang="en-US" dirty="0"/>
          </a:p>
          <a:p>
            <a:pPr marL="0" indent="0">
              <a:buNone/>
            </a:pPr>
            <a:endParaRPr lang="en-US" dirty="0"/>
          </a:p>
        </p:txBody>
      </p:sp>
    </p:spTree>
    <p:extLst>
      <p:ext uri="{BB962C8B-B14F-4D97-AF65-F5344CB8AC3E}">
        <p14:creationId xmlns:p14="http://schemas.microsoft.com/office/powerpoint/2010/main" val="132255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CFE73-BDA5-451A-A441-9E2383D3531B}"/>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0E6FCA15-869A-4922-A682-305CDA10A607}"/>
              </a:ext>
            </a:extLst>
          </p:cNvPr>
          <p:cNvSpPr>
            <a:spLocks noGrp="1"/>
          </p:cNvSpPr>
          <p:nvPr>
            <p:ph idx="1"/>
          </p:nvPr>
        </p:nvSpPr>
        <p:spPr/>
        <p:txBody>
          <a:bodyPr/>
          <a:lstStyle/>
          <a:p>
            <a:r>
              <a:rPr lang="es-ES" dirty="0"/>
              <a:t>Para la obtención de datos se usaron los datos obtenidos de 2.432.508 encuestas realizadas por SALUD CASTILLA Y LEON que contiene la siguiente información. </a:t>
            </a:r>
          </a:p>
          <a:p>
            <a:endParaRPr lang="en-US" dirty="0"/>
          </a:p>
        </p:txBody>
      </p:sp>
      <p:pic>
        <p:nvPicPr>
          <p:cNvPr id="4" name="Imagen 3">
            <a:extLst>
              <a:ext uri="{FF2B5EF4-FFF2-40B4-BE49-F238E27FC236}">
                <a16:creationId xmlns:a16="http://schemas.microsoft.com/office/drawing/2014/main" id="{DF4D59D1-58B3-4970-9C00-B4442060D68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345620" y="2793789"/>
            <a:ext cx="4199890" cy="2127250"/>
          </a:xfrm>
          <a:prstGeom prst="rect">
            <a:avLst/>
          </a:prstGeom>
        </p:spPr>
      </p:pic>
      <p:pic>
        <p:nvPicPr>
          <p:cNvPr id="5" name="Imagen 4">
            <a:extLst>
              <a:ext uri="{FF2B5EF4-FFF2-40B4-BE49-F238E27FC236}">
                <a16:creationId xmlns:a16="http://schemas.microsoft.com/office/drawing/2014/main" id="{73014C19-6127-4516-AE1D-FC4EC15EF92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352222" y="3005561"/>
            <a:ext cx="4231005" cy="1703705"/>
          </a:xfrm>
          <a:prstGeom prst="rect">
            <a:avLst/>
          </a:prstGeom>
        </p:spPr>
      </p:pic>
    </p:spTree>
    <p:extLst>
      <p:ext uri="{BB962C8B-B14F-4D97-AF65-F5344CB8AC3E}">
        <p14:creationId xmlns:p14="http://schemas.microsoft.com/office/powerpoint/2010/main" val="371340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3279F-5794-4AA4-94F2-D16C515BDA7B}"/>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23994D4A-75D7-42ED-BBFF-84D7554415A5}"/>
              </a:ext>
            </a:extLst>
          </p:cNvPr>
          <p:cNvSpPr>
            <a:spLocks noGrp="1"/>
          </p:cNvSpPr>
          <p:nvPr>
            <p:ph idx="1"/>
          </p:nvPr>
        </p:nvSpPr>
        <p:spPr/>
        <p:txBody>
          <a:bodyPr/>
          <a:lstStyle/>
          <a:p>
            <a:r>
              <a:rPr lang="es-ES" dirty="0"/>
              <a:t>En total se tienen 5 tablas</a:t>
            </a:r>
            <a:endParaRPr lang="en-US" dirty="0"/>
          </a:p>
          <a:p>
            <a:r>
              <a:rPr lang="es-ES" dirty="0"/>
              <a:t>1) Ulcera por sexo y grupo de edad</a:t>
            </a:r>
            <a:endParaRPr lang="en-US" dirty="0"/>
          </a:p>
          <a:p>
            <a:r>
              <a:rPr lang="es-ES" dirty="0"/>
              <a:t>2) Ulcera por sexo y nivel de estudios del cabeza de familia</a:t>
            </a:r>
            <a:endParaRPr lang="en-US" dirty="0"/>
          </a:p>
          <a:p>
            <a:r>
              <a:rPr lang="es-ES" dirty="0"/>
              <a:t>3) Ulcera por sexo y clase social del cabeza de familia</a:t>
            </a:r>
            <a:endParaRPr lang="en-US" dirty="0"/>
          </a:p>
          <a:p>
            <a:r>
              <a:rPr lang="es-ES" dirty="0"/>
              <a:t>4) Ulcera por sexo y situación laboral del cabeza de familia</a:t>
            </a:r>
            <a:endParaRPr lang="en-US" dirty="0"/>
          </a:p>
          <a:p>
            <a:r>
              <a:rPr lang="es-ES" dirty="0"/>
              <a:t>5) Ulcera por sexo y tamaño del municipio de residencia</a:t>
            </a:r>
            <a:endParaRPr lang="en-US" dirty="0"/>
          </a:p>
          <a:p>
            <a:endParaRPr lang="en-US" dirty="0"/>
          </a:p>
        </p:txBody>
      </p:sp>
    </p:spTree>
    <p:extLst>
      <p:ext uri="{BB962C8B-B14F-4D97-AF65-F5344CB8AC3E}">
        <p14:creationId xmlns:p14="http://schemas.microsoft.com/office/powerpoint/2010/main" val="4047058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4A8B61-56BD-4CB6-8DBE-306F29ECFAE4}"/>
              </a:ext>
            </a:extLst>
          </p:cNvPr>
          <p:cNvSpPr>
            <a:spLocks noGrp="1"/>
          </p:cNvSpPr>
          <p:nvPr>
            <p:ph type="title"/>
          </p:nvPr>
        </p:nvSpPr>
        <p:spPr/>
        <p:txBody>
          <a:bodyPr/>
          <a:lstStyle/>
          <a:p>
            <a:r>
              <a:rPr lang="es-ES" dirty="0"/>
              <a:t>1.Obtención de datos</a:t>
            </a:r>
            <a:endParaRPr lang="en-US" dirty="0"/>
          </a:p>
        </p:txBody>
      </p:sp>
      <p:sp>
        <p:nvSpPr>
          <p:cNvPr id="3" name="Marcador de contenido 2">
            <a:extLst>
              <a:ext uri="{FF2B5EF4-FFF2-40B4-BE49-F238E27FC236}">
                <a16:creationId xmlns:a16="http://schemas.microsoft.com/office/drawing/2014/main" id="{2D5623B4-285C-45D5-9297-9D69567AFC30}"/>
              </a:ext>
            </a:extLst>
          </p:cNvPr>
          <p:cNvSpPr>
            <a:spLocks noGrp="1"/>
          </p:cNvSpPr>
          <p:nvPr>
            <p:ph idx="1"/>
          </p:nvPr>
        </p:nvSpPr>
        <p:spPr>
          <a:xfrm>
            <a:off x="1097280" y="1845734"/>
            <a:ext cx="10058400" cy="4023360"/>
          </a:xfrm>
        </p:spPr>
        <p:txBody>
          <a:bodyPr/>
          <a:lstStyle/>
          <a:p>
            <a:r>
              <a:rPr lang="es-ES" dirty="0"/>
              <a:t>De las presentes se extrajeron los datos de cantidad Si y No por cada categoría y sexo</a:t>
            </a:r>
            <a:endParaRPr lang="en-US" dirty="0"/>
          </a:p>
          <a:p>
            <a:endParaRPr lang="en-US" dirty="0"/>
          </a:p>
        </p:txBody>
      </p:sp>
      <p:pic>
        <p:nvPicPr>
          <p:cNvPr id="9" name="Imagen 8">
            <a:extLst>
              <a:ext uri="{FF2B5EF4-FFF2-40B4-BE49-F238E27FC236}">
                <a16:creationId xmlns:a16="http://schemas.microsoft.com/office/drawing/2014/main" id="{AC871027-2EC9-4A16-9242-EF4CC10329F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48115" y="2444626"/>
            <a:ext cx="8381710" cy="2627437"/>
          </a:xfrm>
          <a:prstGeom prst="rect">
            <a:avLst/>
          </a:prstGeom>
        </p:spPr>
      </p:pic>
      <p:cxnSp>
        <p:nvCxnSpPr>
          <p:cNvPr id="10" name="Conector recto 9">
            <a:extLst>
              <a:ext uri="{FF2B5EF4-FFF2-40B4-BE49-F238E27FC236}">
                <a16:creationId xmlns:a16="http://schemas.microsoft.com/office/drawing/2014/main" id="{EC68C0AF-D23E-4719-A46D-25492ED978B8}"/>
              </a:ext>
            </a:extLst>
          </p:cNvPr>
          <p:cNvCxnSpPr/>
          <p:nvPr/>
        </p:nvCxnSpPr>
        <p:spPr>
          <a:xfrm>
            <a:off x="6599583" y="4174435"/>
            <a:ext cx="463826" cy="0"/>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2" name="Conector recto 11">
            <a:extLst>
              <a:ext uri="{FF2B5EF4-FFF2-40B4-BE49-F238E27FC236}">
                <a16:creationId xmlns:a16="http://schemas.microsoft.com/office/drawing/2014/main" id="{E73C3B8B-0D20-41E2-9DCE-1952A2E8BEBE}"/>
              </a:ext>
            </a:extLst>
          </p:cNvPr>
          <p:cNvCxnSpPr/>
          <p:nvPr/>
        </p:nvCxnSpPr>
        <p:spPr>
          <a:xfrm>
            <a:off x="7666383" y="4154557"/>
            <a:ext cx="463826" cy="0"/>
          </a:xfrm>
          <a:prstGeom prst="line">
            <a:avLst/>
          </a:prstGeom>
          <a:ln w="571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74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BBE979-78CF-4B65-8395-C9379D52FD4C}"/>
              </a:ext>
            </a:extLst>
          </p:cNvPr>
          <p:cNvSpPr>
            <a:spLocks noGrp="1"/>
          </p:cNvSpPr>
          <p:nvPr>
            <p:ph type="title"/>
          </p:nvPr>
        </p:nvSpPr>
        <p:spPr/>
        <p:txBody>
          <a:bodyPr/>
          <a:lstStyle/>
          <a:p>
            <a:r>
              <a:rPr lang="es-ES" dirty="0"/>
              <a:t>2.Transformación de datos</a:t>
            </a:r>
            <a:endParaRPr lang="en-US" dirty="0"/>
          </a:p>
        </p:txBody>
      </p:sp>
      <p:sp>
        <p:nvSpPr>
          <p:cNvPr id="3" name="Marcador de contenido 2">
            <a:extLst>
              <a:ext uri="{FF2B5EF4-FFF2-40B4-BE49-F238E27FC236}">
                <a16:creationId xmlns:a16="http://schemas.microsoft.com/office/drawing/2014/main" id="{34356581-11A8-43FB-AD0A-713E04D1B388}"/>
              </a:ext>
            </a:extLst>
          </p:cNvPr>
          <p:cNvSpPr>
            <a:spLocks noGrp="1"/>
          </p:cNvSpPr>
          <p:nvPr>
            <p:ph idx="1"/>
          </p:nvPr>
        </p:nvSpPr>
        <p:spPr/>
        <p:txBody>
          <a:bodyPr/>
          <a:lstStyle/>
          <a:p>
            <a:pPr algn="just"/>
            <a:r>
              <a:rPr lang="es-ES" dirty="0"/>
              <a:t>A continuación, se cargaron los datos al proyecto “LecturaDatos”</a:t>
            </a:r>
          </a:p>
          <a:p>
            <a:pPr algn="just"/>
            <a:r>
              <a:rPr lang="es-ES" dirty="0"/>
              <a:t>Se crearon las 2.432.508 encuestas para luego generar el archivo arff que sirve como input en Weka y Rapidminer Studio (software para crear redes y minería de datos)</a:t>
            </a:r>
            <a:endParaRPr lang="en-US" dirty="0"/>
          </a:p>
          <a:p>
            <a:pPr algn="just"/>
            <a:r>
              <a:rPr lang="es-ES" dirty="0"/>
              <a:t>Del procesamiento anterior se logra generar el archivo data_ulcera.arff con las 2.432.508 encuestas .</a:t>
            </a:r>
            <a:endParaRPr lang="en-US" dirty="0"/>
          </a:p>
          <a:p>
            <a:endParaRPr lang="en-US" dirty="0"/>
          </a:p>
        </p:txBody>
      </p:sp>
      <p:pic>
        <p:nvPicPr>
          <p:cNvPr id="4" name="Imagen 3">
            <a:extLst>
              <a:ext uri="{FF2B5EF4-FFF2-40B4-BE49-F238E27FC236}">
                <a16:creationId xmlns:a16="http://schemas.microsoft.com/office/drawing/2014/main" id="{F5D1CED1-E941-485B-87EE-8101492C4C4B}"/>
              </a:ext>
            </a:extLst>
          </p:cNvPr>
          <p:cNvPicPr>
            <a:picLocks noChangeAspect="1"/>
          </p:cNvPicPr>
          <p:nvPr/>
        </p:nvPicPr>
        <p:blipFill>
          <a:blip r:embed="rId2"/>
          <a:stretch>
            <a:fillRect/>
          </a:stretch>
        </p:blipFill>
        <p:spPr>
          <a:xfrm>
            <a:off x="3071854" y="3913127"/>
            <a:ext cx="5300041" cy="1955967"/>
          </a:xfrm>
          <a:prstGeom prst="rect">
            <a:avLst/>
          </a:prstGeom>
        </p:spPr>
      </p:pic>
    </p:spTree>
    <p:extLst>
      <p:ext uri="{BB962C8B-B14F-4D97-AF65-F5344CB8AC3E}">
        <p14:creationId xmlns:p14="http://schemas.microsoft.com/office/powerpoint/2010/main" val="2475733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FC8C6-C6C6-45FE-B65A-A07192FD7159}"/>
              </a:ext>
            </a:extLst>
          </p:cNvPr>
          <p:cNvSpPr>
            <a:spLocks noGrp="1"/>
          </p:cNvSpPr>
          <p:nvPr>
            <p:ph type="title"/>
          </p:nvPr>
        </p:nvSpPr>
        <p:spPr/>
        <p:txBody>
          <a:bodyPr/>
          <a:lstStyle/>
          <a:p>
            <a:r>
              <a:rPr lang="es-ES" dirty="0"/>
              <a:t>3.Reducción de datos</a:t>
            </a:r>
            <a:endParaRPr lang="en-US" dirty="0"/>
          </a:p>
        </p:txBody>
      </p:sp>
      <p:sp>
        <p:nvSpPr>
          <p:cNvPr id="3" name="Marcador de contenido 2">
            <a:extLst>
              <a:ext uri="{FF2B5EF4-FFF2-40B4-BE49-F238E27FC236}">
                <a16:creationId xmlns:a16="http://schemas.microsoft.com/office/drawing/2014/main" id="{8177A511-B957-42DD-BB99-D4E3681D04A0}"/>
              </a:ext>
            </a:extLst>
          </p:cNvPr>
          <p:cNvSpPr>
            <a:spLocks noGrp="1"/>
          </p:cNvSpPr>
          <p:nvPr>
            <p:ph idx="1"/>
          </p:nvPr>
        </p:nvSpPr>
        <p:spPr/>
        <p:txBody>
          <a:bodyPr/>
          <a:lstStyle/>
          <a:p>
            <a:r>
              <a:rPr lang="es-ES" dirty="0"/>
              <a:t>Debido a la gran cantidad de datos obtenidos, el procesamiento sobrepasa los límites de un equipo con 8gb de RAM Core i7 8va gen. Por tales motivos se procede a realizar una reducción de datos.</a:t>
            </a:r>
          </a:p>
          <a:p>
            <a:r>
              <a:rPr lang="es-ES" dirty="0"/>
              <a:t>Se utilizó como herramienta RapidMiner Studio que incluye una función llamada Sampling que obtiene de manera aleatoria muestras de una población, para este caso se aplicó el Sampling Probability para asignar una proporción del 5% del total de registros. </a:t>
            </a:r>
          </a:p>
          <a:p>
            <a:r>
              <a:rPr lang="es-ES" dirty="0"/>
              <a:t>Obteniendo así el archivo reduced.arff con ciento veinte mil registros aproximadamente.</a:t>
            </a:r>
          </a:p>
          <a:p>
            <a:endParaRPr lang="en-US" dirty="0"/>
          </a:p>
        </p:txBody>
      </p:sp>
    </p:spTree>
    <p:extLst>
      <p:ext uri="{BB962C8B-B14F-4D97-AF65-F5344CB8AC3E}">
        <p14:creationId xmlns:p14="http://schemas.microsoft.com/office/powerpoint/2010/main" val="214365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6DF960-901C-44E5-A4E4-281AAD2DD0B7}"/>
              </a:ext>
            </a:extLst>
          </p:cNvPr>
          <p:cNvSpPr>
            <a:spLocks noGrp="1"/>
          </p:cNvSpPr>
          <p:nvPr>
            <p:ph type="title"/>
          </p:nvPr>
        </p:nvSpPr>
        <p:spPr/>
        <p:txBody>
          <a:bodyPr/>
          <a:lstStyle/>
          <a:p>
            <a:r>
              <a:rPr lang="es-ES" dirty="0"/>
              <a:t>3.Reducción de datos</a:t>
            </a:r>
            <a:endParaRPr lang="en-US" dirty="0"/>
          </a:p>
        </p:txBody>
      </p:sp>
      <p:pic>
        <p:nvPicPr>
          <p:cNvPr id="4" name="Marcador de contenido 3">
            <a:extLst>
              <a:ext uri="{FF2B5EF4-FFF2-40B4-BE49-F238E27FC236}">
                <a16:creationId xmlns:a16="http://schemas.microsoft.com/office/drawing/2014/main" id="{666C27E1-0361-41D9-8BAA-69C85B33B441}"/>
              </a:ext>
            </a:extLst>
          </p:cNvPr>
          <p:cNvPicPr>
            <a:picLocks noGrp="1"/>
          </p:cNvPicPr>
          <p:nvPr>
            <p:ph idx="1"/>
          </p:nvPr>
        </p:nvPicPr>
        <p:blipFill rotWithShape="1">
          <a:blip r:embed="rId2"/>
          <a:srcRect r="1398"/>
          <a:stretch/>
        </p:blipFill>
        <p:spPr bwMode="auto">
          <a:xfrm>
            <a:off x="2132774" y="1886020"/>
            <a:ext cx="7509700" cy="40227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989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2CDE8-BA58-49F3-90ED-E69F296002C1}"/>
              </a:ext>
            </a:extLst>
          </p:cNvPr>
          <p:cNvSpPr>
            <a:spLocks noGrp="1"/>
          </p:cNvSpPr>
          <p:nvPr>
            <p:ph type="title"/>
          </p:nvPr>
        </p:nvSpPr>
        <p:spPr>
          <a:xfrm>
            <a:off x="1097280" y="286603"/>
            <a:ext cx="10058400" cy="1450757"/>
          </a:xfrm>
        </p:spPr>
        <p:txBody>
          <a:bodyPr>
            <a:normAutofit/>
          </a:bodyPr>
          <a:lstStyle/>
          <a:p>
            <a:r>
              <a:rPr lang="es-ES" dirty="0"/>
              <a:t>4.Generación del modelo de red neuronal multicapa perceptrón</a:t>
            </a:r>
            <a:endParaRPr lang="en-US" dirty="0"/>
          </a:p>
        </p:txBody>
      </p:sp>
      <p:sp>
        <p:nvSpPr>
          <p:cNvPr id="3" name="Marcador de contenido 2">
            <a:extLst>
              <a:ext uri="{FF2B5EF4-FFF2-40B4-BE49-F238E27FC236}">
                <a16:creationId xmlns:a16="http://schemas.microsoft.com/office/drawing/2014/main" id="{670BBB41-53C8-44FF-A5B5-1227FD17174B}"/>
              </a:ext>
            </a:extLst>
          </p:cNvPr>
          <p:cNvSpPr>
            <a:spLocks noGrp="1"/>
          </p:cNvSpPr>
          <p:nvPr>
            <p:ph idx="1"/>
          </p:nvPr>
        </p:nvSpPr>
        <p:spPr/>
        <p:txBody>
          <a:bodyPr/>
          <a:lstStyle/>
          <a:p>
            <a:r>
              <a:rPr lang="es-ES" dirty="0"/>
              <a:t>Con los datos reducidos, se procede a cargar los datos en el Explorer de Weka.</a:t>
            </a:r>
          </a:p>
          <a:p>
            <a:r>
              <a:rPr lang="es-ES" dirty="0"/>
              <a:t>Se selecciona en el menú Classify y elige la opción MultilayerPerceptron. Luego de múltiples pruebas se obtuvo la siguiente configuración de 2 capas ocultas con 4 neuronas cada una.</a:t>
            </a:r>
          </a:p>
          <a:p>
            <a:endParaRPr lang="en-US" dirty="0"/>
          </a:p>
        </p:txBody>
      </p:sp>
      <p:pic>
        <p:nvPicPr>
          <p:cNvPr id="5" name="Imagen 4">
            <a:extLst>
              <a:ext uri="{FF2B5EF4-FFF2-40B4-BE49-F238E27FC236}">
                <a16:creationId xmlns:a16="http://schemas.microsoft.com/office/drawing/2014/main" id="{738F1425-340A-4875-A06D-F397D5732E52}"/>
              </a:ext>
            </a:extLst>
          </p:cNvPr>
          <p:cNvPicPr/>
          <p:nvPr/>
        </p:nvPicPr>
        <p:blipFill>
          <a:blip r:embed="rId2"/>
          <a:stretch>
            <a:fillRect/>
          </a:stretch>
        </p:blipFill>
        <p:spPr>
          <a:xfrm>
            <a:off x="3293607" y="3037688"/>
            <a:ext cx="4836160" cy="2558415"/>
          </a:xfrm>
          <a:prstGeom prst="rect">
            <a:avLst/>
          </a:prstGeom>
        </p:spPr>
      </p:pic>
    </p:spTree>
    <p:extLst>
      <p:ext uri="{BB962C8B-B14F-4D97-AF65-F5344CB8AC3E}">
        <p14:creationId xmlns:p14="http://schemas.microsoft.com/office/powerpoint/2010/main" val="137187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89B3D-71AE-4718-BCD8-BDA337430D49}"/>
              </a:ext>
            </a:extLst>
          </p:cNvPr>
          <p:cNvSpPr>
            <a:spLocks noGrp="1"/>
          </p:cNvSpPr>
          <p:nvPr>
            <p:ph type="title"/>
          </p:nvPr>
        </p:nvSpPr>
        <p:spPr/>
        <p:txBody>
          <a:bodyPr/>
          <a:lstStyle/>
          <a:p>
            <a:r>
              <a:rPr lang="es-ES" dirty="0"/>
              <a:t>4.Generación del modelo de red neuronal multicapa perceptrón</a:t>
            </a:r>
            <a:endParaRPr lang="en-US" dirty="0"/>
          </a:p>
        </p:txBody>
      </p:sp>
      <p:sp>
        <p:nvSpPr>
          <p:cNvPr id="3" name="Marcador de contenido 2">
            <a:extLst>
              <a:ext uri="{FF2B5EF4-FFF2-40B4-BE49-F238E27FC236}">
                <a16:creationId xmlns:a16="http://schemas.microsoft.com/office/drawing/2014/main" id="{4E733539-9FE5-4AE9-8D61-43F4486B9AC5}"/>
              </a:ext>
            </a:extLst>
          </p:cNvPr>
          <p:cNvSpPr>
            <a:spLocks noGrp="1"/>
          </p:cNvSpPr>
          <p:nvPr>
            <p:ph idx="1"/>
          </p:nvPr>
        </p:nvSpPr>
        <p:spPr/>
        <p:txBody>
          <a:bodyPr/>
          <a:lstStyle/>
          <a:p>
            <a:r>
              <a:rPr lang="es-ES" dirty="0"/>
              <a:t>Del resultado obtuvimos una clasificación correcta del 99.56%, con lo cual se escogió este modelo.</a:t>
            </a:r>
            <a:endParaRPr lang="en-US" dirty="0"/>
          </a:p>
        </p:txBody>
      </p:sp>
      <p:pic>
        <p:nvPicPr>
          <p:cNvPr id="5" name="Imagen 4">
            <a:extLst>
              <a:ext uri="{FF2B5EF4-FFF2-40B4-BE49-F238E27FC236}">
                <a16:creationId xmlns:a16="http://schemas.microsoft.com/office/drawing/2014/main" id="{F5CB8650-78B4-4A7E-AB35-FC495F3D8FF3}"/>
              </a:ext>
            </a:extLst>
          </p:cNvPr>
          <p:cNvPicPr/>
          <p:nvPr/>
        </p:nvPicPr>
        <p:blipFill>
          <a:blip r:embed="rId2"/>
          <a:stretch>
            <a:fillRect/>
          </a:stretch>
        </p:blipFill>
        <p:spPr>
          <a:xfrm>
            <a:off x="3271699" y="2332383"/>
            <a:ext cx="6362631" cy="2990022"/>
          </a:xfrm>
          <a:prstGeom prst="rect">
            <a:avLst/>
          </a:prstGeom>
        </p:spPr>
      </p:pic>
    </p:spTree>
    <p:extLst>
      <p:ext uri="{BB962C8B-B14F-4D97-AF65-F5344CB8AC3E}">
        <p14:creationId xmlns:p14="http://schemas.microsoft.com/office/powerpoint/2010/main" val="3317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54B18-13F4-4182-9CEB-6703EABEEC1E}"/>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4D408131-5543-46E4-8DC3-5E83601BDD8A}"/>
              </a:ext>
            </a:extLst>
          </p:cNvPr>
          <p:cNvSpPr>
            <a:spLocks noGrp="1"/>
          </p:cNvSpPr>
          <p:nvPr>
            <p:ph idx="1"/>
          </p:nvPr>
        </p:nvSpPr>
        <p:spPr/>
        <p:txBody>
          <a:bodyPr/>
          <a:lstStyle/>
          <a:p>
            <a:r>
              <a:rPr lang="es-ES" dirty="0"/>
              <a:t>Se inicia con la captura de datos de la muestra a predecir, esto se realiza con el archivo start_lectura_datos.bat, lo cual generará un archivo </a:t>
            </a:r>
            <a:r>
              <a:rPr lang="es-ES" dirty="0" err="1"/>
              <a:t>muestra_ulcera.arff</a:t>
            </a:r>
            <a:r>
              <a:rPr lang="es-ES" dirty="0"/>
              <a:t> que únicamente almacenará datos de un registro</a:t>
            </a:r>
            <a:endParaRPr lang="en-US" dirty="0"/>
          </a:p>
        </p:txBody>
      </p:sp>
      <p:pic>
        <p:nvPicPr>
          <p:cNvPr id="4" name="Imagen 3">
            <a:extLst>
              <a:ext uri="{FF2B5EF4-FFF2-40B4-BE49-F238E27FC236}">
                <a16:creationId xmlns:a16="http://schemas.microsoft.com/office/drawing/2014/main" id="{76267604-F685-42D7-8FE4-5421464F7B58}"/>
              </a:ext>
            </a:extLst>
          </p:cNvPr>
          <p:cNvPicPr>
            <a:picLocks noChangeAspect="1"/>
          </p:cNvPicPr>
          <p:nvPr/>
        </p:nvPicPr>
        <p:blipFill>
          <a:blip r:embed="rId2"/>
          <a:stretch>
            <a:fillRect/>
          </a:stretch>
        </p:blipFill>
        <p:spPr>
          <a:xfrm>
            <a:off x="5907921" y="2994991"/>
            <a:ext cx="6142032" cy="2411896"/>
          </a:xfrm>
          <a:prstGeom prst="rect">
            <a:avLst/>
          </a:prstGeom>
        </p:spPr>
      </p:pic>
      <p:pic>
        <p:nvPicPr>
          <p:cNvPr id="5" name="Imagen 4">
            <a:extLst>
              <a:ext uri="{FF2B5EF4-FFF2-40B4-BE49-F238E27FC236}">
                <a16:creationId xmlns:a16="http://schemas.microsoft.com/office/drawing/2014/main" id="{36E389CB-4A9D-4D90-8140-78B79EF3C00B}"/>
              </a:ext>
            </a:extLst>
          </p:cNvPr>
          <p:cNvPicPr/>
          <p:nvPr/>
        </p:nvPicPr>
        <p:blipFill>
          <a:blip r:embed="rId3"/>
          <a:stretch>
            <a:fillRect/>
          </a:stretch>
        </p:blipFill>
        <p:spPr>
          <a:xfrm>
            <a:off x="1141925" y="2862442"/>
            <a:ext cx="4821555" cy="2544445"/>
          </a:xfrm>
          <a:prstGeom prst="rect">
            <a:avLst/>
          </a:prstGeom>
        </p:spPr>
      </p:pic>
    </p:spTree>
    <p:extLst>
      <p:ext uri="{BB962C8B-B14F-4D97-AF65-F5344CB8AC3E}">
        <p14:creationId xmlns:p14="http://schemas.microsoft.com/office/powerpoint/2010/main" val="72399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96C76-21DD-44E2-9517-C36C1ADF3E8C}"/>
              </a:ext>
            </a:extLst>
          </p:cNvPr>
          <p:cNvSpPr>
            <a:spLocks noGrp="1"/>
          </p:cNvSpPr>
          <p:nvPr>
            <p:ph type="title"/>
          </p:nvPr>
        </p:nvSpPr>
        <p:spPr/>
        <p:txBody>
          <a:bodyPr/>
          <a:lstStyle/>
          <a:p>
            <a:r>
              <a:rPr lang="es-419" dirty="0"/>
              <a:t>Introducción</a:t>
            </a:r>
          </a:p>
        </p:txBody>
      </p:sp>
      <p:sp>
        <p:nvSpPr>
          <p:cNvPr id="3" name="Marcador de contenido 2">
            <a:extLst>
              <a:ext uri="{FF2B5EF4-FFF2-40B4-BE49-F238E27FC236}">
                <a16:creationId xmlns:a16="http://schemas.microsoft.com/office/drawing/2014/main" id="{9FEEFF46-03E1-4354-BAD4-8381EA880B87}"/>
              </a:ext>
            </a:extLst>
          </p:cNvPr>
          <p:cNvSpPr>
            <a:spLocks noGrp="1"/>
          </p:cNvSpPr>
          <p:nvPr>
            <p:ph idx="1"/>
          </p:nvPr>
        </p:nvSpPr>
        <p:spPr/>
        <p:txBody>
          <a:bodyPr>
            <a:normAutofit/>
          </a:bodyPr>
          <a:lstStyle/>
          <a:p>
            <a:r>
              <a:rPr lang="es-ES" dirty="0"/>
              <a:t>El presente proyecto pretende crear una red neuronal capaz de predecir la aparición de una ulcera estomacal teniendo como variables factores sociales como el grupo de edad, nivel de estudios, clase social, situación laboral, población de residencia y sexo. Los datos anteriormente mencionados serán obtenidos de una encuesta</a:t>
            </a:r>
            <a:r>
              <a:rPr lang="es-ES" b="1" u="sng" baseline="30000" dirty="0"/>
              <a:t>1</a:t>
            </a:r>
            <a:r>
              <a:rPr lang="es-ES" dirty="0"/>
              <a:t> realizada por JUNTA DE CASTILLA Y LEÓN - CONSEJERÍA DE SANIDAD del año 2003 en España.</a:t>
            </a:r>
          </a:p>
          <a:p>
            <a:endParaRPr lang="es-ES" dirty="0"/>
          </a:p>
          <a:p>
            <a:endParaRPr lang="es-ES" dirty="0"/>
          </a:p>
          <a:p>
            <a:endParaRPr lang="es-ES" dirty="0"/>
          </a:p>
          <a:p>
            <a:r>
              <a:rPr lang="es-ES" sz="1600" baseline="30000" dirty="0"/>
              <a:t>1. Problemas</a:t>
            </a:r>
            <a:r>
              <a:rPr lang="es-ES" sz="1600" dirty="0"/>
              <a:t> </a:t>
            </a:r>
            <a:r>
              <a:rPr lang="es-ES" sz="1600" baseline="30000" dirty="0"/>
              <a:t>o enfermedades crónicas o de larga evolución diagnosticadas por el médico (ÚLCERA DE ESTÓMAGO). Números absolutos y distribución porcentual</a:t>
            </a:r>
            <a:endParaRPr lang="en-US" sz="1600" dirty="0"/>
          </a:p>
          <a:p>
            <a:r>
              <a:rPr lang="es-ES" sz="1600" u="sng" baseline="30000" dirty="0">
                <a:hlinkClick r:id="rId2"/>
              </a:rPr>
              <a:t>https://www.saludcastillayleon.es/sanidad/cm/gallery/ENCUESTA%20REGIONAL%20DE%20SALUD%202003/Castilla%20y%20Leon/Tabla%20I.3.6.HTM</a:t>
            </a:r>
            <a:endParaRPr lang="en-US" sz="1600" dirty="0"/>
          </a:p>
          <a:p>
            <a:endParaRPr lang="en-US" dirty="0"/>
          </a:p>
        </p:txBody>
      </p:sp>
    </p:spTree>
    <p:extLst>
      <p:ext uri="{BB962C8B-B14F-4D97-AF65-F5344CB8AC3E}">
        <p14:creationId xmlns:p14="http://schemas.microsoft.com/office/powerpoint/2010/main" val="167440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A2ED8-E9BF-4350-8E4E-7AEB68AE2225}"/>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A5E538F9-6349-4A38-A48A-D2B9512764FB}"/>
              </a:ext>
            </a:extLst>
          </p:cNvPr>
          <p:cNvSpPr>
            <a:spLocks noGrp="1"/>
          </p:cNvSpPr>
          <p:nvPr>
            <p:ph idx="1"/>
          </p:nvPr>
        </p:nvSpPr>
        <p:spPr>
          <a:xfrm>
            <a:off x="1097280" y="1845734"/>
            <a:ext cx="4879450" cy="4023360"/>
          </a:xfrm>
        </p:spPr>
        <p:txBody>
          <a:bodyPr/>
          <a:lstStyle/>
          <a:p>
            <a:r>
              <a:rPr lang="es-ES" dirty="0"/>
              <a:t>En el menú Classify se carga el modelo que contiene los pesos calculados, se configuran los datos de MultilayerPerceptron.</a:t>
            </a:r>
            <a:endParaRPr lang="en-US" dirty="0"/>
          </a:p>
          <a:p>
            <a:endParaRPr lang="en-US" dirty="0"/>
          </a:p>
        </p:txBody>
      </p:sp>
      <p:pic>
        <p:nvPicPr>
          <p:cNvPr id="4" name="Imagen 3">
            <a:extLst>
              <a:ext uri="{FF2B5EF4-FFF2-40B4-BE49-F238E27FC236}">
                <a16:creationId xmlns:a16="http://schemas.microsoft.com/office/drawing/2014/main" id="{2BE51115-B18C-4EFA-884C-63EEF6C899C9}"/>
              </a:ext>
            </a:extLst>
          </p:cNvPr>
          <p:cNvPicPr/>
          <p:nvPr/>
        </p:nvPicPr>
        <p:blipFill>
          <a:blip r:embed="rId2"/>
          <a:stretch>
            <a:fillRect/>
          </a:stretch>
        </p:blipFill>
        <p:spPr>
          <a:xfrm>
            <a:off x="6508889" y="1845734"/>
            <a:ext cx="2847396" cy="4023360"/>
          </a:xfrm>
          <a:prstGeom prst="rect">
            <a:avLst/>
          </a:prstGeom>
        </p:spPr>
      </p:pic>
    </p:spTree>
    <p:extLst>
      <p:ext uri="{BB962C8B-B14F-4D97-AF65-F5344CB8AC3E}">
        <p14:creationId xmlns:p14="http://schemas.microsoft.com/office/powerpoint/2010/main" val="480068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1AF7FE-29C7-4C81-91F8-78675F943181}"/>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4E643B1B-DA23-4605-B2D7-F07D2E234E73}"/>
              </a:ext>
            </a:extLst>
          </p:cNvPr>
          <p:cNvSpPr>
            <a:spLocks noGrp="1"/>
          </p:cNvSpPr>
          <p:nvPr>
            <p:ph idx="1"/>
          </p:nvPr>
        </p:nvSpPr>
        <p:spPr/>
        <p:txBody>
          <a:bodyPr/>
          <a:lstStyle/>
          <a:p>
            <a:r>
              <a:rPr lang="es-ES" dirty="0"/>
              <a:t>Luego se carga la muestra al seleccionar </a:t>
            </a:r>
            <a:r>
              <a:rPr lang="es-ES" dirty="0" err="1"/>
              <a:t>Supplied</a:t>
            </a:r>
            <a:r>
              <a:rPr lang="es-ES" dirty="0"/>
              <a:t> Test Set, activar la opción </a:t>
            </a:r>
            <a:r>
              <a:rPr lang="es-ES" dirty="0" err="1"/>
              <a:t>Plain</a:t>
            </a:r>
            <a:r>
              <a:rPr lang="es-ES" dirty="0"/>
              <a:t> Text en output </a:t>
            </a:r>
            <a:r>
              <a:rPr lang="es-ES" dirty="0" err="1"/>
              <a:t>Predictions</a:t>
            </a:r>
            <a:r>
              <a:rPr lang="es-ES" dirty="0"/>
              <a:t> en el apartado de More </a:t>
            </a:r>
            <a:r>
              <a:rPr lang="es-ES" dirty="0" err="1"/>
              <a:t>Options</a:t>
            </a:r>
            <a:r>
              <a:rPr lang="es-ES" dirty="0"/>
              <a:t>.</a:t>
            </a:r>
            <a:endParaRPr lang="en-US" dirty="0"/>
          </a:p>
          <a:p>
            <a:endParaRPr lang="en-US" dirty="0"/>
          </a:p>
        </p:txBody>
      </p:sp>
      <p:pic>
        <p:nvPicPr>
          <p:cNvPr id="4" name="Imagen 3">
            <a:extLst>
              <a:ext uri="{FF2B5EF4-FFF2-40B4-BE49-F238E27FC236}">
                <a16:creationId xmlns:a16="http://schemas.microsoft.com/office/drawing/2014/main" id="{948D3129-685D-4B5F-B05E-2F0F75A0CB02}"/>
              </a:ext>
            </a:extLst>
          </p:cNvPr>
          <p:cNvPicPr/>
          <p:nvPr/>
        </p:nvPicPr>
        <p:blipFill>
          <a:blip r:embed="rId2"/>
          <a:stretch>
            <a:fillRect/>
          </a:stretch>
        </p:blipFill>
        <p:spPr>
          <a:xfrm>
            <a:off x="2125565" y="2900363"/>
            <a:ext cx="7218460" cy="2254083"/>
          </a:xfrm>
          <a:prstGeom prst="rect">
            <a:avLst/>
          </a:prstGeom>
        </p:spPr>
      </p:pic>
    </p:spTree>
    <p:extLst>
      <p:ext uri="{BB962C8B-B14F-4D97-AF65-F5344CB8AC3E}">
        <p14:creationId xmlns:p14="http://schemas.microsoft.com/office/powerpoint/2010/main" val="2120229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FDF32-5A2C-4A78-AF5C-0593558A2618}"/>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35B95DED-7676-467E-9B97-8080599A5DC9}"/>
              </a:ext>
            </a:extLst>
          </p:cNvPr>
          <p:cNvSpPr>
            <a:spLocks noGrp="1"/>
          </p:cNvSpPr>
          <p:nvPr>
            <p:ph idx="1"/>
          </p:nvPr>
        </p:nvSpPr>
        <p:spPr/>
        <p:txBody>
          <a:bodyPr/>
          <a:lstStyle/>
          <a:p>
            <a:r>
              <a:rPr lang="es-ES" dirty="0"/>
              <a:t>Para iniciar la predicción hacer </a:t>
            </a:r>
            <a:r>
              <a:rPr lang="es-ES" dirty="0" err="1"/>
              <a:t>click</a:t>
            </a:r>
            <a:r>
              <a:rPr lang="es-ES" dirty="0"/>
              <a:t> en el modelo y seleccionar la opción Re </a:t>
            </a:r>
            <a:r>
              <a:rPr lang="es-ES" dirty="0" err="1"/>
              <a:t>evaluate</a:t>
            </a:r>
            <a:r>
              <a:rPr lang="es-ES" dirty="0"/>
              <a:t> model </a:t>
            </a:r>
            <a:r>
              <a:rPr lang="es-ES" dirty="0" err="1"/>
              <a:t>on</a:t>
            </a:r>
            <a:r>
              <a:rPr lang="es-ES" dirty="0"/>
              <a:t> </a:t>
            </a:r>
            <a:r>
              <a:rPr lang="es-ES" dirty="0" err="1"/>
              <a:t>current</a:t>
            </a:r>
            <a:r>
              <a:rPr lang="es-ES" dirty="0"/>
              <a:t> test set.</a:t>
            </a:r>
            <a:endParaRPr lang="en-US" dirty="0"/>
          </a:p>
        </p:txBody>
      </p:sp>
      <p:pic>
        <p:nvPicPr>
          <p:cNvPr id="4" name="Imagen 3">
            <a:extLst>
              <a:ext uri="{FF2B5EF4-FFF2-40B4-BE49-F238E27FC236}">
                <a16:creationId xmlns:a16="http://schemas.microsoft.com/office/drawing/2014/main" id="{EEBCA682-1424-4EE8-A1AF-1DDD842E4CC4}"/>
              </a:ext>
            </a:extLst>
          </p:cNvPr>
          <p:cNvPicPr/>
          <p:nvPr/>
        </p:nvPicPr>
        <p:blipFill rotWithShape="1">
          <a:blip r:embed="rId2"/>
          <a:srcRect b="5278"/>
          <a:stretch/>
        </p:blipFill>
        <p:spPr bwMode="auto">
          <a:xfrm>
            <a:off x="2813408" y="2703444"/>
            <a:ext cx="6820922" cy="2803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844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8B2B5-B42F-4288-AF38-59ACE7F07A6D}"/>
              </a:ext>
            </a:extLst>
          </p:cNvPr>
          <p:cNvSpPr>
            <a:spLocks noGrp="1"/>
          </p:cNvSpPr>
          <p:nvPr>
            <p:ph type="title"/>
          </p:nvPr>
        </p:nvSpPr>
        <p:spPr/>
        <p:txBody>
          <a:bodyPr/>
          <a:lstStyle/>
          <a:p>
            <a:r>
              <a:rPr lang="en-US" dirty="0"/>
              <a:t>5.</a:t>
            </a:r>
            <a:r>
              <a:rPr lang="es-ES" dirty="0"/>
              <a:t> Predicción con muestra</a:t>
            </a:r>
            <a:endParaRPr lang="en-US" dirty="0"/>
          </a:p>
        </p:txBody>
      </p:sp>
      <p:sp>
        <p:nvSpPr>
          <p:cNvPr id="3" name="Marcador de contenido 2">
            <a:extLst>
              <a:ext uri="{FF2B5EF4-FFF2-40B4-BE49-F238E27FC236}">
                <a16:creationId xmlns:a16="http://schemas.microsoft.com/office/drawing/2014/main" id="{EF69AA65-25EF-42CA-9A8E-874CF36B151D}"/>
              </a:ext>
            </a:extLst>
          </p:cNvPr>
          <p:cNvSpPr>
            <a:spLocks noGrp="1"/>
          </p:cNvSpPr>
          <p:nvPr>
            <p:ph idx="1"/>
          </p:nvPr>
        </p:nvSpPr>
        <p:spPr/>
        <p:txBody>
          <a:bodyPr/>
          <a:lstStyle/>
          <a:p>
            <a:r>
              <a:rPr lang="es-ES" dirty="0"/>
              <a:t>La predicción aparecerá en el apartado </a:t>
            </a:r>
            <a:r>
              <a:rPr lang="es-ES" dirty="0" err="1"/>
              <a:t>predicted</a:t>
            </a:r>
            <a:r>
              <a:rPr lang="es-ES" dirty="0"/>
              <a:t>:</a:t>
            </a:r>
            <a:endParaRPr lang="en-US" dirty="0"/>
          </a:p>
          <a:p>
            <a:endParaRPr lang="en-US" dirty="0"/>
          </a:p>
          <a:p>
            <a:endParaRPr lang="en-US" dirty="0"/>
          </a:p>
          <a:p>
            <a:endParaRPr lang="en-US" dirty="0"/>
          </a:p>
          <a:p>
            <a:endParaRPr lang="en-US" dirty="0"/>
          </a:p>
          <a:p>
            <a:r>
              <a:rPr lang="es-ES" dirty="0"/>
              <a:t>Donde </a:t>
            </a:r>
            <a:endParaRPr lang="en-US" dirty="0"/>
          </a:p>
          <a:p>
            <a:r>
              <a:rPr lang="es-ES" dirty="0"/>
              <a:t>1 aparición de ulcera estomacal</a:t>
            </a:r>
            <a:endParaRPr lang="en-US" dirty="0"/>
          </a:p>
          <a:p>
            <a:r>
              <a:rPr lang="es-ES" dirty="0"/>
              <a:t>2 ausencia de ulcera estomacal</a:t>
            </a:r>
            <a:endParaRPr lang="en-US" dirty="0"/>
          </a:p>
          <a:p>
            <a:endParaRPr lang="en-US" dirty="0"/>
          </a:p>
        </p:txBody>
      </p:sp>
      <p:pic>
        <p:nvPicPr>
          <p:cNvPr id="7" name="Imagen 6">
            <a:extLst>
              <a:ext uri="{FF2B5EF4-FFF2-40B4-BE49-F238E27FC236}">
                <a16:creationId xmlns:a16="http://schemas.microsoft.com/office/drawing/2014/main" id="{91C26288-B138-4D12-A40F-CFF4A931B5FB}"/>
              </a:ext>
            </a:extLst>
          </p:cNvPr>
          <p:cNvPicPr/>
          <p:nvPr/>
        </p:nvPicPr>
        <p:blipFill>
          <a:blip r:embed="rId2"/>
          <a:stretch>
            <a:fillRect/>
          </a:stretch>
        </p:blipFill>
        <p:spPr>
          <a:xfrm>
            <a:off x="1402080" y="2358887"/>
            <a:ext cx="3450327" cy="1326249"/>
          </a:xfrm>
          <a:prstGeom prst="rect">
            <a:avLst/>
          </a:prstGeom>
        </p:spPr>
      </p:pic>
    </p:spTree>
    <p:extLst>
      <p:ext uri="{BB962C8B-B14F-4D97-AF65-F5344CB8AC3E}">
        <p14:creationId xmlns:p14="http://schemas.microsoft.com/office/powerpoint/2010/main" val="4075053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FEA63-7B0B-423C-80BE-2245F4BC315D}"/>
              </a:ext>
            </a:extLst>
          </p:cNvPr>
          <p:cNvSpPr>
            <a:spLocks noGrp="1"/>
          </p:cNvSpPr>
          <p:nvPr>
            <p:ph type="title"/>
          </p:nvPr>
        </p:nvSpPr>
        <p:spPr>
          <a:xfrm>
            <a:off x="4993417" y="2796387"/>
            <a:ext cx="2280839" cy="1450757"/>
          </a:xfrm>
        </p:spPr>
        <p:txBody>
          <a:bodyPr/>
          <a:lstStyle/>
          <a:p>
            <a:r>
              <a:rPr lang="en-US" dirty="0"/>
              <a:t>Gracias</a:t>
            </a:r>
          </a:p>
        </p:txBody>
      </p:sp>
    </p:spTree>
    <p:extLst>
      <p:ext uri="{BB962C8B-B14F-4D97-AF65-F5344CB8AC3E}">
        <p14:creationId xmlns:p14="http://schemas.microsoft.com/office/powerpoint/2010/main" val="2125110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32C1-14C5-426B-B1B8-783F742BCC93}"/>
              </a:ext>
            </a:extLst>
          </p:cNvPr>
          <p:cNvSpPr>
            <a:spLocks noGrp="1"/>
          </p:cNvSpPr>
          <p:nvPr>
            <p:ph type="title"/>
          </p:nvPr>
        </p:nvSpPr>
        <p:spPr/>
        <p:txBody>
          <a:bodyPr/>
          <a:lstStyle/>
          <a:p>
            <a:r>
              <a:rPr lang="es-419" dirty="0"/>
              <a:t>Fundamentos</a:t>
            </a:r>
            <a:r>
              <a:rPr lang="en-US" dirty="0"/>
              <a:t> </a:t>
            </a:r>
            <a:r>
              <a:rPr lang="es-419" dirty="0"/>
              <a:t>matemáticos</a:t>
            </a:r>
          </a:p>
        </p:txBody>
      </p:sp>
      <p:sp>
        <p:nvSpPr>
          <p:cNvPr id="3" name="Marcador de contenido 2">
            <a:extLst>
              <a:ext uri="{FF2B5EF4-FFF2-40B4-BE49-F238E27FC236}">
                <a16:creationId xmlns:a16="http://schemas.microsoft.com/office/drawing/2014/main" id="{9688C943-1875-4321-AE47-7D17052E7822}"/>
              </a:ext>
            </a:extLst>
          </p:cNvPr>
          <p:cNvSpPr>
            <a:spLocks noGrp="1"/>
          </p:cNvSpPr>
          <p:nvPr>
            <p:ph idx="1"/>
          </p:nvPr>
        </p:nvSpPr>
        <p:spPr>
          <a:xfrm>
            <a:off x="1097280" y="1832482"/>
            <a:ext cx="5502303" cy="4023360"/>
          </a:xfrm>
        </p:spPr>
        <p:txBody>
          <a:bodyPr/>
          <a:lstStyle/>
          <a:p>
            <a:pPr algn="just"/>
            <a:endParaRPr lang="es-ES" dirty="0"/>
          </a:p>
          <a:p>
            <a:pPr algn="just"/>
            <a:r>
              <a:rPr lang="es-ES" b="1" u="sng" dirty="0"/>
              <a:t>Función sigmoide</a:t>
            </a:r>
            <a:endParaRPr lang="en-US" dirty="0"/>
          </a:p>
          <a:p>
            <a:pPr algn="just"/>
            <a:r>
              <a:rPr lang="es-ES" dirty="0"/>
              <a:t>Muchos procesos naturales y curvas de aprendizaje de sistemas complejos muestran una progresión temporal desde unos niveles bajos al inicio, hasta acercarse a un clímax transcurrido un cierto tiempo; la transición se produce en una región caracterizada por una fuerte aceleración intermedia. La función sigmoide permite describir esta evolución. Su gráfica tiene una típica forma de "S". </a:t>
            </a:r>
            <a:endParaRPr lang="en-US" dirty="0"/>
          </a:p>
        </p:txBody>
      </p:sp>
      <p:pic>
        <p:nvPicPr>
          <p:cNvPr id="6" name="Imagen 5">
            <a:extLst>
              <a:ext uri="{FF2B5EF4-FFF2-40B4-BE49-F238E27FC236}">
                <a16:creationId xmlns:a16="http://schemas.microsoft.com/office/drawing/2014/main" id="{19F48D64-6AB1-46DE-B09F-FE6C3FEBC0C0}"/>
              </a:ext>
            </a:extLst>
          </p:cNvPr>
          <p:cNvPicPr/>
          <p:nvPr/>
        </p:nvPicPr>
        <p:blipFill>
          <a:blip r:embed="rId2"/>
          <a:stretch>
            <a:fillRect/>
          </a:stretch>
        </p:blipFill>
        <p:spPr>
          <a:xfrm>
            <a:off x="2769621" y="5304389"/>
            <a:ext cx="2157620" cy="818115"/>
          </a:xfrm>
          <a:prstGeom prst="rect">
            <a:avLst/>
          </a:prstGeom>
        </p:spPr>
      </p:pic>
      <p:sp>
        <p:nvSpPr>
          <p:cNvPr id="7" name="Marcador de contenido 2">
            <a:extLst>
              <a:ext uri="{FF2B5EF4-FFF2-40B4-BE49-F238E27FC236}">
                <a16:creationId xmlns:a16="http://schemas.microsoft.com/office/drawing/2014/main" id="{449DD6DC-E39A-4F97-9CE0-F7E57B1DF8B9}"/>
              </a:ext>
            </a:extLst>
          </p:cNvPr>
          <p:cNvSpPr txBox="1">
            <a:spLocks/>
          </p:cNvSpPr>
          <p:nvPr/>
        </p:nvSpPr>
        <p:spPr>
          <a:xfrm>
            <a:off x="7264761" y="5713446"/>
            <a:ext cx="5502303"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dirty="0"/>
              <a:t>Gráfica de una función sigmoide.</a:t>
            </a:r>
          </a:p>
          <a:p>
            <a:endParaRPr lang="en-US" dirty="0"/>
          </a:p>
        </p:txBody>
      </p:sp>
      <p:pic>
        <p:nvPicPr>
          <p:cNvPr id="8" name="Imagen 7" descr="https://upload.wikimedia.org/wikipedia/commons/thumb/6/66/Funci%C3%B3n_sigmoide_01.svg/300px-Funci%C3%B3n_sigmoide_01.svg.png">
            <a:hlinkClick r:id="rId3"/>
            <a:extLst>
              <a:ext uri="{FF2B5EF4-FFF2-40B4-BE49-F238E27FC236}">
                <a16:creationId xmlns:a16="http://schemas.microsoft.com/office/drawing/2014/main" id="{22A3859B-8051-4EA1-B4FE-EFBDD0F26E1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703489" y="2973071"/>
            <a:ext cx="2856230" cy="2147570"/>
          </a:xfrm>
          <a:prstGeom prst="rect">
            <a:avLst/>
          </a:prstGeom>
          <a:noFill/>
          <a:ln>
            <a:noFill/>
          </a:ln>
        </p:spPr>
      </p:pic>
    </p:spTree>
    <p:extLst>
      <p:ext uri="{BB962C8B-B14F-4D97-AF65-F5344CB8AC3E}">
        <p14:creationId xmlns:p14="http://schemas.microsoft.com/office/powerpoint/2010/main" val="368294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8E14DF-EEF8-40E5-89A3-67EAA1BB5C8E}"/>
              </a:ext>
            </a:extLst>
          </p:cNvPr>
          <p:cNvSpPr>
            <a:spLocks noGrp="1"/>
          </p:cNvSpPr>
          <p:nvPr>
            <p:ph type="title"/>
          </p:nvPr>
        </p:nvSpPr>
        <p:spPr/>
        <p:txBody>
          <a:bodyPr/>
          <a:lstStyle/>
          <a:p>
            <a:r>
              <a:rPr lang="es-ES" b="1" dirty="0"/>
              <a:t>Métricas de evaluación</a:t>
            </a:r>
            <a:endParaRPr lang="en-US" dirty="0"/>
          </a:p>
        </p:txBody>
      </p:sp>
      <p:sp>
        <p:nvSpPr>
          <p:cNvPr id="3" name="Marcador de contenido 2">
            <a:extLst>
              <a:ext uri="{FF2B5EF4-FFF2-40B4-BE49-F238E27FC236}">
                <a16:creationId xmlns:a16="http://schemas.microsoft.com/office/drawing/2014/main" id="{BF334255-3BF9-4B25-AD33-0FDE246B7505}"/>
              </a:ext>
            </a:extLst>
          </p:cNvPr>
          <p:cNvSpPr>
            <a:spLocks noGrp="1"/>
          </p:cNvSpPr>
          <p:nvPr>
            <p:ph idx="1"/>
          </p:nvPr>
        </p:nvSpPr>
        <p:spPr/>
        <p:txBody>
          <a:bodyPr/>
          <a:lstStyle/>
          <a:p>
            <a:r>
              <a:rPr lang="es-ES" dirty="0"/>
              <a:t>Se evaluarán los clasificadores obtenidos de Weka para valorar el modelo generado.</a:t>
            </a:r>
            <a:endParaRPr lang="en-US" dirty="0"/>
          </a:p>
          <a:p>
            <a:r>
              <a:rPr lang="es-ES" dirty="0"/>
              <a:t>Verdaderos positivos TP – True Positives</a:t>
            </a:r>
            <a:endParaRPr lang="en-US" dirty="0"/>
          </a:p>
          <a:p>
            <a:r>
              <a:rPr lang="es-ES" dirty="0"/>
              <a:t>Instancias positivas (de la clase con ulcera) que fueron correctamente clasificadas como con ulcera.</a:t>
            </a:r>
            <a:endParaRPr lang="en-US" dirty="0"/>
          </a:p>
          <a:p>
            <a:r>
              <a:rPr lang="es-ES" dirty="0"/>
              <a:t>Falsos positivos FP – False Positives</a:t>
            </a:r>
            <a:endParaRPr lang="en-US" dirty="0"/>
          </a:p>
          <a:p>
            <a:r>
              <a:rPr lang="es-ES" dirty="0"/>
              <a:t>Instancias negativas (de la clase sin ulcera) que fueron incorrectamente clasificadas como con ulcera. Pacientes para los cuales se predice que sí tienen la enfermedad y no la tienen.</a:t>
            </a:r>
            <a:endParaRPr lang="en-US" dirty="0"/>
          </a:p>
          <a:p>
            <a:endParaRPr lang="en-US" dirty="0"/>
          </a:p>
        </p:txBody>
      </p:sp>
    </p:spTree>
    <p:extLst>
      <p:ext uri="{BB962C8B-B14F-4D97-AF65-F5344CB8AC3E}">
        <p14:creationId xmlns:p14="http://schemas.microsoft.com/office/powerpoint/2010/main" val="143352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44466-997A-499D-8E8F-F60C6C9BAAE6}"/>
              </a:ext>
            </a:extLst>
          </p:cNvPr>
          <p:cNvSpPr>
            <a:spLocks noGrp="1"/>
          </p:cNvSpPr>
          <p:nvPr>
            <p:ph type="title"/>
          </p:nvPr>
        </p:nvSpPr>
        <p:spPr/>
        <p:txBody>
          <a:bodyPr/>
          <a:lstStyle/>
          <a:p>
            <a:r>
              <a:rPr lang="es-ES" b="1" dirty="0"/>
              <a:t>Métricas de evaluación</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AE7455F-9CD5-437E-8F62-3B14B9E3CEC5}"/>
                  </a:ext>
                </a:extLst>
              </p:cNvPr>
              <p:cNvSpPr>
                <a:spLocks noGrp="1"/>
              </p:cNvSpPr>
              <p:nvPr>
                <p:ph idx="1"/>
              </p:nvPr>
            </p:nvSpPr>
            <p:spPr/>
            <p:txBody>
              <a:bodyPr/>
              <a:lstStyle/>
              <a:p>
                <a:r>
                  <a:rPr lang="es-ES" dirty="0"/>
                  <a:t>Tasa de verdaderos positivos - TP Rate</a:t>
                </a:r>
                <a:endParaRPr lang="en-US" dirty="0"/>
              </a:p>
              <a:p>
                <a:r>
                  <a:rPr lang="es-ES" dirty="0"/>
                  <a:t>Es la proporción de instancias positivas correctamente clasificadas. Si TP es el número de instancias positivas correctamente clasificadas y P el total de instancias positivas.</a:t>
                </a:r>
                <a:endParaRPr lang="en-US" dirty="0"/>
              </a:p>
              <a:p>
                <a14:m>
                  <m:oMath xmlns:m="http://schemas.openxmlformats.org/officeDocument/2006/math">
                    <m:r>
                      <m:rPr>
                        <m:sty m:val="p"/>
                      </m:rPr>
                      <a:rPr lang="es-ES"/>
                      <m:t>TP</m:t>
                    </m:r>
                    <m:r>
                      <a:rPr lang="es-ES"/>
                      <m:t> </m:t>
                    </m:r>
                    <m:r>
                      <m:rPr>
                        <m:sty m:val="p"/>
                      </m:rPr>
                      <a:rPr lang="es-ES"/>
                      <m:t>Rate</m:t>
                    </m:r>
                    <m:r>
                      <a:rPr lang="es-ES"/>
                      <m:t>=</m:t>
                    </m:r>
                    <m:f>
                      <m:fPr>
                        <m:ctrlPr>
                          <a:rPr lang="en-US" i="1"/>
                        </m:ctrlPr>
                      </m:fPr>
                      <m:num>
                        <m:r>
                          <a:rPr lang="es-ES" i="1"/>
                          <m:t>𝑇𝑃</m:t>
                        </m:r>
                      </m:num>
                      <m:den>
                        <m:r>
                          <a:rPr lang="es-ES" i="1"/>
                          <m:t>𝑃</m:t>
                        </m:r>
                      </m:den>
                    </m:f>
                  </m:oMath>
                </a14:m>
                <a:endParaRPr lang="en-US" dirty="0"/>
              </a:p>
              <a:p>
                <a:r>
                  <a:rPr lang="es-ES" dirty="0"/>
                  <a:t>Tasa de verdaderos negativos -TN Rate</a:t>
                </a:r>
                <a:endParaRPr lang="en-US" dirty="0"/>
              </a:p>
              <a:p>
                <a:r>
                  <a:rPr lang="es-ES" dirty="0"/>
                  <a:t>Instancias negativas correctamente clasificadas como negativas. Si TN es el número de instancias negativas correctamente clasificadas y N el total de instancias negativas.</a:t>
                </a:r>
                <a:endParaRPr lang="en-US" dirty="0"/>
              </a:p>
              <a:p>
                <a14:m>
                  <m:oMath xmlns:m="http://schemas.openxmlformats.org/officeDocument/2006/math">
                    <m:r>
                      <m:rPr>
                        <m:sty m:val="p"/>
                      </m:rPr>
                      <a:rPr lang="es-ES"/>
                      <m:t>TN</m:t>
                    </m:r>
                    <m:r>
                      <a:rPr lang="es-ES"/>
                      <m:t> </m:t>
                    </m:r>
                    <m:r>
                      <m:rPr>
                        <m:sty m:val="p"/>
                      </m:rPr>
                      <a:rPr lang="es-ES"/>
                      <m:t>Rate</m:t>
                    </m:r>
                    <m:r>
                      <a:rPr lang="es-ES"/>
                      <m:t>=</m:t>
                    </m:r>
                    <m:f>
                      <m:fPr>
                        <m:ctrlPr>
                          <a:rPr lang="en-US" i="1"/>
                        </m:ctrlPr>
                      </m:fPr>
                      <m:num>
                        <m:r>
                          <a:rPr lang="es-ES" i="1"/>
                          <m:t>𝑇𝑁</m:t>
                        </m:r>
                      </m:num>
                      <m:den>
                        <m:r>
                          <a:rPr lang="es-ES" i="1"/>
                          <m:t>𝑁</m:t>
                        </m:r>
                      </m:den>
                    </m:f>
                  </m:oMath>
                </a14:m>
                <a:endParaRPr lang="en-US" dirty="0"/>
              </a:p>
              <a:p>
                <a:endParaRPr lang="en-US" dirty="0"/>
              </a:p>
            </p:txBody>
          </p:sp>
        </mc:Choice>
        <mc:Fallback>
          <p:sp>
            <p:nvSpPr>
              <p:cNvPr id="3" name="Marcador de contenido 2">
                <a:extLst>
                  <a:ext uri="{FF2B5EF4-FFF2-40B4-BE49-F238E27FC236}">
                    <a16:creationId xmlns:a16="http://schemas.microsoft.com/office/drawing/2014/main" id="{9AE7455F-9CD5-437E-8F62-3B14B9E3CEC5}"/>
                  </a:ext>
                </a:extLst>
              </p:cNvPr>
              <p:cNvSpPr>
                <a:spLocks noGrp="1" noRot="1" noChangeAspect="1" noMove="1" noResize="1" noEditPoints="1" noAdjustHandles="1" noChangeArrowheads="1" noChangeShapeType="1" noTextEdit="1"/>
              </p:cNvSpPr>
              <p:nvPr>
                <p:ph idx="1"/>
              </p:nvPr>
            </p:nvSpPr>
            <p:spPr>
              <a:blipFill>
                <a:blip r:embed="rId2"/>
                <a:stretch>
                  <a:fillRect l="-606" t="-1667" r="-1939"/>
                </a:stretch>
              </a:blipFill>
            </p:spPr>
            <p:txBody>
              <a:bodyPr/>
              <a:lstStyle/>
              <a:p>
                <a:r>
                  <a:rPr lang="en-US">
                    <a:noFill/>
                  </a:rPr>
                  <a:t> </a:t>
                </a:r>
              </a:p>
            </p:txBody>
          </p:sp>
        </mc:Fallback>
      </mc:AlternateContent>
    </p:spTree>
    <p:extLst>
      <p:ext uri="{BB962C8B-B14F-4D97-AF65-F5344CB8AC3E}">
        <p14:creationId xmlns:p14="http://schemas.microsoft.com/office/powerpoint/2010/main" val="293838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E939BB-698F-476C-8F20-C4D758812465}"/>
              </a:ext>
            </a:extLst>
          </p:cNvPr>
          <p:cNvSpPr>
            <a:spLocks noGrp="1"/>
          </p:cNvSpPr>
          <p:nvPr>
            <p:ph type="title"/>
          </p:nvPr>
        </p:nvSpPr>
        <p:spPr/>
        <p:txBody>
          <a:bodyPr/>
          <a:lstStyle/>
          <a:p>
            <a:r>
              <a:rPr lang="es-ES" b="1" dirty="0"/>
              <a:t>Métricas de evaluación</a:t>
            </a:r>
            <a:endParaRPr lang="en-U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1717566-4134-47B0-ADFD-05177FA28F5F}"/>
                  </a:ext>
                </a:extLst>
              </p:cNvPr>
              <p:cNvSpPr>
                <a:spLocks noGrp="1"/>
              </p:cNvSpPr>
              <p:nvPr>
                <p:ph idx="1"/>
              </p:nvPr>
            </p:nvSpPr>
            <p:spPr/>
            <p:txBody>
              <a:bodyPr/>
              <a:lstStyle/>
              <a:p>
                <a:r>
                  <a:rPr lang="es-ES" dirty="0"/>
                  <a:t>Kappa</a:t>
                </a:r>
                <a:endParaRPr lang="en-US" dirty="0"/>
              </a:p>
              <a:p>
                <a:r>
                  <a:rPr lang="es-ES" dirty="0"/>
                  <a:t>Mide el nivel de acuerde entre la clasificación predicha por el modelo clasificador y la clasificación obtenida en los datos de prueba, corrigiendo el acuerdo que sucede por azar, es decir mide la probabilidad de que el clasificador clasifique una instancia al azar. Si P observado es el acuerdo observado entre el modelo clasificador y la clasificación real, y P esperado es la probabilidad de acuerdo por casualidad.</a:t>
                </a:r>
                <a:endParaRPr lang="en-US" dirty="0"/>
              </a:p>
              <a:p>
                <a14:m>
                  <m:oMath xmlns:m="http://schemas.openxmlformats.org/officeDocument/2006/math">
                    <m:r>
                      <a:rPr lang="es-ES" i="1"/>
                      <m:t>𝑘𝑎𝑝𝑝𝑎</m:t>
                    </m:r>
                    <m:r>
                      <a:rPr lang="es-ES" i="1"/>
                      <m:t>=</m:t>
                    </m:r>
                    <m:f>
                      <m:fPr>
                        <m:ctrlPr>
                          <a:rPr lang="en-US" i="1"/>
                        </m:ctrlPr>
                      </m:fPr>
                      <m:num>
                        <m:sSub>
                          <m:sSubPr>
                            <m:ctrlPr>
                              <a:rPr lang="en-US" i="1"/>
                            </m:ctrlPr>
                          </m:sSubPr>
                          <m:e>
                            <m:r>
                              <a:rPr lang="es-ES" i="1"/>
                              <m:t>𝑃</m:t>
                            </m:r>
                          </m:e>
                          <m:sub>
                            <m:r>
                              <a:rPr lang="es-ES" i="1"/>
                              <m:t>𝑜𝑏𝑠𝑒𝑟𝑣𝑎𝑑𝑜</m:t>
                            </m:r>
                          </m:sub>
                        </m:sSub>
                        <m:r>
                          <a:rPr lang="es-ES" i="1"/>
                          <m:t>−</m:t>
                        </m:r>
                        <m:sSub>
                          <m:sSubPr>
                            <m:ctrlPr>
                              <a:rPr lang="en-US" i="1"/>
                            </m:ctrlPr>
                          </m:sSubPr>
                          <m:e>
                            <m:r>
                              <a:rPr lang="es-ES" i="1"/>
                              <m:t>𝑃</m:t>
                            </m:r>
                          </m:e>
                          <m:sub>
                            <m:r>
                              <a:rPr lang="es-ES" i="1"/>
                              <m:t>𝑒𝑠𝑝𝑒𝑟𝑎𝑑𝑜</m:t>
                            </m:r>
                          </m:sub>
                        </m:sSub>
                      </m:num>
                      <m:den>
                        <m:r>
                          <a:rPr lang="es-ES" i="1"/>
                          <m:t>1−</m:t>
                        </m:r>
                        <m:sSub>
                          <m:sSubPr>
                            <m:ctrlPr>
                              <a:rPr lang="en-US" i="1"/>
                            </m:ctrlPr>
                          </m:sSubPr>
                          <m:e>
                            <m:r>
                              <a:rPr lang="es-ES" i="1"/>
                              <m:t>𝑃</m:t>
                            </m:r>
                          </m:e>
                          <m:sub>
                            <m:r>
                              <a:rPr lang="es-ES" i="1"/>
                              <m:t>𝑒𝑠𝑝𝑒𝑟𝑎𝑑𝑜</m:t>
                            </m:r>
                          </m:sub>
                        </m:sSub>
                      </m:den>
                    </m:f>
                  </m:oMath>
                </a14:m>
                <a:endParaRPr lang="en-US" dirty="0"/>
              </a:p>
              <a:p>
                <a:endParaRPr lang="en-US" dirty="0"/>
              </a:p>
            </p:txBody>
          </p:sp>
        </mc:Choice>
        <mc:Fallback>
          <p:sp>
            <p:nvSpPr>
              <p:cNvPr id="3" name="Marcador de contenido 2">
                <a:extLst>
                  <a:ext uri="{FF2B5EF4-FFF2-40B4-BE49-F238E27FC236}">
                    <a16:creationId xmlns:a16="http://schemas.microsoft.com/office/drawing/2014/main" id="{61717566-4134-47B0-ADFD-05177FA28F5F}"/>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860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D0AE5-2F74-4A90-924E-6C75905F1715}"/>
              </a:ext>
            </a:extLst>
          </p:cNvPr>
          <p:cNvSpPr>
            <a:spLocks noGrp="1"/>
          </p:cNvSpPr>
          <p:nvPr>
            <p:ph type="title"/>
          </p:nvPr>
        </p:nvSpPr>
        <p:spPr/>
        <p:txBody>
          <a:bodyPr/>
          <a:lstStyle/>
          <a:p>
            <a:r>
              <a:rPr lang="es-ES" b="1" dirty="0"/>
              <a:t>Métricas de evaluación</a:t>
            </a:r>
            <a:endParaRPr lang="en-US" dirty="0"/>
          </a:p>
        </p:txBody>
      </p:sp>
      <p:pic>
        <p:nvPicPr>
          <p:cNvPr id="5" name="Marcador de contenido 4">
            <a:extLst>
              <a:ext uri="{FF2B5EF4-FFF2-40B4-BE49-F238E27FC236}">
                <a16:creationId xmlns:a16="http://schemas.microsoft.com/office/drawing/2014/main" id="{C4DCF743-1235-4010-965E-376C344E60BF}"/>
              </a:ext>
            </a:extLst>
          </p:cNvPr>
          <p:cNvPicPr>
            <a:picLocks noGrp="1" noChangeAspect="1"/>
          </p:cNvPicPr>
          <p:nvPr>
            <p:ph idx="1"/>
          </p:nvPr>
        </p:nvPicPr>
        <p:blipFill>
          <a:blip r:embed="rId2"/>
          <a:stretch>
            <a:fillRect/>
          </a:stretch>
        </p:blipFill>
        <p:spPr>
          <a:xfrm>
            <a:off x="2020666" y="1846263"/>
            <a:ext cx="8210994" cy="4022725"/>
          </a:xfrm>
        </p:spPr>
      </p:pic>
    </p:spTree>
    <p:extLst>
      <p:ext uri="{BB962C8B-B14F-4D97-AF65-F5344CB8AC3E}">
        <p14:creationId xmlns:p14="http://schemas.microsoft.com/office/powerpoint/2010/main" val="1661619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A78DC-D3CC-4D4D-B79C-284FC22BDDED}"/>
              </a:ext>
            </a:extLst>
          </p:cNvPr>
          <p:cNvSpPr>
            <a:spLocks noGrp="1"/>
          </p:cNvSpPr>
          <p:nvPr>
            <p:ph type="title"/>
          </p:nvPr>
        </p:nvSpPr>
        <p:spPr/>
        <p:txBody>
          <a:bodyPr/>
          <a:lstStyle/>
          <a:p>
            <a:r>
              <a:rPr lang="es-ES" dirty="0"/>
              <a:t>Perceptrón Multicapa</a:t>
            </a:r>
            <a:endParaRPr lang="en-US" dirty="0"/>
          </a:p>
        </p:txBody>
      </p:sp>
      <p:pic>
        <p:nvPicPr>
          <p:cNvPr id="4" name="Marcador de contenido 3">
            <a:extLst>
              <a:ext uri="{FF2B5EF4-FFF2-40B4-BE49-F238E27FC236}">
                <a16:creationId xmlns:a16="http://schemas.microsoft.com/office/drawing/2014/main" id="{8D0E6300-73F4-43D8-8DBB-759A46B6291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87600" y="2047875"/>
            <a:ext cx="7477125" cy="3619500"/>
          </a:xfrm>
          <a:prstGeom prst="rect">
            <a:avLst/>
          </a:prstGeom>
        </p:spPr>
      </p:pic>
    </p:spTree>
    <p:extLst>
      <p:ext uri="{BB962C8B-B14F-4D97-AF65-F5344CB8AC3E}">
        <p14:creationId xmlns:p14="http://schemas.microsoft.com/office/powerpoint/2010/main" val="170974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43DF5-601E-45A2-A300-B784DE867D8E}"/>
              </a:ext>
            </a:extLst>
          </p:cNvPr>
          <p:cNvSpPr>
            <a:spLocks noGrp="1"/>
          </p:cNvSpPr>
          <p:nvPr>
            <p:ph type="title"/>
          </p:nvPr>
        </p:nvSpPr>
        <p:spPr/>
        <p:txBody>
          <a:bodyPr/>
          <a:lstStyle/>
          <a:p>
            <a:r>
              <a:rPr lang="es-419" dirty="0"/>
              <a:t>Características</a:t>
            </a:r>
          </a:p>
        </p:txBody>
      </p:sp>
      <p:sp>
        <p:nvSpPr>
          <p:cNvPr id="3" name="Marcador de contenido 2">
            <a:extLst>
              <a:ext uri="{FF2B5EF4-FFF2-40B4-BE49-F238E27FC236}">
                <a16:creationId xmlns:a16="http://schemas.microsoft.com/office/drawing/2014/main" id="{24DA3332-F6BC-4ABB-A67E-871343DCC861}"/>
              </a:ext>
            </a:extLst>
          </p:cNvPr>
          <p:cNvSpPr>
            <a:spLocks noGrp="1"/>
          </p:cNvSpPr>
          <p:nvPr>
            <p:ph idx="1"/>
          </p:nvPr>
        </p:nvSpPr>
        <p:spPr/>
        <p:txBody>
          <a:bodyPr/>
          <a:lstStyle/>
          <a:p>
            <a:pPr>
              <a:buFont typeface="Courier New" panose="02070309020205020404" pitchFamily="49" charset="0"/>
              <a:buChar char="o"/>
            </a:pPr>
            <a:r>
              <a:rPr lang="es-419" sz="2800" dirty="0"/>
              <a:t>Resuelve ejercicios que no son linealmente separables(posible con perceptrón simple)</a:t>
            </a:r>
          </a:p>
          <a:p>
            <a:pPr>
              <a:buFont typeface="Courier New" panose="02070309020205020404" pitchFamily="49" charset="0"/>
              <a:buChar char="o"/>
            </a:pPr>
            <a:r>
              <a:rPr lang="es-419" sz="2800" dirty="0"/>
              <a:t>Su función de activación es la Sigmoidea(no se usa una lineal ya que el modelo colapsa)</a:t>
            </a:r>
          </a:p>
          <a:p>
            <a:pPr>
              <a:buFont typeface="Courier New" panose="02070309020205020404" pitchFamily="49" charset="0"/>
              <a:buChar char="o"/>
            </a:pPr>
            <a:r>
              <a:rPr lang="es-419" sz="2800" dirty="0"/>
              <a:t>Se compone de 3 capas: input layer, hidden layer y output layer</a:t>
            </a:r>
          </a:p>
          <a:p>
            <a:endParaRPr lang="en-US" dirty="0"/>
          </a:p>
        </p:txBody>
      </p:sp>
    </p:spTree>
    <p:extLst>
      <p:ext uri="{BB962C8B-B14F-4D97-AF65-F5344CB8AC3E}">
        <p14:creationId xmlns:p14="http://schemas.microsoft.com/office/powerpoint/2010/main" val="502055653"/>
      </p:ext>
    </p:extLst>
  </p:cSld>
  <p:clrMapOvr>
    <a:masterClrMapping/>
  </p:clrMapOvr>
</p:sld>
</file>

<file path=ppt/theme/theme1.xml><?xml version="1.0" encoding="utf-8"?>
<a:theme xmlns:a="http://schemas.openxmlformats.org/drawingml/2006/main" name="Retrospecció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TotalTime>
  <Words>1078</Words>
  <Application>Microsoft Office PowerPoint</Application>
  <PresentationFormat>Panorámica</PresentationFormat>
  <Paragraphs>88</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Calibri Light</vt:lpstr>
      <vt:lpstr>Courier New</vt:lpstr>
      <vt:lpstr>Retrospección</vt:lpstr>
      <vt:lpstr>Aprendizaje Supervisado Aplicado al Diagnostico de Ulceras Estomacales utilizando una red neuronal Perceptrón Multicapa</vt:lpstr>
      <vt:lpstr>Introducción</vt:lpstr>
      <vt:lpstr>Fundamentos matemáticos</vt:lpstr>
      <vt:lpstr>Métricas de evaluación</vt:lpstr>
      <vt:lpstr>Métricas de evaluación</vt:lpstr>
      <vt:lpstr>Métricas de evaluación</vt:lpstr>
      <vt:lpstr>Métricas de evaluación</vt:lpstr>
      <vt:lpstr>Perceptrón Multicapa</vt:lpstr>
      <vt:lpstr>Características</vt:lpstr>
      <vt:lpstr>Desarrollo de la solución</vt:lpstr>
      <vt:lpstr>1.Obtención de datos</vt:lpstr>
      <vt:lpstr>1.Obtención de datos</vt:lpstr>
      <vt:lpstr>1.Obtención de datos</vt:lpstr>
      <vt:lpstr>2.Transformación de datos</vt:lpstr>
      <vt:lpstr>3.Reducción de datos</vt:lpstr>
      <vt:lpstr>3.Reducción de datos</vt:lpstr>
      <vt:lpstr>4.Generación del modelo de red neuronal multicapa perceptrón</vt:lpstr>
      <vt:lpstr>4.Generación del modelo de red neuronal multicapa perceptrón</vt:lpstr>
      <vt:lpstr>5. Predicción con muestra</vt:lpstr>
      <vt:lpstr>5. Predicción con muestra</vt:lpstr>
      <vt:lpstr>5. Predicción con muestra</vt:lpstr>
      <vt:lpstr>5. Predicción con muestra</vt:lpstr>
      <vt:lpstr>5. Predicción con muestra</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Aprendizaje Supervisado Aplicado al Diagnostico de Ulceras Estomacales utilizando una red neuronal Perceptrón Multicapa</dc:title>
  <dc:creator>ApesteguiA</dc:creator>
  <cp:lastModifiedBy>ApesteguiA</cp:lastModifiedBy>
  <cp:revision>7</cp:revision>
  <dcterms:created xsi:type="dcterms:W3CDTF">2019-07-12T17:01:38Z</dcterms:created>
  <dcterms:modified xsi:type="dcterms:W3CDTF">2019-07-12T17:25:47Z</dcterms:modified>
</cp:coreProperties>
</file>