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sldIdLst>
    <p:sldId id="284" r:id="rId2"/>
    <p:sldId id="281" r:id="rId3"/>
    <p:sldId id="287" r:id="rId4"/>
    <p:sldId id="288" r:id="rId5"/>
    <p:sldId id="267" r:id="rId6"/>
    <p:sldId id="286" r:id="rId7"/>
    <p:sldId id="289" r:id="rId8"/>
    <p:sldId id="290" r:id="rId9"/>
    <p:sldId id="294" r:id="rId10"/>
    <p:sldId id="295" r:id="rId11"/>
    <p:sldId id="296" r:id="rId12"/>
    <p:sldId id="291" r:id="rId13"/>
    <p:sldId id="297" r:id="rId14"/>
    <p:sldId id="298" r:id="rId15"/>
    <p:sldId id="292" r:id="rId16"/>
    <p:sldId id="293" r:id="rId17"/>
    <p:sldId id="299" r:id="rId18"/>
    <p:sldId id="285" r:id="rId19"/>
    <p:sldId id="283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048582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104858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16/07/2024</a:t>
            </a:fld>
            <a:endParaRPr lang="es-ES"/>
          </a:p>
        </p:txBody>
      </p:sp>
      <p:sp>
        <p:nvSpPr>
          <p:cNvPr id="104858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4858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048631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04863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16/07/2024</a:t>
            </a:fld>
            <a:endParaRPr lang="es-ES"/>
          </a:p>
        </p:txBody>
      </p:sp>
      <p:sp>
        <p:nvSpPr>
          <p:cNvPr id="104863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4863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048612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04861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16/07/2024</a:t>
            </a:fld>
            <a:endParaRPr lang="es-ES"/>
          </a:p>
        </p:txBody>
      </p:sp>
      <p:sp>
        <p:nvSpPr>
          <p:cNvPr id="104861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4861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04860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04860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16/07/2024</a:t>
            </a:fld>
            <a:endParaRPr lang="es-ES"/>
          </a:p>
        </p:txBody>
      </p:sp>
      <p:sp>
        <p:nvSpPr>
          <p:cNvPr id="104860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4860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048626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4862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16/07/2024</a:t>
            </a:fld>
            <a:endParaRPr lang="es-ES"/>
          </a:p>
        </p:txBody>
      </p:sp>
      <p:sp>
        <p:nvSpPr>
          <p:cNvPr id="104862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4862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048589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048590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048591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16/07/2024</a:t>
            </a:fld>
            <a:endParaRPr lang="es-ES"/>
          </a:p>
        </p:txBody>
      </p:sp>
      <p:sp>
        <p:nvSpPr>
          <p:cNvPr id="1048592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48593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048595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48596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048597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48598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048599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16/07/2024</a:t>
            </a:fld>
            <a:endParaRPr lang="es-ES"/>
          </a:p>
        </p:txBody>
      </p:sp>
      <p:sp>
        <p:nvSpPr>
          <p:cNvPr id="1048600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48601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048608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16/07/2024</a:t>
            </a:fld>
            <a:endParaRPr lang="es-ES"/>
          </a:p>
        </p:txBody>
      </p:sp>
      <p:sp>
        <p:nvSpPr>
          <p:cNvPr id="1048609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48610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16/07/2024</a:t>
            </a:fld>
            <a:endParaRPr lang="es-ES"/>
          </a:p>
        </p:txBody>
      </p:sp>
      <p:sp>
        <p:nvSpPr>
          <p:cNvPr id="1048617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48618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048636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048637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48638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16/07/2024</a:t>
            </a:fld>
            <a:endParaRPr lang="es-ES"/>
          </a:p>
        </p:txBody>
      </p:sp>
      <p:sp>
        <p:nvSpPr>
          <p:cNvPr id="1048639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48640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048620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1048621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48622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16/07/2024</a:t>
            </a:fld>
            <a:endParaRPr lang="es-ES"/>
          </a:p>
        </p:txBody>
      </p:sp>
      <p:sp>
        <p:nvSpPr>
          <p:cNvPr id="1048623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48624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048577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048578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16/07/2024</a:t>
            </a:fld>
            <a:endParaRPr lang="es-ES"/>
          </a:p>
        </p:txBody>
      </p:sp>
      <p:sp>
        <p:nvSpPr>
          <p:cNvPr id="1048579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048580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0188"/>
            <a:ext cx="9144000" cy="6817812"/>
          </a:xfrm>
          <a:prstGeom prst="rect">
            <a:avLst/>
          </a:prstGeom>
        </p:spPr>
      </p:pic>
      <p:sp>
        <p:nvSpPr>
          <p:cNvPr id="1048586" name="TextBox 5"/>
          <p:cNvSpPr txBox="1"/>
          <p:nvPr/>
        </p:nvSpPr>
        <p:spPr>
          <a:xfrm>
            <a:off x="2471020" y="3617841"/>
            <a:ext cx="2529607" cy="403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 </a:t>
            </a:r>
            <a:r>
              <a:rPr lang="es-ES" sz="2000" i="1" dirty="0" smtClean="0">
                <a:latin typeface="Algerian" pitchFamily="82" charset="0"/>
              </a:rPr>
              <a:t> </a:t>
            </a:r>
            <a:endParaRPr lang="es-ES" sz="2000" i="1" dirty="0">
              <a:latin typeface="Algerian" pitchFamily="82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714744" y="4214818"/>
            <a:ext cx="4857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latin typeface="Edwardian Script ITC" pitchFamily="66" charset="0"/>
                <a:cs typeface="Arial" pitchFamily="34" charset="0"/>
              </a:rPr>
              <a:t>La seguridad económico social y su importancia,  </a:t>
            </a:r>
            <a:endParaRPr lang="es-ES" sz="2800" b="1" dirty="0">
              <a:latin typeface="Edwardian Script ITC" pitchFamily="66" charset="0"/>
              <a:cs typeface="Arial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214414" y="4620292"/>
            <a:ext cx="7643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>
                <a:latin typeface="Edwardian Script ITC" pitchFamily="66" charset="0"/>
              </a:rPr>
              <a:t>En  interés  del  desarrollo  de  las  dos  direcciones  estratégicas  del   pañis.</a:t>
            </a:r>
            <a:r>
              <a:rPr lang="es-ES" sz="2800" b="1" dirty="0" smtClean="0">
                <a:latin typeface="Edwardian Script ITC" pitchFamily="66" charset="0"/>
                <a:cs typeface="Arial" pitchFamily="34" charset="0"/>
              </a:rPr>
              <a:t> </a:t>
            </a:r>
            <a:endParaRPr lang="es-ES" sz="2800" b="1" dirty="0">
              <a:latin typeface="Edwardian Script ITC" pitchFamily="66" charset="0"/>
              <a:cs typeface="Arial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071670" y="3610277"/>
            <a:ext cx="4214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 smtClean="0">
                <a:latin typeface="Edwardian Script ITC" pitchFamily="66" charset="0"/>
              </a:rPr>
              <a:t>Estudiante : Alejandro Céspedes  Pérez.  </a:t>
            </a:r>
            <a:endParaRPr lang="es-ES" sz="2400" b="1" u="sng" dirty="0">
              <a:latin typeface="Edwardian Script ITC" pitchFamily="66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214414" y="3896029"/>
            <a:ext cx="435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 smtClean="0">
                <a:latin typeface="Edwardian Script ITC" pitchFamily="66" charset="0"/>
              </a:rPr>
              <a:t>Tutores: </a:t>
            </a:r>
            <a:r>
              <a:rPr lang="es-MX" sz="2400" b="1" u="sng" dirty="0" smtClean="0">
                <a:latin typeface="Edwardian Script ITC" pitchFamily="66" charset="0"/>
              </a:rPr>
              <a:t>MSc. Idalberto Ramírez Guisado. </a:t>
            </a:r>
            <a:endParaRPr lang="es-ES" sz="2400" b="1" dirty="0" smtClean="0">
              <a:latin typeface="Edwardian Script ITC" pitchFamily="66" charset="0"/>
            </a:endParaRPr>
          </a:p>
        </p:txBody>
      </p:sp>
      <p:pic>
        <p:nvPicPr>
          <p:cNvPr id="2097153" name="4 Imagen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7329" y="5253479"/>
            <a:ext cx="1286874" cy="53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CuadroTexto"/>
          <p:cNvSpPr txBox="1"/>
          <p:nvPr/>
        </p:nvSpPr>
        <p:spPr>
          <a:xfrm>
            <a:off x="5429256" y="3857628"/>
            <a:ext cx="342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 err="1" smtClean="0">
                <a:latin typeface="Edwardian Script ITC" pitchFamily="66" charset="0"/>
              </a:rPr>
              <a:t>Dr.C.</a:t>
            </a:r>
            <a:r>
              <a:rPr lang="es-ES" sz="2400" b="1" u="sng" dirty="0" smtClean="0">
                <a:latin typeface="Edwardian Script ITC" pitchFamily="66" charset="0"/>
              </a:rPr>
              <a:t> </a:t>
            </a:r>
            <a:r>
              <a:rPr lang="es-ES" sz="2400" b="1" u="sng" dirty="0" err="1" smtClean="0">
                <a:latin typeface="Edwardian Script ITC" pitchFamily="66" charset="0"/>
              </a:rPr>
              <a:t>Lionela</a:t>
            </a:r>
            <a:r>
              <a:rPr lang="es-ES" sz="2400" b="1" u="sng" dirty="0" smtClean="0">
                <a:latin typeface="Edwardian Script ITC" pitchFamily="66" charset="0"/>
              </a:rPr>
              <a:t> Pérez  Velázquez.</a:t>
            </a:r>
            <a:endParaRPr lang="es-ES" sz="2400" u="sng" dirty="0">
              <a:latin typeface="Edwardian Script ITC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0188"/>
            <a:ext cx="9144000" cy="6817812"/>
          </a:xfrm>
          <a:prstGeom prst="rect">
            <a:avLst/>
          </a:prstGeom>
        </p:spPr>
      </p:pic>
      <p:sp>
        <p:nvSpPr>
          <p:cNvPr id="1048586" name="TextBox 5"/>
          <p:cNvSpPr txBox="1"/>
          <p:nvPr/>
        </p:nvSpPr>
        <p:spPr>
          <a:xfrm>
            <a:off x="2471020" y="3617841"/>
            <a:ext cx="2529607" cy="403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 </a:t>
            </a:r>
            <a:r>
              <a:rPr lang="es-ES" sz="2000" i="1" dirty="0" smtClean="0">
                <a:latin typeface="Algerian" pitchFamily="82" charset="0"/>
              </a:rPr>
              <a:t> </a:t>
            </a:r>
            <a:endParaRPr lang="es-ES" sz="2000" i="1" dirty="0">
              <a:latin typeface="Algerian" pitchFamily="82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714744" y="4214818"/>
            <a:ext cx="500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latin typeface="Edwardian Script ITC" pitchFamily="66" charset="0"/>
                <a:cs typeface="Arial" pitchFamily="34" charset="0"/>
              </a:rPr>
              <a:t>Acciones en las tunas para  su  adaptación  antes,   </a:t>
            </a:r>
            <a:endParaRPr lang="es-ES" sz="2800" b="1" dirty="0">
              <a:latin typeface="Edwardian Script ITC" pitchFamily="66" charset="0"/>
              <a:cs typeface="Arial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428992" y="4620292"/>
            <a:ext cx="4429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>
                <a:latin typeface="Edwardian Script ITC" pitchFamily="66" charset="0"/>
              </a:rPr>
              <a:t>las  consecuencias  del  cambio  climático.</a:t>
            </a:r>
            <a:r>
              <a:rPr lang="es-ES" sz="2800" b="1" dirty="0" smtClean="0">
                <a:latin typeface="Edwardian Script ITC" pitchFamily="66" charset="0"/>
                <a:cs typeface="Arial" pitchFamily="34" charset="0"/>
              </a:rPr>
              <a:t> </a:t>
            </a:r>
            <a:endParaRPr lang="es-ES" sz="2800" b="1" dirty="0">
              <a:latin typeface="Edwardian Script ITC" pitchFamily="66" charset="0"/>
              <a:cs typeface="Arial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071670" y="3610277"/>
            <a:ext cx="4643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 smtClean="0">
                <a:latin typeface="Edwardian Script ITC" pitchFamily="66" charset="0"/>
              </a:rPr>
              <a:t>Estudiante : Iris  Laura  Bermúdez  </a:t>
            </a:r>
            <a:r>
              <a:rPr lang="es-ES" sz="2400" b="1" u="sng" dirty="0" err="1" smtClean="0">
                <a:latin typeface="Edwardian Script ITC" pitchFamily="66" charset="0"/>
              </a:rPr>
              <a:t>Furones</a:t>
            </a:r>
            <a:r>
              <a:rPr lang="es-ES" sz="2400" b="1" u="sng" dirty="0" smtClean="0">
                <a:latin typeface="Edwardian Script ITC" pitchFamily="66" charset="0"/>
              </a:rPr>
              <a:t>.   </a:t>
            </a:r>
            <a:endParaRPr lang="es-ES" sz="2400" b="1" u="sng" dirty="0">
              <a:latin typeface="Edwardian Script ITC" pitchFamily="66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214414" y="3896029"/>
            <a:ext cx="435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 smtClean="0">
                <a:latin typeface="Edwardian Script ITC" pitchFamily="66" charset="0"/>
              </a:rPr>
              <a:t>Tutores: </a:t>
            </a:r>
            <a:r>
              <a:rPr lang="es-MX" sz="2400" b="1" u="sng" dirty="0" smtClean="0">
                <a:latin typeface="Edwardian Script ITC" pitchFamily="66" charset="0"/>
              </a:rPr>
              <a:t>MSc. Idalberto Ramírez Guisado. </a:t>
            </a:r>
            <a:endParaRPr lang="es-ES" sz="2400" b="1" dirty="0" smtClean="0">
              <a:latin typeface="Edwardian Script ITC" pitchFamily="66" charset="0"/>
            </a:endParaRPr>
          </a:p>
        </p:txBody>
      </p:sp>
      <p:pic>
        <p:nvPicPr>
          <p:cNvPr id="2097153" name="4 Imagen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7329" y="5253479"/>
            <a:ext cx="1286874" cy="53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CuadroTexto"/>
          <p:cNvSpPr txBox="1"/>
          <p:nvPr/>
        </p:nvSpPr>
        <p:spPr>
          <a:xfrm>
            <a:off x="5715008" y="3857628"/>
            <a:ext cx="2571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 err="1" smtClean="0">
                <a:latin typeface="Edwardian Script ITC" pitchFamily="66" charset="0"/>
              </a:rPr>
              <a:t>Zenoida</a:t>
            </a:r>
            <a:r>
              <a:rPr lang="es-ES" sz="2400" b="1" u="sng" dirty="0" smtClean="0">
                <a:latin typeface="Edwardian Script ITC" pitchFamily="66" charset="0"/>
              </a:rPr>
              <a:t>  Lujo  Aliaga.</a:t>
            </a:r>
            <a:r>
              <a:rPr lang="es-ES" sz="2400" dirty="0" smtClean="0"/>
              <a:t> </a:t>
            </a:r>
            <a:endParaRPr lang="es-ES" sz="2400" u="sng" dirty="0">
              <a:latin typeface="Edwardian Script ITC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0188"/>
            <a:ext cx="9144000" cy="6817812"/>
          </a:xfrm>
          <a:prstGeom prst="rect">
            <a:avLst/>
          </a:prstGeom>
        </p:spPr>
      </p:pic>
      <p:sp>
        <p:nvSpPr>
          <p:cNvPr id="1048586" name="TextBox 5"/>
          <p:cNvSpPr txBox="1"/>
          <p:nvPr/>
        </p:nvSpPr>
        <p:spPr>
          <a:xfrm>
            <a:off x="2471020" y="3617841"/>
            <a:ext cx="2529607" cy="403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 </a:t>
            </a:r>
            <a:r>
              <a:rPr lang="es-ES" sz="2000" i="1" dirty="0" smtClean="0">
                <a:latin typeface="Algerian" pitchFamily="82" charset="0"/>
              </a:rPr>
              <a:t> </a:t>
            </a:r>
            <a:endParaRPr lang="es-ES" sz="2000" i="1" dirty="0">
              <a:latin typeface="Algerian" pitchFamily="82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714744" y="4214818"/>
            <a:ext cx="4286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latin typeface="Edwardian Script ITC" pitchFamily="66" charset="0"/>
                <a:cs typeface="Arial" pitchFamily="34" charset="0"/>
              </a:rPr>
              <a:t>Una  prioridad  para  el  estado  cubano:    </a:t>
            </a:r>
            <a:endParaRPr lang="es-ES" sz="2800" b="1" dirty="0">
              <a:latin typeface="Edwardian Script ITC" pitchFamily="66" charset="0"/>
              <a:cs typeface="Arial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428992" y="4620292"/>
            <a:ext cx="3429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>
                <a:latin typeface="Edwardian Script ITC" pitchFamily="66" charset="0"/>
              </a:rPr>
              <a:t>la  seguridad   ante   desastres.</a:t>
            </a:r>
            <a:r>
              <a:rPr lang="es-ES" sz="2800" dirty="0" smtClean="0"/>
              <a:t>   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2071670" y="3610277"/>
            <a:ext cx="578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 smtClean="0">
                <a:latin typeface="Edwardian Script ITC" pitchFamily="66" charset="0"/>
              </a:rPr>
              <a:t>Estudiante : Lisandra  Esmeralda  Santiesteban  Fernández. </a:t>
            </a:r>
            <a:endParaRPr lang="es-ES" sz="2400" b="1" u="sng" dirty="0">
              <a:latin typeface="Edwardian Script ITC" pitchFamily="66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2071670" y="3896029"/>
            <a:ext cx="435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 smtClean="0">
                <a:latin typeface="Edwardian Script ITC" pitchFamily="66" charset="0"/>
              </a:rPr>
              <a:t>Tutores: </a:t>
            </a:r>
            <a:r>
              <a:rPr lang="es-MX" sz="2400" b="1" u="sng" dirty="0" smtClean="0">
                <a:latin typeface="Edwardian Script ITC" pitchFamily="66" charset="0"/>
              </a:rPr>
              <a:t>MSc. Idalberto Ramírez Guisado. </a:t>
            </a:r>
            <a:endParaRPr lang="es-ES" sz="2400" b="1" dirty="0" smtClean="0">
              <a:latin typeface="Edwardian Script ITC" pitchFamily="66" charset="0"/>
            </a:endParaRPr>
          </a:p>
        </p:txBody>
      </p:sp>
      <p:pic>
        <p:nvPicPr>
          <p:cNvPr id="2097153" name="4 Imagen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7329" y="5253479"/>
            <a:ext cx="1286874" cy="53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0188"/>
            <a:ext cx="9144000" cy="6817812"/>
          </a:xfrm>
          <a:prstGeom prst="rect">
            <a:avLst/>
          </a:prstGeom>
        </p:spPr>
      </p:pic>
      <p:sp>
        <p:nvSpPr>
          <p:cNvPr id="1048586" name="TextBox 5"/>
          <p:cNvSpPr txBox="1"/>
          <p:nvPr/>
        </p:nvSpPr>
        <p:spPr>
          <a:xfrm>
            <a:off x="2471020" y="3617841"/>
            <a:ext cx="2529607" cy="403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 </a:t>
            </a:r>
            <a:r>
              <a:rPr lang="es-ES" sz="2000" i="1" dirty="0" smtClean="0">
                <a:latin typeface="Algerian" pitchFamily="82" charset="0"/>
              </a:rPr>
              <a:t> </a:t>
            </a:r>
            <a:endParaRPr lang="es-ES" sz="2000" i="1" dirty="0">
              <a:latin typeface="Algerian" pitchFamily="82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786182" y="4214818"/>
            <a:ext cx="3929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latin typeface="Edwardian Script ITC" pitchFamily="66" charset="0"/>
                <a:cs typeface="Arial" pitchFamily="34" charset="0"/>
              </a:rPr>
              <a:t>La  posición  constructiva  de  Cuba. </a:t>
            </a:r>
            <a:r>
              <a:rPr lang="es-ES" sz="2800" b="1" dirty="0" smtClean="0"/>
              <a:t> </a:t>
            </a:r>
            <a:endParaRPr lang="es-ES" sz="2800" b="1" dirty="0">
              <a:latin typeface="Edwardian Script ITC" pitchFamily="66" charset="0"/>
              <a:cs typeface="Arial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571604" y="4643446"/>
            <a:ext cx="6572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>
                <a:latin typeface="Edwardian Script ITC" pitchFamily="66" charset="0"/>
                <a:cs typeface="Arial" pitchFamily="34" charset="0"/>
              </a:rPr>
              <a:t>Ante  las  amenazas  actuales  a  la  seguridad  internacional. </a:t>
            </a:r>
            <a:endParaRPr lang="es-ES" sz="2800" b="1" dirty="0">
              <a:latin typeface="Edwardian Script ITC" pitchFamily="66" charset="0"/>
              <a:cs typeface="Arial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071670" y="3610277"/>
            <a:ext cx="4643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 smtClean="0">
                <a:latin typeface="Edwardian Script ITC" pitchFamily="66" charset="0"/>
              </a:rPr>
              <a:t>Estudiante: Luis Miguel González Domínguez. 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1928794" y="3896029"/>
            <a:ext cx="3286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 smtClean="0">
                <a:latin typeface="Edwardian Script ITC" pitchFamily="66" charset="0"/>
              </a:rPr>
              <a:t>Tutores: </a:t>
            </a:r>
            <a:r>
              <a:rPr lang="es-MX" sz="2400" b="1" u="sng" dirty="0" smtClean="0">
                <a:latin typeface="Edwardian Script ITC" pitchFamily="66" charset="0"/>
              </a:rPr>
              <a:t>Lic. Julio Revé Osorio.</a:t>
            </a:r>
            <a:r>
              <a:rPr lang="es-MX" sz="2400" u="sng" dirty="0" smtClean="0">
                <a:latin typeface="Edwardian Script ITC" pitchFamily="66" charset="0"/>
              </a:rPr>
              <a:t> </a:t>
            </a:r>
            <a:endParaRPr lang="es-ES" sz="2400" dirty="0" smtClean="0">
              <a:latin typeface="Edwardian Script ITC" pitchFamily="66" charset="0"/>
            </a:endParaRPr>
          </a:p>
        </p:txBody>
      </p:sp>
      <p:pic>
        <p:nvPicPr>
          <p:cNvPr id="2097153" name="4 Imagen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7329" y="5253479"/>
            <a:ext cx="1286874" cy="53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CuadroTexto"/>
          <p:cNvSpPr txBox="1"/>
          <p:nvPr/>
        </p:nvSpPr>
        <p:spPr>
          <a:xfrm>
            <a:off x="5143504" y="3857628"/>
            <a:ext cx="3929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 smtClean="0">
                <a:latin typeface="Edwardian Script ITC" pitchFamily="66" charset="0"/>
              </a:rPr>
              <a:t>MSc. Ricardo Rodríguez Castellano.</a:t>
            </a:r>
            <a:endParaRPr lang="es-ES" sz="2400" u="sng" dirty="0">
              <a:latin typeface="Edwardian Script ITC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0188"/>
            <a:ext cx="9144000" cy="6817812"/>
          </a:xfrm>
          <a:prstGeom prst="rect">
            <a:avLst/>
          </a:prstGeom>
        </p:spPr>
      </p:pic>
      <p:sp>
        <p:nvSpPr>
          <p:cNvPr id="1048586" name="TextBox 5"/>
          <p:cNvSpPr txBox="1"/>
          <p:nvPr/>
        </p:nvSpPr>
        <p:spPr>
          <a:xfrm>
            <a:off x="2471020" y="3617841"/>
            <a:ext cx="2529607" cy="403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 </a:t>
            </a:r>
            <a:r>
              <a:rPr lang="es-ES" sz="2000" i="1" dirty="0" smtClean="0">
                <a:latin typeface="Algerian" pitchFamily="82" charset="0"/>
              </a:rPr>
              <a:t> </a:t>
            </a:r>
            <a:endParaRPr lang="es-ES" sz="2000" i="1" dirty="0">
              <a:latin typeface="Algerian" pitchFamily="82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571868" y="4214818"/>
            <a:ext cx="5357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latin typeface="Edwardian Script ITC" pitchFamily="66" charset="0"/>
                <a:cs typeface="Arial" pitchFamily="34" charset="0"/>
              </a:rPr>
              <a:t>El 14 de diciembre  de 2014 hasta la  actualidad: </a:t>
            </a:r>
            <a:r>
              <a:rPr lang="es-ES" sz="2800" b="1" dirty="0" smtClean="0"/>
              <a:t> </a:t>
            </a:r>
            <a:endParaRPr lang="es-ES" sz="2800" b="1" dirty="0">
              <a:latin typeface="Edwardian Script ITC" pitchFamily="66" charset="0"/>
              <a:cs typeface="Arial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2786050" y="4643446"/>
            <a:ext cx="628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>
                <a:latin typeface="Edwardian Script ITC" pitchFamily="66" charset="0"/>
                <a:cs typeface="Arial" pitchFamily="34" charset="0"/>
              </a:rPr>
              <a:t>Comportamiento de las relaciones EE-UU – Cuba.  </a:t>
            </a:r>
            <a:endParaRPr lang="es-ES" sz="2800" b="1" dirty="0">
              <a:latin typeface="Edwardian Script ITC" pitchFamily="66" charset="0"/>
              <a:cs typeface="Arial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071670" y="3610277"/>
            <a:ext cx="528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 smtClean="0">
                <a:latin typeface="Edwardian Script ITC" pitchFamily="66" charset="0"/>
              </a:rPr>
              <a:t>Estudiante: Roxana  </a:t>
            </a:r>
            <a:r>
              <a:rPr lang="es-ES" sz="2400" b="1" u="sng" dirty="0" err="1" smtClean="0">
                <a:latin typeface="Edwardian Script ITC" pitchFamily="66" charset="0"/>
              </a:rPr>
              <a:t>Sulennis</a:t>
            </a:r>
            <a:r>
              <a:rPr lang="es-ES" sz="2400" b="1" u="sng" dirty="0" smtClean="0">
                <a:latin typeface="Edwardian Script ITC" pitchFamily="66" charset="0"/>
              </a:rPr>
              <a:t>  Lorenzo  Hechavarría. </a:t>
            </a:r>
            <a:r>
              <a:rPr lang="es-ES" sz="2400" dirty="0" smtClean="0"/>
              <a:t> </a:t>
            </a:r>
            <a:endParaRPr lang="es-ES" sz="2400" b="1" u="sng" dirty="0" smtClean="0">
              <a:latin typeface="Edwardian Script ITC" pitchFamily="66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142976" y="3857628"/>
            <a:ext cx="4643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 smtClean="0">
                <a:latin typeface="Edwardian Script ITC" pitchFamily="66" charset="0"/>
              </a:rPr>
              <a:t>Tutores: </a:t>
            </a:r>
            <a:r>
              <a:rPr lang="es-MX" sz="2400" b="1" u="sng" dirty="0" smtClean="0">
                <a:latin typeface="Edwardian Script ITC" pitchFamily="66" charset="0"/>
              </a:rPr>
              <a:t>MSc. Armando Ramírez González. </a:t>
            </a:r>
            <a:endParaRPr lang="es-ES" sz="2400" dirty="0" smtClean="0">
              <a:latin typeface="Edwardian Script ITC" pitchFamily="66" charset="0"/>
            </a:endParaRPr>
          </a:p>
        </p:txBody>
      </p:sp>
      <p:pic>
        <p:nvPicPr>
          <p:cNvPr id="2097153" name="4 Imagen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7329" y="5253479"/>
            <a:ext cx="1286874" cy="53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CuadroTexto"/>
          <p:cNvSpPr txBox="1"/>
          <p:nvPr/>
        </p:nvSpPr>
        <p:spPr>
          <a:xfrm>
            <a:off x="5572132" y="3857628"/>
            <a:ext cx="342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 smtClean="0">
                <a:latin typeface="Edwardian Script ITC" pitchFamily="66" charset="0"/>
              </a:rPr>
              <a:t>MSc. Vladimir León  Martínez. </a:t>
            </a:r>
            <a:endParaRPr lang="es-ES" sz="2400" u="sng" dirty="0">
              <a:latin typeface="Edwardian Script ITC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0188"/>
            <a:ext cx="9144000" cy="6817812"/>
          </a:xfrm>
          <a:prstGeom prst="rect">
            <a:avLst/>
          </a:prstGeom>
        </p:spPr>
      </p:pic>
      <p:sp>
        <p:nvSpPr>
          <p:cNvPr id="1048586" name="TextBox 5"/>
          <p:cNvSpPr txBox="1"/>
          <p:nvPr/>
        </p:nvSpPr>
        <p:spPr>
          <a:xfrm>
            <a:off x="2471020" y="3617841"/>
            <a:ext cx="2529607" cy="403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 </a:t>
            </a:r>
            <a:r>
              <a:rPr lang="es-ES" sz="2000" i="1" dirty="0" smtClean="0">
                <a:latin typeface="Algerian" pitchFamily="82" charset="0"/>
              </a:rPr>
              <a:t> </a:t>
            </a:r>
            <a:endParaRPr lang="es-ES" sz="2000" i="1" dirty="0">
              <a:latin typeface="Algerian" pitchFamily="82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714744" y="4214818"/>
            <a:ext cx="5072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latin typeface="Edwardian Script ITC" pitchFamily="66" charset="0"/>
                <a:cs typeface="Arial" pitchFamily="34" charset="0"/>
              </a:rPr>
              <a:t>El actual  escenario de  la guerra no convencional </a:t>
            </a:r>
            <a:r>
              <a:rPr lang="es-ES_tradnl" sz="2800" dirty="0" smtClean="0"/>
              <a:t> </a:t>
            </a:r>
            <a:endParaRPr lang="es-ES" sz="2800" b="1" dirty="0">
              <a:latin typeface="Edwardian Script ITC" pitchFamily="66" charset="0"/>
              <a:cs typeface="Arial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214282" y="4620292"/>
            <a:ext cx="871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>
                <a:latin typeface="Edwardian Script ITC" pitchFamily="66" charset="0"/>
              </a:rPr>
              <a:t>el papel  de los profesionales  de la  información  y las comunicaciones  en las redes sociales. </a:t>
            </a:r>
            <a:endParaRPr lang="es-ES" sz="2800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2071670" y="3610277"/>
            <a:ext cx="371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 smtClean="0">
                <a:latin typeface="Edwardian Script ITC" pitchFamily="66" charset="0"/>
              </a:rPr>
              <a:t>Estudiante : Fidel  Barroso Gamboa.  </a:t>
            </a:r>
            <a:endParaRPr lang="es-ES" sz="2400" b="1" u="sng" dirty="0">
              <a:latin typeface="Edwardian Script ITC" pitchFamily="66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5429256" y="3896029"/>
            <a:ext cx="3643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smtClean="0">
                <a:latin typeface="Edwardian Script ITC" pitchFamily="66" charset="0"/>
              </a:rPr>
              <a:t>MSc. Idalberto Ramírez Guisado. </a:t>
            </a:r>
            <a:endParaRPr lang="es-ES" sz="2400" b="1" dirty="0" smtClean="0">
              <a:latin typeface="Edwardian Script ITC" pitchFamily="66" charset="0"/>
            </a:endParaRPr>
          </a:p>
        </p:txBody>
      </p:sp>
      <p:pic>
        <p:nvPicPr>
          <p:cNvPr id="2097153" name="4 Imagen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7329" y="5253479"/>
            <a:ext cx="1286874" cy="53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CuadroTexto"/>
          <p:cNvSpPr txBox="1"/>
          <p:nvPr/>
        </p:nvSpPr>
        <p:spPr>
          <a:xfrm>
            <a:off x="1785918" y="3896029"/>
            <a:ext cx="3857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 smtClean="0">
                <a:latin typeface="Edwardian Script ITC" pitchFamily="66" charset="0"/>
              </a:rPr>
              <a:t>Tutores: </a:t>
            </a:r>
            <a:r>
              <a:rPr lang="es-MX" sz="2400" b="1" u="sng" dirty="0" smtClean="0">
                <a:latin typeface="Edwardian Script ITC" pitchFamily="66" charset="0"/>
              </a:rPr>
              <a:t>Carlos Alberto Suárez Arcos.</a:t>
            </a:r>
            <a:endParaRPr lang="es-ES" sz="2400" dirty="0" smtClean="0">
              <a:latin typeface="Edwardian Script ITC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0188"/>
            <a:ext cx="9144000" cy="6817812"/>
          </a:xfrm>
          <a:prstGeom prst="rect">
            <a:avLst/>
          </a:prstGeom>
        </p:spPr>
      </p:pic>
      <p:sp>
        <p:nvSpPr>
          <p:cNvPr id="1048586" name="TextBox 5"/>
          <p:cNvSpPr txBox="1"/>
          <p:nvPr/>
        </p:nvSpPr>
        <p:spPr>
          <a:xfrm>
            <a:off x="2471020" y="3617841"/>
            <a:ext cx="2529607" cy="403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 </a:t>
            </a:r>
            <a:r>
              <a:rPr lang="es-ES" sz="2000" i="1" dirty="0" smtClean="0">
                <a:latin typeface="Algerian" pitchFamily="82" charset="0"/>
              </a:rPr>
              <a:t> </a:t>
            </a:r>
            <a:endParaRPr lang="es-ES" sz="2000" i="1" dirty="0">
              <a:latin typeface="Algerian" pitchFamily="82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786182" y="4214818"/>
            <a:ext cx="3929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latin typeface="Edwardian Script ITC" pitchFamily="66" charset="0"/>
                <a:cs typeface="Arial" pitchFamily="34" charset="0"/>
              </a:rPr>
              <a:t>La redacción del  instrumento jurídico  </a:t>
            </a:r>
            <a:r>
              <a:rPr lang="es-ES" sz="2800" b="1" dirty="0" smtClean="0"/>
              <a:t> </a:t>
            </a:r>
            <a:endParaRPr lang="es-ES" sz="2800" b="1" dirty="0">
              <a:latin typeface="Edwardian Script ITC" pitchFamily="66" charset="0"/>
              <a:cs typeface="Arial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57158" y="4643446"/>
            <a:ext cx="871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>
                <a:latin typeface="Edwardian Script ITC" pitchFamily="66" charset="0"/>
                <a:cs typeface="Arial" pitchFamily="34" charset="0"/>
              </a:rPr>
              <a:t>en la compatibilización  del desarrollo económico social  con los intereses en la defensa. </a:t>
            </a:r>
            <a:endParaRPr lang="es-ES" sz="2800" b="1" dirty="0">
              <a:latin typeface="Edwardian Script ITC" pitchFamily="66" charset="0"/>
              <a:cs typeface="Arial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1928794" y="3610277"/>
            <a:ext cx="428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 smtClean="0">
                <a:latin typeface="Edwardian Script ITC" pitchFamily="66" charset="0"/>
              </a:rPr>
              <a:t>Estudiantes: Daniel A. Álvarez Labrada , 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2000232" y="3896029"/>
            <a:ext cx="4643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 smtClean="0">
                <a:latin typeface="Edwardian Script ITC" pitchFamily="66" charset="0"/>
              </a:rPr>
              <a:t>Tutor: MSc. Ricardo Rodríguez Castellano.</a:t>
            </a:r>
            <a:endParaRPr lang="es-ES" sz="2400" u="sng" dirty="0">
              <a:latin typeface="Edwardian Script ITC" pitchFamily="66" charset="0"/>
            </a:endParaRPr>
          </a:p>
        </p:txBody>
      </p:sp>
      <p:pic>
        <p:nvPicPr>
          <p:cNvPr id="2097153" name="4 Imagen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7329" y="5253479"/>
            <a:ext cx="1286874" cy="53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CuadroTexto"/>
          <p:cNvSpPr txBox="1"/>
          <p:nvPr/>
        </p:nvSpPr>
        <p:spPr>
          <a:xfrm>
            <a:off x="6215106" y="3610277"/>
            <a:ext cx="2786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 smtClean="0">
                <a:latin typeface="Edwardian Script ITC" pitchFamily="66" charset="0"/>
              </a:rPr>
              <a:t>Sheila L. Ávila Acuña.</a:t>
            </a:r>
            <a:endParaRPr lang="es-ES" sz="2400" u="sng" dirty="0">
              <a:latin typeface="Edwardian Script ITC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0188"/>
            <a:ext cx="9144000" cy="6817812"/>
          </a:xfrm>
          <a:prstGeom prst="rect">
            <a:avLst/>
          </a:prstGeom>
        </p:spPr>
      </p:pic>
      <p:sp>
        <p:nvSpPr>
          <p:cNvPr id="1048586" name="TextBox 5"/>
          <p:cNvSpPr txBox="1"/>
          <p:nvPr/>
        </p:nvSpPr>
        <p:spPr>
          <a:xfrm>
            <a:off x="2471020" y="3617841"/>
            <a:ext cx="2529607" cy="403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 </a:t>
            </a:r>
            <a:r>
              <a:rPr lang="es-ES" sz="2000" i="1" dirty="0" smtClean="0">
                <a:latin typeface="Algerian" pitchFamily="82" charset="0"/>
              </a:rPr>
              <a:t> </a:t>
            </a:r>
            <a:endParaRPr lang="es-ES" sz="2000" i="1" dirty="0">
              <a:latin typeface="Algerian" pitchFamily="82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786182" y="4214818"/>
            <a:ext cx="4643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latin typeface="Edwardian Script ITC" pitchFamily="66" charset="0"/>
                <a:cs typeface="Arial" pitchFamily="34" charset="0"/>
              </a:rPr>
              <a:t>Las  particularidades  de  la  protección   civil </a:t>
            </a:r>
            <a:r>
              <a:rPr lang="es-MX" sz="2800" dirty="0" smtClean="0"/>
              <a:t> </a:t>
            </a:r>
            <a:endParaRPr lang="es-ES" sz="2800" b="1" dirty="0">
              <a:latin typeface="Edwardian Script ITC" pitchFamily="66" charset="0"/>
              <a:cs typeface="Arial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571868" y="4643446"/>
            <a:ext cx="3357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>
                <a:latin typeface="Edwardian Script ITC" pitchFamily="66" charset="0"/>
                <a:cs typeface="Arial" pitchFamily="34" charset="0"/>
              </a:rPr>
              <a:t>  en Cuba  antes  de  1959. </a:t>
            </a:r>
            <a:endParaRPr lang="es-ES" sz="2800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2071670" y="3610277"/>
            <a:ext cx="371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 smtClean="0">
                <a:latin typeface="Edwardian Script ITC" pitchFamily="66" charset="0"/>
              </a:rPr>
              <a:t>Estudiante: Walter  </a:t>
            </a:r>
            <a:r>
              <a:rPr lang="es-ES" sz="2400" b="1" u="sng" dirty="0" err="1" smtClean="0">
                <a:latin typeface="Edwardian Script ITC" pitchFamily="66" charset="0"/>
              </a:rPr>
              <a:t>Cotarelo</a:t>
            </a:r>
            <a:r>
              <a:rPr lang="es-ES" sz="2400" b="1" u="sng" dirty="0" smtClean="0">
                <a:latin typeface="Edwardian Script ITC" pitchFamily="66" charset="0"/>
              </a:rPr>
              <a:t> Gordillo.   </a:t>
            </a:r>
          </a:p>
        </p:txBody>
      </p:sp>
      <p:pic>
        <p:nvPicPr>
          <p:cNvPr id="2097153" name="4 Imagen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7329" y="5253479"/>
            <a:ext cx="1286874" cy="53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CuadroTexto"/>
          <p:cNvSpPr txBox="1"/>
          <p:nvPr/>
        </p:nvSpPr>
        <p:spPr>
          <a:xfrm>
            <a:off x="2071670" y="3896029"/>
            <a:ext cx="435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 smtClean="0">
                <a:latin typeface="Edwardian Script ITC" pitchFamily="66" charset="0"/>
              </a:rPr>
              <a:t>Tutor:  </a:t>
            </a:r>
            <a:r>
              <a:rPr lang="es-MX" sz="2400" b="1" u="sng" dirty="0" smtClean="0">
                <a:latin typeface="Edwardian Script ITC" pitchFamily="66" charset="0"/>
              </a:rPr>
              <a:t>MSc. Idalberto Ramírez Guisado. </a:t>
            </a:r>
            <a:endParaRPr lang="es-ES" sz="2400" b="1" dirty="0" smtClean="0">
              <a:latin typeface="Edwardian Script ITC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0188"/>
            <a:ext cx="9144000" cy="6817812"/>
          </a:xfrm>
          <a:prstGeom prst="rect">
            <a:avLst/>
          </a:prstGeom>
        </p:spPr>
      </p:pic>
      <p:sp>
        <p:nvSpPr>
          <p:cNvPr id="1048586" name="TextBox 5"/>
          <p:cNvSpPr txBox="1"/>
          <p:nvPr/>
        </p:nvSpPr>
        <p:spPr>
          <a:xfrm>
            <a:off x="2471020" y="3617841"/>
            <a:ext cx="2529607" cy="403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 </a:t>
            </a:r>
            <a:r>
              <a:rPr lang="es-ES" sz="2000" i="1" dirty="0" smtClean="0">
                <a:latin typeface="Algerian" pitchFamily="82" charset="0"/>
              </a:rPr>
              <a:t> </a:t>
            </a:r>
            <a:endParaRPr lang="es-ES" sz="2000" i="1" dirty="0">
              <a:latin typeface="Algerian" pitchFamily="82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4071934" y="4214818"/>
            <a:ext cx="3857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latin typeface="Edwardian Script ITC" pitchFamily="66" charset="0"/>
                <a:cs typeface="Arial" pitchFamily="34" charset="0"/>
              </a:rPr>
              <a:t>Derecho internacional humanitario: </a:t>
            </a:r>
            <a:endParaRPr lang="es-ES" sz="2800" b="1" dirty="0">
              <a:latin typeface="Edwardian Script ITC" pitchFamily="66" charset="0"/>
              <a:cs typeface="Arial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428992" y="4643446"/>
            <a:ext cx="535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>
                <a:latin typeface="Edwardian Script ITC" pitchFamily="66" charset="0"/>
                <a:cs typeface="Arial" pitchFamily="34" charset="0"/>
              </a:rPr>
              <a:t>  principales  definiciones  y conceptos  que los rigen. </a:t>
            </a:r>
            <a:r>
              <a:rPr lang="es-ES" sz="2800" dirty="0" smtClean="0"/>
              <a:t> 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2071670" y="3610277"/>
            <a:ext cx="371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 smtClean="0">
                <a:latin typeface="Edwardian Script ITC" pitchFamily="66" charset="0"/>
              </a:rPr>
              <a:t>Estudiante: Walter  </a:t>
            </a:r>
            <a:r>
              <a:rPr lang="es-ES" sz="2400" b="1" u="sng" dirty="0" err="1" smtClean="0">
                <a:latin typeface="Edwardian Script ITC" pitchFamily="66" charset="0"/>
              </a:rPr>
              <a:t>Cotarelo</a:t>
            </a:r>
            <a:r>
              <a:rPr lang="es-ES" sz="2400" b="1" u="sng" dirty="0" smtClean="0">
                <a:latin typeface="Edwardian Script ITC" pitchFamily="66" charset="0"/>
              </a:rPr>
              <a:t> Gordillo.   </a:t>
            </a:r>
          </a:p>
        </p:txBody>
      </p:sp>
      <p:pic>
        <p:nvPicPr>
          <p:cNvPr id="2097153" name="4 Imagen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7329" y="5253479"/>
            <a:ext cx="1286874" cy="53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CuadroTexto"/>
          <p:cNvSpPr txBox="1"/>
          <p:nvPr/>
        </p:nvSpPr>
        <p:spPr>
          <a:xfrm>
            <a:off x="2071670" y="3896029"/>
            <a:ext cx="435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 smtClean="0">
                <a:latin typeface="Edwardian Script ITC" pitchFamily="66" charset="0"/>
              </a:rPr>
              <a:t>Tutor:  </a:t>
            </a:r>
            <a:r>
              <a:rPr lang="es-MX" sz="2400" b="1" u="sng" dirty="0" smtClean="0">
                <a:latin typeface="Edwardian Script ITC" pitchFamily="66" charset="0"/>
              </a:rPr>
              <a:t>MSc. c</a:t>
            </a:r>
            <a:endParaRPr lang="es-ES" sz="2400" b="1" dirty="0" smtClean="0">
              <a:latin typeface="Edwardian Script ITC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0188"/>
            <a:ext cx="9144000" cy="6817812"/>
          </a:xfrm>
          <a:prstGeom prst="rect">
            <a:avLst/>
          </a:prstGeom>
        </p:spPr>
      </p:pic>
      <p:sp>
        <p:nvSpPr>
          <p:cNvPr id="1048586" name="TextBox 5"/>
          <p:cNvSpPr txBox="1"/>
          <p:nvPr/>
        </p:nvSpPr>
        <p:spPr>
          <a:xfrm>
            <a:off x="2471020" y="3617841"/>
            <a:ext cx="2529607" cy="403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 </a:t>
            </a:r>
            <a:r>
              <a:rPr lang="es-ES" sz="2000" i="1" dirty="0" smtClean="0">
                <a:latin typeface="Algerian" pitchFamily="82" charset="0"/>
              </a:rPr>
              <a:t> </a:t>
            </a:r>
            <a:endParaRPr lang="es-ES" sz="2000" i="1" dirty="0">
              <a:latin typeface="Algerian" pitchFamily="82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714744" y="4214818"/>
            <a:ext cx="4786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latin typeface="Edwardian Script ITC" pitchFamily="66" charset="0"/>
                <a:cs typeface="Arial" pitchFamily="34" charset="0"/>
              </a:rPr>
              <a:t>Consecuencias del  bloqueo económico,  comercial  y</a:t>
            </a:r>
            <a:endParaRPr lang="es-ES" sz="2400" b="1" dirty="0">
              <a:latin typeface="Edwardian Script ITC" pitchFamily="66" charset="0"/>
              <a:cs typeface="Arial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71406" y="4618033"/>
            <a:ext cx="90725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latin typeface="Edwardian Script ITC" pitchFamily="66" charset="0"/>
                <a:cs typeface="Arial" pitchFamily="34" charset="0"/>
              </a:rPr>
              <a:t>financiero  co</a:t>
            </a:r>
            <a:r>
              <a:rPr lang="es-ES" sz="2400" b="1" dirty="0" smtClean="0">
                <a:latin typeface="Edwardian Script ITC" pitchFamily="66" charset="0"/>
              </a:rPr>
              <a:t>ntra Cuba. Influencia en la esfera de actuación como Lic. En educación. Papel del psicopedagogo para enfrentar y mitigar los efectos.</a:t>
            </a:r>
            <a:r>
              <a:rPr lang="es-ES" sz="2400" b="1" dirty="0" smtClean="0">
                <a:latin typeface="Edwardian Script ITC" pitchFamily="66" charset="0"/>
                <a:cs typeface="Arial" pitchFamily="34" charset="0"/>
              </a:rPr>
              <a:t> </a:t>
            </a:r>
            <a:endParaRPr lang="es-ES" sz="2400" b="1" dirty="0">
              <a:latin typeface="Edwardian Script ITC" pitchFamily="66" charset="0"/>
              <a:cs typeface="Arial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071670" y="3610277"/>
            <a:ext cx="4572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 smtClean="0">
                <a:latin typeface="Edwardian Script ITC" pitchFamily="66" charset="0"/>
              </a:rPr>
              <a:t>Estudiante: Gretchen Rachel  Mariné  Suarez. </a:t>
            </a:r>
            <a:endParaRPr lang="es-ES" sz="2400" u="sng" dirty="0">
              <a:latin typeface="Edwardian Script ITC" pitchFamily="66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2071670" y="3896029"/>
            <a:ext cx="3857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 smtClean="0">
                <a:latin typeface="Edwardian Script ITC" pitchFamily="66" charset="0"/>
              </a:rPr>
              <a:t>Tutor:  </a:t>
            </a:r>
            <a:r>
              <a:rPr lang="es-MX" sz="2400" b="1" u="sng" dirty="0" smtClean="0">
                <a:latin typeface="Edwardian Script ITC" pitchFamily="66" charset="0"/>
              </a:rPr>
              <a:t>MSc. Elvis Sánchez Haber.</a:t>
            </a:r>
            <a:endParaRPr lang="es-ES" sz="2400" dirty="0" smtClean="0">
              <a:latin typeface="Edwardian Script ITC" pitchFamily="66" charset="0"/>
            </a:endParaRPr>
          </a:p>
        </p:txBody>
      </p:sp>
      <p:pic>
        <p:nvPicPr>
          <p:cNvPr id="2097153" name="4 Imagen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7329" y="5253479"/>
            <a:ext cx="1286874" cy="53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0188"/>
            <a:ext cx="9144000" cy="6817812"/>
          </a:xfrm>
          <a:prstGeom prst="rect">
            <a:avLst/>
          </a:prstGeom>
        </p:spPr>
      </p:pic>
      <p:sp>
        <p:nvSpPr>
          <p:cNvPr id="1048586" name="TextBox 5"/>
          <p:cNvSpPr txBox="1"/>
          <p:nvPr/>
        </p:nvSpPr>
        <p:spPr>
          <a:xfrm>
            <a:off x="2471020" y="3617841"/>
            <a:ext cx="2529607" cy="403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 </a:t>
            </a:r>
            <a:r>
              <a:rPr lang="es-ES" sz="2000" i="1" dirty="0" smtClean="0">
                <a:latin typeface="Algerian" pitchFamily="82" charset="0"/>
              </a:rPr>
              <a:t> </a:t>
            </a:r>
            <a:endParaRPr lang="es-ES" sz="2000" i="1" dirty="0">
              <a:latin typeface="Algerian" pitchFamily="82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643306" y="4214818"/>
            <a:ext cx="5429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latin typeface="Edwardian Script ITC" pitchFamily="66" charset="0"/>
                <a:cs typeface="Arial" pitchFamily="34" charset="0"/>
              </a:rPr>
              <a:t>El </a:t>
            </a:r>
            <a:r>
              <a:rPr lang="es-ES" sz="2800" b="1" dirty="0" smtClean="0">
                <a:latin typeface="Edwardian Script ITC" pitchFamily="66" charset="0"/>
              </a:rPr>
              <a:t>cambio climático. Acciones  para  su  mitigación  </a:t>
            </a:r>
            <a:endParaRPr lang="es-ES" sz="2800" b="1" dirty="0">
              <a:latin typeface="Edwardian Script ITC" pitchFamily="66" charset="0"/>
              <a:cs typeface="Arial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643042" y="4620292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>
                <a:latin typeface="Edwardian Script ITC" pitchFamily="66" charset="0"/>
              </a:rPr>
              <a:t>en  las  tunas. Influencia  en  la  esfera  del  psicopedagogo</a:t>
            </a:r>
            <a:r>
              <a:rPr lang="es-ES" sz="2800" b="1" dirty="0" smtClean="0">
                <a:latin typeface="Edwardian Script ITC" pitchFamily="66" charset="0"/>
                <a:cs typeface="Arial" pitchFamily="34" charset="0"/>
              </a:rPr>
              <a:t>. </a:t>
            </a:r>
            <a:endParaRPr lang="es-ES" sz="2800" b="1" dirty="0">
              <a:latin typeface="Edwardian Script ITC" pitchFamily="66" charset="0"/>
              <a:cs typeface="Arial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071670" y="3610277"/>
            <a:ext cx="4929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 smtClean="0">
                <a:latin typeface="Edwardian Script ITC" pitchFamily="66" charset="0"/>
              </a:rPr>
              <a:t>Estudiante : </a:t>
            </a:r>
            <a:r>
              <a:rPr lang="es-ES" sz="2400" b="1" u="sng" dirty="0" err="1" smtClean="0">
                <a:latin typeface="Edwardian Script ITC" pitchFamily="66" charset="0"/>
              </a:rPr>
              <a:t>Yovanna</a:t>
            </a:r>
            <a:r>
              <a:rPr lang="es-ES" sz="2400" b="1" u="sng" dirty="0" smtClean="0">
                <a:latin typeface="Edwardian Script ITC" pitchFamily="66" charset="0"/>
              </a:rPr>
              <a:t>  Carla  Pedroso  </a:t>
            </a:r>
            <a:r>
              <a:rPr lang="es-ES" sz="2400" b="1" u="sng" dirty="0" err="1" smtClean="0">
                <a:latin typeface="Edwardian Script ITC" pitchFamily="66" charset="0"/>
              </a:rPr>
              <a:t>Burqueño</a:t>
            </a:r>
            <a:r>
              <a:rPr lang="es-ES" sz="2400" b="1" u="sng" dirty="0" smtClean="0">
                <a:latin typeface="Edwardian Script ITC" pitchFamily="66" charset="0"/>
              </a:rPr>
              <a:t>. </a:t>
            </a:r>
            <a:endParaRPr lang="es-ES" sz="2400" u="sng" dirty="0">
              <a:latin typeface="Edwardian Script ITC" pitchFamily="66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2071670" y="3896029"/>
            <a:ext cx="3857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 smtClean="0">
                <a:latin typeface="Edwardian Script ITC" pitchFamily="66" charset="0"/>
              </a:rPr>
              <a:t>Tutor : </a:t>
            </a:r>
            <a:r>
              <a:rPr lang="es-MX" sz="2400" b="1" u="sng" dirty="0" smtClean="0">
                <a:latin typeface="Edwardian Script ITC" pitchFamily="66" charset="0"/>
              </a:rPr>
              <a:t>MSc. Elvis Sánchez Haber.</a:t>
            </a:r>
            <a:endParaRPr lang="es-ES" sz="2400" dirty="0" smtClean="0">
              <a:latin typeface="Edwardian Script ITC" pitchFamily="66" charset="0"/>
            </a:endParaRPr>
          </a:p>
        </p:txBody>
      </p:sp>
      <p:pic>
        <p:nvPicPr>
          <p:cNvPr id="2097153" name="4 Imagen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7329" y="5253479"/>
            <a:ext cx="1286874" cy="53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0188"/>
            <a:ext cx="9144000" cy="6817812"/>
          </a:xfrm>
          <a:prstGeom prst="rect">
            <a:avLst/>
          </a:prstGeom>
        </p:spPr>
      </p:pic>
      <p:sp>
        <p:nvSpPr>
          <p:cNvPr id="1048586" name="TextBox 5"/>
          <p:cNvSpPr txBox="1"/>
          <p:nvPr/>
        </p:nvSpPr>
        <p:spPr>
          <a:xfrm>
            <a:off x="2471020" y="3617841"/>
            <a:ext cx="2529607" cy="403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 </a:t>
            </a:r>
            <a:r>
              <a:rPr lang="es-ES" sz="2000" i="1" dirty="0" smtClean="0">
                <a:latin typeface="Algerian" pitchFamily="82" charset="0"/>
              </a:rPr>
              <a:t> </a:t>
            </a:r>
            <a:endParaRPr lang="es-ES" sz="2000" i="1" dirty="0">
              <a:latin typeface="Algerian" pitchFamily="82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786182" y="4143380"/>
            <a:ext cx="4357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latin typeface="Edwardian Script ITC" pitchFamily="66" charset="0"/>
                <a:cs typeface="Arial" pitchFamily="34" charset="0"/>
              </a:rPr>
              <a:t>La educación moral y ciudadana, </a:t>
            </a:r>
            <a:r>
              <a:rPr lang="es-MX" sz="3200" b="1" dirty="0" smtClean="0">
                <a:latin typeface="Edwardian Script ITC" pitchFamily="66" charset="0"/>
              </a:rPr>
              <a:t> </a:t>
            </a:r>
            <a:endParaRPr lang="es-ES" sz="3200" b="1" dirty="0">
              <a:latin typeface="Edwardian Script ITC" pitchFamily="66" charset="0"/>
              <a:cs typeface="Arial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571472" y="4620292"/>
            <a:ext cx="8072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>
                <a:latin typeface="Edwardian Script ITC" pitchFamily="66" charset="0"/>
                <a:cs typeface="Arial" pitchFamily="34" charset="0"/>
              </a:rPr>
              <a:t>Desafío a enfrentar por el Departamento Enseñanza Militar de la ULT. </a:t>
            </a:r>
            <a:endParaRPr lang="es-ES" sz="2800" b="1" dirty="0">
              <a:latin typeface="Edwardian Script ITC" pitchFamily="66" charset="0"/>
              <a:cs typeface="Arial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071670" y="3610277"/>
            <a:ext cx="3500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 smtClean="0">
                <a:latin typeface="Edwardian Script ITC" pitchFamily="66" charset="0"/>
              </a:rPr>
              <a:t>MSc. Vladimir León Martínez ,</a:t>
            </a:r>
            <a:endParaRPr lang="es-ES" sz="2400" b="1" u="sng" dirty="0">
              <a:latin typeface="Edwardian Script ITC" pitchFamily="66" charset="0"/>
            </a:endParaRPr>
          </a:p>
        </p:txBody>
      </p:sp>
      <p:pic>
        <p:nvPicPr>
          <p:cNvPr id="2097153" name="4 Imagen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7329" y="5253479"/>
            <a:ext cx="1286874" cy="53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CuadroTexto"/>
          <p:cNvSpPr txBox="1"/>
          <p:nvPr/>
        </p:nvSpPr>
        <p:spPr>
          <a:xfrm>
            <a:off x="5500694" y="3610277"/>
            <a:ext cx="314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smtClean="0">
                <a:latin typeface="Edwardian Script ITC" pitchFamily="66" charset="0"/>
              </a:rPr>
              <a:t>MSc. Elvis Sánchez Haber.</a:t>
            </a:r>
            <a:endParaRPr lang="es-ES" sz="2400" b="1" dirty="0">
              <a:latin typeface="Edwardian Script ITC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0188"/>
            <a:ext cx="9144000" cy="6817812"/>
          </a:xfrm>
          <a:prstGeom prst="rect">
            <a:avLst/>
          </a:prstGeom>
        </p:spPr>
      </p:pic>
      <p:sp>
        <p:nvSpPr>
          <p:cNvPr id="1048586" name="TextBox 5"/>
          <p:cNvSpPr txBox="1"/>
          <p:nvPr/>
        </p:nvSpPr>
        <p:spPr>
          <a:xfrm>
            <a:off x="2471020" y="3617841"/>
            <a:ext cx="2529607" cy="403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 </a:t>
            </a:r>
            <a:r>
              <a:rPr lang="es-ES" sz="2000" i="1" dirty="0" smtClean="0">
                <a:latin typeface="Algerian" pitchFamily="82" charset="0"/>
              </a:rPr>
              <a:t> </a:t>
            </a:r>
            <a:endParaRPr lang="es-ES" sz="2000" i="1" dirty="0">
              <a:latin typeface="Algerian" pitchFamily="82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786182" y="4214818"/>
            <a:ext cx="4929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latin typeface="Edwardian Script ITC" pitchFamily="66" charset="0"/>
                <a:cs typeface="Arial" pitchFamily="34" charset="0"/>
              </a:rPr>
              <a:t>El enfrentamiento a la COVID-19. </a:t>
            </a:r>
            <a:r>
              <a:rPr lang="es-ES" sz="2800" dirty="0" smtClean="0"/>
              <a:t> </a:t>
            </a:r>
            <a:endParaRPr lang="es-ES" sz="2800" b="1" dirty="0">
              <a:latin typeface="Edwardian Script ITC" pitchFamily="66" charset="0"/>
              <a:cs typeface="Arial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714744" y="4643446"/>
            <a:ext cx="435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>
                <a:latin typeface="Edwardian Script ITC" pitchFamily="66" charset="0"/>
                <a:cs typeface="Arial" pitchFamily="34" charset="0"/>
              </a:rPr>
              <a:t>Experiencia en situaciones excepcionales.  </a:t>
            </a:r>
            <a:endParaRPr lang="es-ES" sz="2800" b="1" dirty="0">
              <a:latin typeface="Edwardian Script ITC" pitchFamily="66" charset="0"/>
              <a:cs typeface="Arial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1857356" y="3610277"/>
            <a:ext cx="4071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 smtClean="0">
                <a:latin typeface="Edwardian Script ITC" pitchFamily="66" charset="0"/>
              </a:rPr>
              <a:t>Estudiantes: </a:t>
            </a:r>
            <a:r>
              <a:rPr lang="es-ES" sz="2400" b="1" u="sng" dirty="0" err="1" smtClean="0">
                <a:latin typeface="Edwardian Script ITC" pitchFamily="66" charset="0"/>
              </a:rPr>
              <a:t>Leydi</a:t>
            </a:r>
            <a:r>
              <a:rPr lang="es-ES" sz="2400" b="1" u="sng" dirty="0" smtClean="0">
                <a:latin typeface="Edwardian Script ITC" pitchFamily="66" charset="0"/>
              </a:rPr>
              <a:t> Marian Duran Vega, 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2000232" y="3896029"/>
            <a:ext cx="4643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 smtClean="0">
                <a:latin typeface="Edwardian Script ITC" pitchFamily="66" charset="0"/>
              </a:rPr>
              <a:t>Tutor: MSc. Fidel  Antonio  González Rey.</a:t>
            </a:r>
            <a:endParaRPr lang="es-ES" sz="2400" u="sng" dirty="0">
              <a:latin typeface="Edwardian Script ITC" pitchFamily="66" charset="0"/>
            </a:endParaRPr>
          </a:p>
        </p:txBody>
      </p:sp>
      <p:pic>
        <p:nvPicPr>
          <p:cNvPr id="2097153" name="4 Imagen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7329" y="5253479"/>
            <a:ext cx="1286874" cy="53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CuadroTexto"/>
          <p:cNvSpPr txBox="1"/>
          <p:nvPr/>
        </p:nvSpPr>
        <p:spPr>
          <a:xfrm>
            <a:off x="5786446" y="3610277"/>
            <a:ext cx="3286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 smtClean="0">
                <a:latin typeface="Edwardian Script ITC" pitchFamily="66" charset="0"/>
              </a:rPr>
              <a:t>Gabriel </a:t>
            </a:r>
            <a:r>
              <a:rPr lang="es-ES" sz="2400" b="1" u="sng" dirty="0" err="1" smtClean="0">
                <a:latin typeface="Edwardian Script ITC" pitchFamily="66" charset="0"/>
              </a:rPr>
              <a:t>Yusmel</a:t>
            </a:r>
            <a:r>
              <a:rPr lang="es-ES" sz="2400" b="1" u="sng" dirty="0" smtClean="0">
                <a:latin typeface="Edwardian Script ITC" pitchFamily="66" charset="0"/>
              </a:rPr>
              <a:t> Rosales Garcés. </a:t>
            </a:r>
            <a:endParaRPr lang="es-ES" sz="2400" u="sng" dirty="0">
              <a:latin typeface="Edwardian Script ITC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0188"/>
            <a:ext cx="9144000" cy="6817812"/>
          </a:xfrm>
          <a:prstGeom prst="rect">
            <a:avLst/>
          </a:prstGeom>
        </p:spPr>
      </p:pic>
      <p:sp>
        <p:nvSpPr>
          <p:cNvPr id="1048586" name="TextBox 5"/>
          <p:cNvSpPr txBox="1"/>
          <p:nvPr/>
        </p:nvSpPr>
        <p:spPr>
          <a:xfrm>
            <a:off x="2471020" y="3617841"/>
            <a:ext cx="2529607" cy="403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 </a:t>
            </a:r>
            <a:r>
              <a:rPr lang="es-ES" sz="2000" i="1" dirty="0" smtClean="0">
                <a:latin typeface="Algerian" pitchFamily="82" charset="0"/>
              </a:rPr>
              <a:t> </a:t>
            </a:r>
            <a:endParaRPr lang="es-ES" sz="2000" i="1" dirty="0">
              <a:latin typeface="Algerian" pitchFamily="82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643306" y="4214818"/>
            <a:ext cx="514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latin typeface="Edwardian Script ITC" pitchFamily="66" charset="0"/>
                <a:cs typeface="Arial" pitchFamily="34" charset="0"/>
              </a:rPr>
              <a:t>Deterioro medioambiental a escala planetaria como  </a:t>
            </a:r>
            <a:r>
              <a:rPr lang="es-ES" sz="2800" dirty="0" smtClean="0"/>
              <a:t> </a:t>
            </a:r>
            <a:endParaRPr lang="es-ES" sz="2800" b="1" dirty="0">
              <a:latin typeface="Edwardian Script ITC" pitchFamily="66" charset="0"/>
              <a:cs typeface="Arial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214282" y="4643446"/>
            <a:ext cx="871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>
                <a:latin typeface="Edwardian Script ITC" pitchFamily="66" charset="0"/>
                <a:cs typeface="Arial" pitchFamily="34" charset="0"/>
              </a:rPr>
              <a:t>amenaza a la seguridad internacional, su influencia en los procesos contables y financieros.  </a:t>
            </a:r>
            <a:endParaRPr lang="es-ES" sz="2800" b="1" dirty="0">
              <a:latin typeface="Edwardian Script ITC" pitchFamily="66" charset="0"/>
              <a:cs typeface="Arial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1857356" y="3610277"/>
            <a:ext cx="4071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 smtClean="0">
                <a:latin typeface="Edwardian Script ITC" pitchFamily="66" charset="0"/>
              </a:rPr>
              <a:t>Estudiantes: </a:t>
            </a:r>
            <a:r>
              <a:rPr lang="es-ES" sz="2400" b="1" u="sng" dirty="0" err="1" smtClean="0">
                <a:latin typeface="Edwardian Script ITC" pitchFamily="66" charset="0"/>
              </a:rPr>
              <a:t>Kendry</a:t>
            </a:r>
            <a:r>
              <a:rPr lang="es-ES" sz="2400" b="1" u="sng" dirty="0" smtClean="0">
                <a:latin typeface="Edwardian Script ITC" pitchFamily="66" charset="0"/>
              </a:rPr>
              <a:t>  Velázquez Gámez, 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2000232" y="3896029"/>
            <a:ext cx="4643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 smtClean="0">
                <a:latin typeface="Edwardian Script ITC" pitchFamily="66" charset="0"/>
              </a:rPr>
              <a:t>Tutor: MSc. Fidel  Antonio  González Rey.</a:t>
            </a:r>
            <a:endParaRPr lang="es-ES" sz="2400" u="sng" dirty="0">
              <a:latin typeface="Edwardian Script ITC" pitchFamily="66" charset="0"/>
            </a:endParaRPr>
          </a:p>
        </p:txBody>
      </p:sp>
      <p:pic>
        <p:nvPicPr>
          <p:cNvPr id="2097153" name="4 Imagen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7329" y="5253479"/>
            <a:ext cx="1286874" cy="53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CuadroTexto"/>
          <p:cNvSpPr txBox="1"/>
          <p:nvPr/>
        </p:nvSpPr>
        <p:spPr>
          <a:xfrm>
            <a:off x="5786446" y="3610277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 smtClean="0">
                <a:latin typeface="Edwardian Script ITC" pitchFamily="66" charset="0"/>
              </a:rPr>
              <a:t>Kelly Fernanda López Cano. </a:t>
            </a:r>
            <a:endParaRPr lang="es-ES" sz="2400" u="sng" dirty="0">
              <a:latin typeface="Edwardian Script ITC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0188"/>
            <a:ext cx="9144000" cy="6817812"/>
          </a:xfrm>
          <a:prstGeom prst="rect">
            <a:avLst/>
          </a:prstGeom>
        </p:spPr>
      </p:pic>
      <p:sp>
        <p:nvSpPr>
          <p:cNvPr id="1048586" name="TextBox 5"/>
          <p:cNvSpPr txBox="1"/>
          <p:nvPr/>
        </p:nvSpPr>
        <p:spPr>
          <a:xfrm>
            <a:off x="2471020" y="3617841"/>
            <a:ext cx="2529607" cy="403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 </a:t>
            </a:r>
            <a:r>
              <a:rPr lang="es-ES" sz="2000" i="1" dirty="0" smtClean="0">
                <a:latin typeface="Algerian" pitchFamily="82" charset="0"/>
              </a:rPr>
              <a:t> </a:t>
            </a:r>
            <a:endParaRPr lang="es-ES" sz="2000" i="1" dirty="0">
              <a:latin typeface="Algerian" pitchFamily="82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2143108" y="3610277"/>
            <a:ext cx="3857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smtClean="0">
                <a:latin typeface="Edwardian Script ITC" pitchFamily="66" charset="0"/>
              </a:rPr>
              <a:t>MSc. </a:t>
            </a:r>
            <a:r>
              <a:rPr lang="es-ES" sz="2400" b="1" u="sng" dirty="0" smtClean="0">
                <a:latin typeface="Edwardian Script ITC" pitchFamily="66" charset="0"/>
              </a:rPr>
              <a:t>Fidel  Antonio  González Rey.</a:t>
            </a:r>
            <a:endParaRPr lang="es-ES" sz="2400" dirty="0">
              <a:latin typeface="Edwardian Script ITC" pitchFamily="66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643306" y="4214818"/>
            <a:ext cx="5286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latin typeface="Edwardian Script ITC" pitchFamily="66" charset="0"/>
                <a:cs typeface="Arial" pitchFamily="34" charset="0"/>
              </a:rPr>
              <a:t>La  asignatura trabajo médico en la comunidad y su </a:t>
            </a:r>
            <a:endParaRPr lang="es-ES" sz="2800" b="1" dirty="0">
              <a:latin typeface="Edwardian Script ITC" pitchFamily="66" charset="0"/>
              <a:cs typeface="Arial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285720" y="4620292"/>
            <a:ext cx="871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>
                <a:latin typeface="Edwardian Script ITC" pitchFamily="66" charset="0"/>
                <a:cs typeface="Arial" pitchFamily="34" charset="0"/>
              </a:rPr>
              <a:t>contribución a la formación integral del profesional  de la salud  en condiciones de desastre.</a:t>
            </a:r>
            <a:r>
              <a:rPr lang="es-MX" sz="2800" b="1" dirty="0" smtClean="0">
                <a:latin typeface="Edwardian Script ITC" pitchFamily="66" charset="0"/>
                <a:cs typeface="Arial" pitchFamily="34" charset="0"/>
              </a:rPr>
              <a:t> </a:t>
            </a:r>
            <a:endParaRPr lang="es-ES" sz="2800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4929190" y="3896029"/>
            <a:ext cx="4000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 smtClean="0">
                <a:latin typeface="Edwardian Script ITC" pitchFamily="66" charset="0"/>
              </a:rPr>
              <a:t>MSc. Eusebio  R. González Figueredo.</a:t>
            </a:r>
            <a:endParaRPr lang="es-ES" sz="2400" u="sng" dirty="0">
              <a:latin typeface="Edwardian Script ITC" pitchFamily="66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000100" y="3896029"/>
            <a:ext cx="4000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 smtClean="0">
                <a:latin typeface="Edwardian Script ITC" pitchFamily="66" charset="0"/>
              </a:rPr>
              <a:t>MSc. Edilberto A. Ramírez González. </a:t>
            </a:r>
            <a:endParaRPr lang="es-ES" sz="2400" u="sng" dirty="0">
              <a:latin typeface="Edwardian Script ITC" pitchFamily="66" charset="0"/>
            </a:endParaRPr>
          </a:p>
        </p:txBody>
      </p:sp>
      <p:pic>
        <p:nvPicPr>
          <p:cNvPr id="2097153" name="4 Imagen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7329" y="5253479"/>
            <a:ext cx="1286874" cy="53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0188"/>
            <a:ext cx="9144000" cy="6817812"/>
          </a:xfrm>
          <a:prstGeom prst="rect">
            <a:avLst/>
          </a:prstGeom>
        </p:spPr>
      </p:pic>
      <p:sp>
        <p:nvSpPr>
          <p:cNvPr id="1048586" name="TextBox 5"/>
          <p:cNvSpPr txBox="1"/>
          <p:nvPr/>
        </p:nvSpPr>
        <p:spPr>
          <a:xfrm>
            <a:off x="2471020" y="3617841"/>
            <a:ext cx="2529607" cy="403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 </a:t>
            </a:r>
            <a:r>
              <a:rPr lang="es-ES" sz="2000" i="1" dirty="0" smtClean="0">
                <a:latin typeface="Algerian" pitchFamily="82" charset="0"/>
              </a:rPr>
              <a:t> </a:t>
            </a:r>
            <a:endParaRPr lang="es-ES" sz="2000" i="1" dirty="0">
              <a:latin typeface="Algerian" pitchFamily="82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786182" y="4143380"/>
            <a:ext cx="4643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latin typeface="Edwardian Script ITC" pitchFamily="66" charset="0"/>
                <a:cs typeface="Arial" pitchFamily="34" charset="0"/>
              </a:rPr>
              <a:t>Elementos de la economía a tener  en cuenta </a:t>
            </a:r>
            <a:r>
              <a:rPr lang="es-ES" sz="3200" b="1" dirty="0" smtClean="0">
                <a:latin typeface="Edwardian Script ITC" pitchFamily="66" charset="0"/>
                <a:cs typeface="Arial" pitchFamily="34" charset="0"/>
              </a:rPr>
              <a:t> </a:t>
            </a:r>
            <a:r>
              <a:rPr lang="es-MX" sz="3200" b="1" dirty="0" smtClean="0">
                <a:latin typeface="Edwardian Script ITC" pitchFamily="66" charset="0"/>
              </a:rPr>
              <a:t> </a:t>
            </a:r>
            <a:endParaRPr lang="es-ES" sz="3200" b="1" dirty="0">
              <a:latin typeface="Edwardian Script ITC" pitchFamily="66" charset="0"/>
              <a:cs typeface="Arial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2143108" y="4620292"/>
            <a:ext cx="6572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>
                <a:latin typeface="Edwardian Script ITC" pitchFamily="66" charset="0"/>
                <a:cs typeface="Arial" pitchFamily="34" charset="0"/>
              </a:rPr>
              <a:t>al  organizar  el sistema defensivo territorial y la asesoría jurídica. </a:t>
            </a:r>
            <a:endParaRPr lang="es-ES" sz="2800" b="1" dirty="0">
              <a:latin typeface="Edwardian Script ITC" pitchFamily="66" charset="0"/>
              <a:cs typeface="Arial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000232" y="3610277"/>
            <a:ext cx="3857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 smtClean="0">
                <a:latin typeface="Edwardian Script ITC" pitchFamily="66" charset="0"/>
              </a:rPr>
              <a:t>MSc. Ricardo Rodríguez Castellano,</a:t>
            </a:r>
            <a:endParaRPr lang="es-ES" sz="2400" u="sng" dirty="0" smtClean="0">
              <a:latin typeface="Edwardian Script ITC" pitchFamily="66" charset="0"/>
            </a:endParaRPr>
          </a:p>
        </p:txBody>
      </p:sp>
      <p:pic>
        <p:nvPicPr>
          <p:cNvPr id="2097153" name="4 Imagen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7329" y="5253479"/>
            <a:ext cx="1286874" cy="53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CuadroTexto"/>
          <p:cNvSpPr txBox="1"/>
          <p:nvPr/>
        </p:nvSpPr>
        <p:spPr>
          <a:xfrm>
            <a:off x="2000232" y="3857628"/>
            <a:ext cx="3643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smtClean="0">
                <a:latin typeface="Edwardian Script ITC" pitchFamily="66" charset="0"/>
              </a:rPr>
              <a:t>MSc. Idalberto Ramírez Guisado. </a:t>
            </a:r>
            <a:endParaRPr lang="es-ES" sz="2400" b="1" dirty="0">
              <a:latin typeface="Edwardian Script ITC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0188"/>
            <a:ext cx="9144000" cy="6817812"/>
          </a:xfrm>
          <a:prstGeom prst="rect">
            <a:avLst/>
          </a:prstGeom>
        </p:spPr>
      </p:pic>
      <p:sp>
        <p:nvSpPr>
          <p:cNvPr id="1048586" name="TextBox 5"/>
          <p:cNvSpPr txBox="1"/>
          <p:nvPr/>
        </p:nvSpPr>
        <p:spPr>
          <a:xfrm>
            <a:off x="2471020" y="3617841"/>
            <a:ext cx="2529607" cy="403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 </a:t>
            </a:r>
            <a:r>
              <a:rPr lang="es-ES" sz="2000" i="1" dirty="0" smtClean="0">
                <a:latin typeface="Algerian" pitchFamily="82" charset="0"/>
              </a:rPr>
              <a:t> </a:t>
            </a:r>
            <a:endParaRPr lang="es-ES" sz="2000" i="1" dirty="0">
              <a:latin typeface="Algerian" pitchFamily="82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786182" y="4143380"/>
            <a:ext cx="4857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latin typeface="Edwardian Script ITC" pitchFamily="66" charset="0"/>
                <a:cs typeface="Arial" pitchFamily="34" charset="0"/>
              </a:rPr>
              <a:t>Propuesta de estrategia de comunicación para la </a:t>
            </a:r>
            <a:endParaRPr lang="es-ES" sz="3200" b="1" dirty="0">
              <a:latin typeface="Edwardian Script ITC" pitchFamily="66" charset="0"/>
              <a:cs typeface="Arial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071538" y="4500570"/>
            <a:ext cx="75009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>
                <a:latin typeface="Edwardian Script ITC" pitchFamily="66" charset="0"/>
                <a:cs typeface="Arial" pitchFamily="34" charset="0"/>
              </a:rPr>
              <a:t>educación ambiental en la zona de defensa 39 y 40, circunscripción 149</a:t>
            </a:r>
          </a:p>
          <a:p>
            <a:pPr algn="ctr"/>
            <a:r>
              <a:rPr lang="es-ES" sz="2800" b="1" dirty="0" smtClean="0">
                <a:latin typeface="Edwardian Script ITC" pitchFamily="66" charset="0"/>
                <a:cs typeface="Arial" pitchFamily="34" charset="0"/>
              </a:rPr>
              <a:t>reparto buena vista. Las Tunas. </a:t>
            </a:r>
            <a:endParaRPr lang="es-ES" sz="2800" b="1" dirty="0">
              <a:latin typeface="Edwardian Script ITC" pitchFamily="66" charset="0"/>
              <a:cs typeface="Arial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000232" y="3610277"/>
            <a:ext cx="3857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 smtClean="0">
                <a:latin typeface="Edwardian Script ITC" pitchFamily="66" charset="0"/>
              </a:rPr>
              <a:t>MSc. Ricardo Rodríguez Castellano,</a:t>
            </a:r>
            <a:endParaRPr lang="es-ES" sz="2400" u="sng" dirty="0" smtClean="0">
              <a:latin typeface="Edwardian Script ITC" pitchFamily="66" charset="0"/>
            </a:endParaRPr>
          </a:p>
        </p:txBody>
      </p:sp>
      <p:pic>
        <p:nvPicPr>
          <p:cNvPr id="2097153" name="4 Imagen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7329" y="5253479"/>
            <a:ext cx="1286874" cy="53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CuadroTexto"/>
          <p:cNvSpPr txBox="1"/>
          <p:nvPr/>
        </p:nvSpPr>
        <p:spPr>
          <a:xfrm>
            <a:off x="5715008" y="3610277"/>
            <a:ext cx="335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smtClean="0">
                <a:latin typeface="Edwardian Script ITC" pitchFamily="66" charset="0"/>
              </a:rPr>
              <a:t>MSc. Yaumara Sánchez </a:t>
            </a:r>
            <a:r>
              <a:rPr lang="es-MX" sz="2400" b="1" u="sng" dirty="0" err="1" smtClean="0">
                <a:latin typeface="Edwardian Script ITC" pitchFamily="66" charset="0"/>
              </a:rPr>
              <a:t>Feal</a:t>
            </a:r>
            <a:r>
              <a:rPr lang="es-MX" sz="2400" b="1" u="sng" dirty="0" smtClean="0">
                <a:latin typeface="Edwardian Script ITC" pitchFamily="66" charset="0"/>
              </a:rPr>
              <a:t>.</a:t>
            </a:r>
            <a:endParaRPr lang="es-ES" sz="2400" b="1" dirty="0">
              <a:latin typeface="Edwardian Script ITC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0188"/>
            <a:ext cx="9144000" cy="6817812"/>
          </a:xfrm>
          <a:prstGeom prst="rect">
            <a:avLst/>
          </a:prstGeom>
        </p:spPr>
      </p:pic>
      <p:sp>
        <p:nvSpPr>
          <p:cNvPr id="1048586" name="TextBox 5"/>
          <p:cNvSpPr txBox="1"/>
          <p:nvPr/>
        </p:nvSpPr>
        <p:spPr>
          <a:xfrm>
            <a:off x="2471020" y="3617841"/>
            <a:ext cx="2529607" cy="403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 </a:t>
            </a:r>
            <a:r>
              <a:rPr lang="es-ES" sz="2000" i="1" dirty="0" smtClean="0">
                <a:latin typeface="Algerian" pitchFamily="82" charset="0"/>
              </a:rPr>
              <a:t> </a:t>
            </a:r>
            <a:endParaRPr lang="es-ES" sz="2000" i="1" dirty="0">
              <a:latin typeface="Algerian" pitchFamily="82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500430" y="4143380"/>
            <a:ext cx="5715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latin typeface="Edwardian Script ITC" pitchFamily="66" charset="0"/>
                <a:cs typeface="Arial" pitchFamily="34" charset="0"/>
              </a:rPr>
              <a:t>El marco de la competencia jurídica, del </a:t>
            </a:r>
            <a:r>
              <a:rPr lang="es-ES" sz="3200" b="1" dirty="0" smtClean="0">
                <a:latin typeface="Edwardian Script ITC" pitchFamily="66" charset="0"/>
                <a:cs typeface="Arial" pitchFamily="34" charset="0"/>
              </a:rPr>
              <a:t>cumplimiento </a:t>
            </a:r>
            <a:endParaRPr lang="es-ES" sz="3200" b="1" dirty="0">
              <a:latin typeface="Edwardian Script ITC" pitchFamily="66" charset="0"/>
              <a:cs typeface="Arial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500034" y="4500570"/>
            <a:ext cx="84296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>
                <a:latin typeface="Edwardian Script ITC" pitchFamily="66" charset="0"/>
                <a:cs typeface="Arial" pitchFamily="34" charset="0"/>
              </a:rPr>
              <a:t>y aplicación de la legislación vigente para contrarrestar  las formas de agresión militar  </a:t>
            </a:r>
          </a:p>
          <a:p>
            <a:pPr algn="ctr"/>
            <a:r>
              <a:rPr lang="es-ES" sz="2800" b="1" dirty="0" smtClean="0">
                <a:latin typeface="Edwardian Script ITC" pitchFamily="66" charset="0"/>
                <a:cs typeface="Arial" pitchFamily="34" charset="0"/>
              </a:rPr>
              <a:t>de Estados  Unidos  contra Cuba. </a:t>
            </a:r>
            <a:endParaRPr lang="es-ES" sz="2800" b="1" dirty="0">
              <a:latin typeface="Edwardian Script ITC" pitchFamily="66" charset="0"/>
              <a:cs typeface="Arial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000232" y="3610277"/>
            <a:ext cx="3857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 smtClean="0">
                <a:latin typeface="Edwardian Script ITC" pitchFamily="66" charset="0"/>
              </a:rPr>
              <a:t>MSc. Ricardo Rodríguez Castellano,</a:t>
            </a:r>
            <a:endParaRPr lang="es-ES" sz="2400" u="sng" dirty="0" smtClean="0">
              <a:latin typeface="Edwardian Script ITC" pitchFamily="66" charset="0"/>
            </a:endParaRPr>
          </a:p>
        </p:txBody>
      </p:sp>
      <p:pic>
        <p:nvPicPr>
          <p:cNvPr id="2097153" name="4 Imagen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7329" y="5253479"/>
            <a:ext cx="1286874" cy="53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CuadroTexto"/>
          <p:cNvSpPr txBox="1"/>
          <p:nvPr/>
        </p:nvSpPr>
        <p:spPr>
          <a:xfrm>
            <a:off x="5715008" y="3610277"/>
            <a:ext cx="335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smtClean="0">
                <a:latin typeface="Edwardian Script ITC" pitchFamily="66" charset="0"/>
              </a:rPr>
              <a:t>MSc. Yaumara Sánchez </a:t>
            </a:r>
            <a:r>
              <a:rPr lang="es-MX" sz="2400" b="1" u="sng" dirty="0" err="1" smtClean="0">
                <a:latin typeface="Edwardian Script ITC" pitchFamily="66" charset="0"/>
              </a:rPr>
              <a:t>Feal</a:t>
            </a:r>
            <a:r>
              <a:rPr lang="es-MX" sz="2400" b="1" u="sng" dirty="0" smtClean="0">
                <a:latin typeface="Edwardian Script ITC" pitchFamily="66" charset="0"/>
              </a:rPr>
              <a:t>.</a:t>
            </a:r>
            <a:endParaRPr lang="es-ES" sz="2400" b="1" dirty="0">
              <a:latin typeface="Edwardian Script ITC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0188"/>
            <a:ext cx="9144000" cy="6817812"/>
          </a:xfrm>
          <a:prstGeom prst="rect">
            <a:avLst/>
          </a:prstGeom>
        </p:spPr>
      </p:pic>
      <p:sp>
        <p:nvSpPr>
          <p:cNvPr id="1048586" name="TextBox 5"/>
          <p:cNvSpPr txBox="1"/>
          <p:nvPr/>
        </p:nvSpPr>
        <p:spPr>
          <a:xfrm>
            <a:off x="2471020" y="3617841"/>
            <a:ext cx="2529607" cy="403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 </a:t>
            </a:r>
            <a:r>
              <a:rPr lang="es-ES" sz="2000" i="1" dirty="0" smtClean="0">
                <a:latin typeface="Algerian" pitchFamily="82" charset="0"/>
              </a:rPr>
              <a:t> </a:t>
            </a:r>
            <a:endParaRPr lang="es-ES" sz="2000" i="1" dirty="0">
              <a:latin typeface="Algerian" pitchFamily="82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643306" y="4214818"/>
            <a:ext cx="514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latin typeface="Edwardian Script ITC" pitchFamily="66" charset="0"/>
                <a:cs typeface="Arial" pitchFamily="34" charset="0"/>
              </a:rPr>
              <a:t>La redacción del instrumento  jurídico  en la</a:t>
            </a:r>
            <a:endParaRPr lang="es-ES" sz="2800" b="1" dirty="0">
              <a:latin typeface="Edwardian Script ITC" pitchFamily="66" charset="0"/>
              <a:cs typeface="Arial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214282" y="4643446"/>
            <a:ext cx="87154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>
                <a:latin typeface="Edwardian Script ITC" pitchFamily="66" charset="0"/>
                <a:cs typeface="Arial" pitchFamily="34" charset="0"/>
              </a:rPr>
              <a:t>compatibilización  del desarrollo económico social con los intereses de la defensa y su incidencia al trabajo interdisciplinarios.</a:t>
            </a:r>
            <a:r>
              <a:rPr lang="es-ES" sz="2800" dirty="0" smtClean="0"/>
              <a:t> </a:t>
            </a:r>
            <a:r>
              <a:rPr lang="es-ES" sz="2800" b="1" dirty="0" smtClean="0">
                <a:latin typeface="Edwardian Script ITC" pitchFamily="66" charset="0"/>
                <a:cs typeface="Arial" pitchFamily="34" charset="0"/>
              </a:rPr>
              <a:t>  </a:t>
            </a:r>
            <a:endParaRPr lang="es-ES" sz="2800" b="1" dirty="0">
              <a:latin typeface="Edwardian Script ITC" pitchFamily="66" charset="0"/>
              <a:cs typeface="Arial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1857356" y="3610277"/>
            <a:ext cx="435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 smtClean="0">
                <a:latin typeface="Edwardian Script ITC" pitchFamily="66" charset="0"/>
              </a:rPr>
              <a:t>Estudiantes: Sheila Leandra  Ávila  Ocaña,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1285852" y="3857628"/>
            <a:ext cx="4429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 smtClean="0">
                <a:latin typeface="Edwardian Script ITC" pitchFamily="66" charset="0"/>
              </a:rPr>
              <a:t>Tutor: MSc. Ricardo Rodríguez Castellano,</a:t>
            </a:r>
            <a:endParaRPr lang="es-ES" sz="2400" u="sng" dirty="0">
              <a:latin typeface="Edwardian Script ITC" pitchFamily="66" charset="0"/>
            </a:endParaRPr>
          </a:p>
        </p:txBody>
      </p:sp>
      <p:pic>
        <p:nvPicPr>
          <p:cNvPr id="2097153" name="4 Imagen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7329" y="5253479"/>
            <a:ext cx="1286874" cy="53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CuadroTexto"/>
          <p:cNvSpPr txBox="1"/>
          <p:nvPr/>
        </p:nvSpPr>
        <p:spPr>
          <a:xfrm>
            <a:off x="6072198" y="3610277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 smtClean="0">
                <a:latin typeface="Edwardian Script ITC" pitchFamily="66" charset="0"/>
              </a:rPr>
              <a:t>Daniel A. Álvarez Labrada. </a:t>
            </a:r>
            <a:endParaRPr lang="es-ES" sz="2400" u="sng" dirty="0">
              <a:latin typeface="Edwardian Script ITC" pitchFamily="66" charset="0"/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5572132" y="3857628"/>
            <a:ext cx="3246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b="1" u="sng" dirty="0" smtClean="0">
                <a:latin typeface="Edwardian Script ITC" pitchFamily="66" charset="0"/>
              </a:rPr>
              <a:t>MSc. Yaumara Sánchez </a:t>
            </a:r>
            <a:r>
              <a:rPr lang="es-MX" sz="2400" b="1" u="sng" dirty="0" err="1" smtClean="0">
                <a:latin typeface="Edwardian Script ITC" pitchFamily="66" charset="0"/>
              </a:rPr>
              <a:t>Feal</a:t>
            </a:r>
            <a:r>
              <a:rPr lang="es-MX" sz="2400" b="1" u="sng" dirty="0" smtClean="0">
                <a:latin typeface="Edwardian Script ITC" pitchFamily="66" charset="0"/>
              </a:rPr>
              <a:t>.</a:t>
            </a:r>
            <a:endParaRPr lang="es-ES" sz="2400" b="1" dirty="0">
              <a:latin typeface="Edwardian Script ITC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0188"/>
            <a:ext cx="9144000" cy="6817812"/>
          </a:xfrm>
          <a:prstGeom prst="rect">
            <a:avLst/>
          </a:prstGeom>
        </p:spPr>
      </p:pic>
      <p:sp>
        <p:nvSpPr>
          <p:cNvPr id="1048586" name="TextBox 5"/>
          <p:cNvSpPr txBox="1"/>
          <p:nvPr/>
        </p:nvSpPr>
        <p:spPr>
          <a:xfrm>
            <a:off x="2471020" y="3617841"/>
            <a:ext cx="2529607" cy="403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 </a:t>
            </a:r>
            <a:r>
              <a:rPr lang="es-ES" sz="2000" i="1" dirty="0" smtClean="0">
                <a:latin typeface="Algerian" pitchFamily="82" charset="0"/>
              </a:rPr>
              <a:t> </a:t>
            </a:r>
            <a:endParaRPr lang="es-ES" sz="2000" i="1" dirty="0">
              <a:latin typeface="Algerian" pitchFamily="82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142976" y="3967467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smtClean="0">
                <a:latin typeface="Edwardian Script ITC" pitchFamily="66" charset="0"/>
              </a:rPr>
              <a:t>MSc. </a:t>
            </a:r>
            <a:r>
              <a:rPr lang="es-MX" sz="2400" b="1" u="sng" dirty="0" smtClean="0">
                <a:latin typeface="Edwardian Script ITC" pitchFamily="66" charset="0"/>
              </a:rPr>
              <a:t>Armando Ramírez González. </a:t>
            </a:r>
            <a:endParaRPr lang="es-ES" sz="2400" dirty="0">
              <a:latin typeface="Edwardian Script ITC" pitchFamily="66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643306" y="4214818"/>
            <a:ext cx="535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latin typeface="Edwardian Script ITC" pitchFamily="66" charset="0"/>
                <a:cs typeface="Arial" pitchFamily="34" charset="0"/>
              </a:rPr>
              <a:t>Acciones comunicativas para fortalecer  la protección </a:t>
            </a:r>
            <a:endParaRPr lang="es-ES" sz="2800" b="1" dirty="0">
              <a:latin typeface="Edwardian Script ITC" pitchFamily="66" charset="0"/>
              <a:cs typeface="Arial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142976" y="4620292"/>
            <a:ext cx="7429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>
                <a:latin typeface="Edwardian Script ITC" pitchFamily="66" charset="0"/>
                <a:cs typeface="Arial" pitchFamily="34" charset="0"/>
              </a:rPr>
              <a:t>d</a:t>
            </a:r>
            <a:r>
              <a:rPr lang="es-ES" sz="2800" b="1" dirty="0" smtClean="0">
                <a:latin typeface="Edwardian Script ITC" pitchFamily="66" charset="0"/>
                <a:cs typeface="Arial" pitchFamily="34" charset="0"/>
              </a:rPr>
              <a:t>el ecosistema en la comunidad El cornito, del municipio de las Tunas</a:t>
            </a:r>
            <a:r>
              <a:rPr lang="es-MX" sz="2800" b="1" dirty="0" smtClean="0">
                <a:latin typeface="Edwardian Script ITC" pitchFamily="66" charset="0"/>
                <a:cs typeface="Arial" pitchFamily="34" charset="0"/>
              </a:rPr>
              <a:t>. </a:t>
            </a:r>
            <a:endParaRPr lang="es-ES" sz="2800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4857784" y="3967467"/>
            <a:ext cx="3857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 smtClean="0">
                <a:latin typeface="Edwardian Script ITC" pitchFamily="66" charset="0"/>
              </a:rPr>
              <a:t>MSc. </a:t>
            </a:r>
            <a:r>
              <a:rPr lang="es-ES" sz="2400" b="1" u="sng" dirty="0" smtClean="0">
                <a:latin typeface="Edwardian Script ITC" pitchFamily="66" charset="0"/>
              </a:rPr>
              <a:t>Fidel  Antonio  González Rey.</a:t>
            </a:r>
            <a:endParaRPr lang="es-ES" sz="2400" dirty="0">
              <a:latin typeface="Edwardian Script ITC" pitchFamily="66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2143108" y="3571876"/>
            <a:ext cx="4643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 smtClean="0">
                <a:latin typeface="Edwardian Script ITC" pitchFamily="66" charset="0"/>
              </a:rPr>
              <a:t>MSc. </a:t>
            </a:r>
            <a:r>
              <a:rPr lang="es-ES" sz="2400" b="1" u="sng" dirty="0" smtClean="0">
                <a:latin typeface="Edwardian Script ITC" pitchFamily="66" charset="0"/>
              </a:rPr>
              <a:t>Edilberto Antonio  Ramírez González. </a:t>
            </a:r>
            <a:endParaRPr lang="es-ES" sz="2400" u="sng" dirty="0">
              <a:latin typeface="Edwardian Script ITC" pitchFamily="66" charset="0"/>
            </a:endParaRPr>
          </a:p>
        </p:txBody>
      </p:sp>
      <p:pic>
        <p:nvPicPr>
          <p:cNvPr id="2097153" name="4 Imagen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7329" y="5253479"/>
            <a:ext cx="1286874" cy="53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0188"/>
            <a:ext cx="9144000" cy="6817812"/>
          </a:xfrm>
          <a:prstGeom prst="rect">
            <a:avLst/>
          </a:prstGeom>
        </p:spPr>
      </p:pic>
      <p:sp>
        <p:nvSpPr>
          <p:cNvPr id="1048586" name="TextBox 5"/>
          <p:cNvSpPr txBox="1"/>
          <p:nvPr/>
        </p:nvSpPr>
        <p:spPr>
          <a:xfrm>
            <a:off x="2471020" y="3617841"/>
            <a:ext cx="2529607" cy="403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 </a:t>
            </a:r>
            <a:r>
              <a:rPr lang="es-ES" sz="2000" i="1" dirty="0" smtClean="0">
                <a:latin typeface="Algerian" pitchFamily="82" charset="0"/>
              </a:rPr>
              <a:t> </a:t>
            </a:r>
            <a:endParaRPr lang="es-ES" sz="2000" i="1" dirty="0">
              <a:latin typeface="Algerian" pitchFamily="82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786182" y="4214818"/>
            <a:ext cx="4071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latin typeface="Edwardian Script ITC" pitchFamily="66" charset="0"/>
                <a:cs typeface="Arial" pitchFamily="34" charset="0"/>
              </a:rPr>
              <a:t>La tarea  vida, acciones  comunicativas </a:t>
            </a:r>
            <a:r>
              <a:rPr lang="es-ES" sz="2800" dirty="0" smtClean="0"/>
              <a:t> </a:t>
            </a:r>
            <a:endParaRPr lang="es-ES" sz="2800" b="1" dirty="0">
              <a:latin typeface="Edwardian Script ITC" pitchFamily="66" charset="0"/>
              <a:cs typeface="Arial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571868" y="4643446"/>
            <a:ext cx="4286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>
                <a:latin typeface="Edwardian Script ITC" pitchFamily="66" charset="0"/>
                <a:cs typeface="Arial" pitchFamily="34" charset="0"/>
              </a:rPr>
              <a:t>d</a:t>
            </a:r>
            <a:r>
              <a:rPr lang="es-ES" sz="2800" b="1" dirty="0" smtClean="0">
                <a:latin typeface="Edwardian Script ITC" pitchFamily="66" charset="0"/>
                <a:cs typeface="Arial" pitchFamily="34" charset="0"/>
              </a:rPr>
              <a:t>esde  la  comunidad  para  su  desarrollo.  </a:t>
            </a:r>
            <a:endParaRPr lang="es-ES" sz="2800" b="1" dirty="0">
              <a:latin typeface="Edwardian Script ITC" pitchFamily="66" charset="0"/>
              <a:cs typeface="Arial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071670" y="3571876"/>
            <a:ext cx="4143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 smtClean="0">
                <a:latin typeface="Edwardian Script ITC" pitchFamily="66" charset="0"/>
              </a:rPr>
              <a:t>Estudiante: </a:t>
            </a:r>
            <a:r>
              <a:rPr lang="es-ES" sz="2400" b="1" u="sng" dirty="0" err="1" smtClean="0">
                <a:latin typeface="Edwardian Script ITC" pitchFamily="66" charset="0"/>
              </a:rPr>
              <a:t>Lizt</a:t>
            </a:r>
            <a:r>
              <a:rPr lang="es-ES" sz="2400" b="1" u="sng" dirty="0" smtClean="0">
                <a:latin typeface="Edwardian Script ITC" pitchFamily="66" charset="0"/>
              </a:rPr>
              <a:t> Mary Garriga Frómeta. </a:t>
            </a:r>
            <a:r>
              <a:rPr lang="es-ES" sz="2400" dirty="0" smtClean="0"/>
              <a:t> </a:t>
            </a:r>
            <a:endParaRPr lang="es-ES" sz="2400" b="1" u="sng" dirty="0" smtClean="0">
              <a:latin typeface="Edwardian Script ITC" pitchFamily="66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2143108" y="3896029"/>
            <a:ext cx="5357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 smtClean="0">
                <a:latin typeface="Edwardian Script ITC" pitchFamily="66" charset="0"/>
              </a:rPr>
              <a:t>Tutor: </a:t>
            </a:r>
            <a:r>
              <a:rPr lang="es-MX" sz="2400" b="1" u="sng" dirty="0" smtClean="0">
                <a:latin typeface="Edwardian Script ITC" pitchFamily="66" charset="0"/>
              </a:rPr>
              <a:t>MSc. </a:t>
            </a:r>
            <a:r>
              <a:rPr lang="es-ES" sz="2400" b="1" u="sng" dirty="0" smtClean="0">
                <a:latin typeface="Edwardian Script ITC" pitchFamily="66" charset="0"/>
              </a:rPr>
              <a:t>Edilberto Antonio  Ramírez González. </a:t>
            </a:r>
            <a:endParaRPr lang="es-ES" sz="2400" dirty="0" smtClean="0">
              <a:latin typeface="Edwardian Script ITC" pitchFamily="66" charset="0"/>
            </a:endParaRPr>
          </a:p>
        </p:txBody>
      </p:sp>
      <p:pic>
        <p:nvPicPr>
          <p:cNvPr id="2097153" name="4 Imagen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7329" y="5253479"/>
            <a:ext cx="1286874" cy="53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0188"/>
            <a:ext cx="9144000" cy="6817812"/>
          </a:xfrm>
          <a:prstGeom prst="rect">
            <a:avLst/>
          </a:prstGeom>
        </p:spPr>
      </p:pic>
      <p:sp>
        <p:nvSpPr>
          <p:cNvPr id="1048586" name="TextBox 5"/>
          <p:cNvSpPr txBox="1"/>
          <p:nvPr/>
        </p:nvSpPr>
        <p:spPr>
          <a:xfrm>
            <a:off x="2471020" y="3617841"/>
            <a:ext cx="2529607" cy="403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 </a:t>
            </a:r>
            <a:r>
              <a:rPr lang="es-ES" sz="2000" i="1" dirty="0" smtClean="0">
                <a:latin typeface="Algerian" pitchFamily="82" charset="0"/>
              </a:rPr>
              <a:t> </a:t>
            </a:r>
            <a:endParaRPr lang="es-ES" sz="2000" i="1" dirty="0">
              <a:latin typeface="Algerian" pitchFamily="82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571868" y="4143380"/>
            <a:ext cx="5500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latin typeface="Edwardian Script ITC" pitchFamily="66" charset="0"/>
                <a:cs typeface="Arial" pitchFamily="34" charset="0"/>
              </a:rPr>
              <a:t>El pensamiento  económico  del  comandante  en  </a:t>
            </a:r>
            <a:r>
              <a:rPr lang="es-ES" sz="2800" b="1" dirty="0" smtClean="0">
                <a:latin typeface="Edwardian Script ITC" pitchFamily="66" charset="0"/>
                <a:cs typeface="Arial" pitchFamily="34" charset="0"/>
              </a:rPr>
              <a:t>jefe </a:t>
            </a:r>
            <a:endParaRPr lang="es-ES" sz="3200" b="1" dirty="0">
              <a:latin typeface="Edwardian Script ITC" pitchFamily="66" charset="0"/>
              <a:cs typeface="Arial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214282" y="4620292"/>
            <a:ext cx="86439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>
                <a:latin typeface="Edwardian Script ITC" pitchFamily="66" charset="0"/>
                <a:cs typeface="Arial" pitchFamily="34" charset="0"/>
              </a:rPr>
              <a:t>Fidel Castro, su vigencia e importancia como concepción estratégica de la </a:t>
            </a:r>
            <a:r>
              <a:rPr lang="es-ES" sz="2800" b="1" dirty="0" smtClean="0">
                <a:latin typeface="Edwardian Script ITC" pitchFamily="66" charset="0"/>
                <a:cs typeface="Arial" pitchFamily="34" charset="0"/>
              </a:rPr>
              <a:t>S</a:t>
            </a:r>
            <a:r>
              <a:rPr lang="es-ES" sz="2800" b="1" dirty="0" smtClean="0">
                <a:latin typeface="Edwardian Script ITC" pitchFamily="66" charset="0"/>
                <a:cs typeface="Arial" pitchFamily="34" charset="0"/>
              </a:rPr>
              <a:t>eguridad Nacional. </a:t>
            </a:r>
            <a:endParaRPr lang="es-ES" sz="2800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2000232" y="3571876"/>
            <a:ext cx="371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 smtClean="0">
                <a:latin typeface="Edwardian Script ITC" pitchFamily="66" charset="0"/>
              </a:rPr>
              <a:t>MSc. </a:t>
            </a:r>
            <a:r>
              <a:rPr lang="es-ES" sz="2400" b="1" u="sng" dirty="0" err="1" smtClean="0">
                <a:latin typeface="Edwardian Script ITC" pitchFamily="66" charset="0"/>
              </a:rPr>
              <a:t>Imirsys</a:t>
            </a:r>
            <a:r>
              <a:rPr lang="es-ES" sz="2400" b="1" u="sng" dirty="0" smtClean="0">
                <a:latin typeface="Edwardian Script ITC" pitchFamily="66" charset="0"/>
              </a:rPr>
              <a:t>  González  Mendoza. </a:t>
            </a:r>
            <a:endParaRPr lang="es-ES" sz="2400" u="sng" dirty="0" smtClean="0">
              <a:latin typeface="Edwardian Script ITC" pitchFamily="66" charset="0"/>
            </a:endParaRPr>
          </a:p>
        </p:txBody>
      </p:sp>
      <p:pic>
        <p:nvPicPr>
          <p:cNvPr id="2097153" name="4 Imagen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7329" y="5253479"/>
            <a:ext cx="1286874" cy="53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CuadroTexto"/>
          <p:cNvSpPr txBox="1"/>
          <p:nvPr/>
        </p:nvSpPr>
        <p:spPr>
          <a:xfrm>
            <a:off x="2000232" y="3857628"/>
            <a:ext cx="300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smtClean="0">
                <a:latin typeface="Edwardian Script ITC" pitchFamily="66" charset="0"/>
              </a:rPr>
              <a:t>Ismarai  Sardiñas  Matos. </a:t>
            </a:r>
            <a:endParaRPr lang="es-ES" sz="2400" b="1" dirty="0">
              <a:latin typeface="Edwardian Script ITC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0188"/>
            <a:ext cx="9144000" cy="6817812"/>
          </a:xfrm>
          <a:prstGeom prst="rect">
            <a:avLst/>
          </a:prstGeom>
        </p:spPr>
      </p:pic>
      <p:sp>
        <p:nvSpPr>
          <p:cNvPr id="1048586" name="TextBox 5"/>
          <p:cNvSpPr txBox="1"/>
          <p:nvPr/>
        </p:nvSpPr>
        <p:spPr>
          <a:xfrm>
            <a:off x="2471020" y="3617841"/>
            <a:ext cx="2529607" cy="403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 </a:t>
            </a:r>
            <a:r>
              <a:rPr lang="es-ES" sz="2000" i="1" dirty="0" smtClean="0">
                <a:latin typeface="Algerian" pitchFamily="82" charset="0"/>
              </a:rPr>
              <a:t> </a:t>
            </a:r>
            <a:endParaRPr lang="es-ES" sz="2000" i="1" dirty="0">
              <a:latin typeface="Algerian" pitchFamily="82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2071670" y="3610277"/>
            <a:ext cx="314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smtClean="0">
                <a:latin typeface="Edwardian Script ITC" pitchFamily="66" charset="0"/>
              </a:rPr>
              <a:t>MSc.  Alexis Cano Frometa.</a:t>
            </a:r>
            <a:endParaRPr lang="es-ES" sz="2400" dirty="0">
              <a:latin typeface="Edwardian Script ITC" pitchFamily="66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571868" y="4214818"/>
            <a:ext cx="5572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latin typeface="Edwardian Script ITC" pitchFamily="66" charset="0"/>
                <a:cs typeface="Arial" pitchFamily="34" charset="0"/>
              </a:rPr>
              <a:t>Creatividad: Valor  indispensable  en  el  desarrollo   </a:t>
            </a:r>
            <a:endParaRPr lang="es-ES" sz="2800" b="1" dirty="0">
              <a:latin typeface="Edwardian Script ITC" pitchFamily="66" charset="0"/>
              <a:cs typeface="Arial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-71470" y="4620292"/>
            <a:ext cx="9286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>
                <a:latin typeface="Edwardian Script ITC" pitchFamily="66" charset="0"/>
                <a:cs typeface="Arial" pitchFamily="34" charset="0"/>
              </a:rPr>
              <a:t>sostenible  como pilar de la seguridad nacional, su fomento desde la promoción socio cultural.</a:t>
            </a:r>
            <a:endParaRPr lang="es-ES" sz="2800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5143504" y="3610277"/>
            <a:ext cx="3929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 smtClean="0">
                <a:latin typeface="Edwardian Script ITC" pitchFamily="66" charset="0"/>
              </a:rPr>
              <a:t>Lic. Arletis Leticia Batista Figueredo.</a:t>
            </a:r>
            <a:endParaRPr lang="es-ES" sz="2400" u="sng" dirty="0">
              <a:latin typeface="Edwardian Script ITC" pitchFamily="66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2000232" y="3929066"/>
            <a:ext cx="3500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 smtClean="0">
                <a:latin typeface="Edwardian Script ITC" pitchFamily="66" charset="0"/>
              </a:rPr>
              <a:t>Lic. Yoslaida Guerra Bárcenas. </a:t>
            </a:r>
            <a:endParaRPr lang="es-ES" sz="2400" u="sng" dirty="0">
              <a:latin typeface="Edwardian Script ITC" pitchFamily="66" charset="0"/>
            </a:endParaRPr>
          </a:p>
        </p:txBody>
      </p:sp>
      <p:pic>
        <p:nvPicPr>
          <p:cNvPr id="2097153" name="4 Imagen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7329" y="5253479"/>
            <a:ext cx="1286874" cy="53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0188"/>
            <a:ext cx="9144000" cy="6817812"/>
          </a:xfrm>
          <a:prstGeom prst="rect">
            <a:avLst/>
          </a:prstGeom>
        </p:spPr>
      </p:pic>
      <p:sp>
        <p:nvSpPr>
          <p:cNvPr id="1048586" name="TextBox 5"/>
          <p:cNvSpPr txBox="1"/>
          <p:nvPr/>
        </p:nvSpPr>
        <p:spPr>
          <a:xfrm>
            <a:off x="2471020" y="3617841"/>
            <a:ext cx="2529607" cy="403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 </a:t>
            </a:r>
            <a:r>
              <a:rPr lang="es-ES" sz="2000" i="1" dirty="0" smtClean="0">
                <a:latin typeface="Algerian" pitchFamily="82" charset="0"/>
              </a:rPr>
              <a:t> </a:t>
            </a:r>
            <a:endParaRPr lang="es-ES" sz="2000" i="1" dirty="0">
              <a:latin typeface="Algerian" pitchFamily="82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643306" y="4214818"/>
            <a:ext cx="5286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latin typeface="Edwardian Script ITC" pitchFamily="66" charset="0"/>
                <a:cs typeface="Arial" pitchFamily="34" charset="0"/>
              </a:rPr>
              <a:t>El capital humano como base del  poderío  nacional. </a:t>
            </a:r>
            <a:endParaRPr lang="es-ES" sz="2800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2071670" y="3571876"/>
            <a:ext cx="4143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 smtClean="0">
                <a:latin typeface="Edwardian Script ITC" pitchFamily="66" charset="0"/>
              </a:rPr>
              <a:t>Estudiante: </a:t>
            </a:r>
            <a:r>
              <a:rPr lang="es-ES" sz="2400" b="1" u="sng" dirty="0" err="1" smtClean="0">
                <a:latin typeface="Edwardian Script ITC" pitchFamily="66" charset="0"/>
              </a:rPr>
              <a:t>Dariannis</a:t>
            </a:r>
            <a:r>
              <a:rPr lang="es-ES" sz="2400" b="1" u="sng" dirty="0" smtClean="0">
                <a:latin typeface="Edwardian Script ITC" pitchFamily="66" charset="0"/>
              </a:rPr>
              <a:t> González Ávila. </a:t>
            </a:r>
            <a:r>
              <a:rPr lang="es-ES" sz="2400" dirty="0" smtClean="0"/>
              <a:t> </a:t>
            </a:r>
            <a:endParaRPr lang="es-ES" sz="2400" b="1" u="sng" dirty="0" smtClean="0">
              <a:latin typeface="Edwardian Script ITC" pitchFamily="66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2143108" y="3896029"/>
            <a:ext cx="5357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 smtClean="0">
                <a:latin typeface="Edwardian Script ITC" pitchFamily="66" charset="0"/>
              </a:rPr>
              <a:t>Tutor: </a:t>
            </a:r>
            <a:r>
              <a:rPr lang="es-MX" sz="2400" b="1" u="sng" dirty="0" smtClean="0">
                <a:latin typeface="Edwardian Script ITC" pitchFamily="66" charset="0"/>
              </a:rPr>
              <a:t>MSc. </a:t>
            </a:r>
            <a:r>
              <a:rPr lang="es-ES" sz="2400" b="1" u="sng" dirty="0" err="1" smtClean="0">
                <a:latin typeface="Edwardian Script ITC" pitchFamily="66" charset="0"/>
              </a:rPr>
              <a:t>Imirsys</a:t>
            </a:r>
            <a:r>
              <a:rPr lang="es-ES" sz="2400" b="1" u="sng" dirty="0" smtClean="0">
                <a:latin typeface="Edwardian Script ITC" pitchFamily="66" charset="0"/>
              </a:rPr>
              <a:t>  González  Mendoza</a:t>
            </a:r>
            <a:r>
              <a:rPr lang="es-ES" sz="2400" b="1" u="sng" dirty="0" smtClean="0">
                <a:latin typeface="Edwardian Script ITC" pitchFamily="66" charset="0"/>
              </a:rPr>
              <a:t>. </a:t>
            </a:r>
            <a:endParaRPr lang="es-ES" sz="2400" dirty="0" smtClean="0">
              <a:latin typeface="Edwardian Script ITC" pitchFamily="66" charset="0"/>
            </a:endParaRPr>
          </a:p>
        </p:txBody>
      </p:sp>
      <p:pic>
        <p:nvPicPr>
          <p:cNvPr id="2097153" name="4 Imagen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7329" y="5253479"/>
            <a:ext cx="1286874" cy="53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0188"/>
            <a:ext cx="9144000" cy="6817812"/>
          </a:xfrm>
          <a:prstGeom prst="rect">
            <a:avLst/>
          </a:prstGeom>
        </p:spPr>
      </p:pic>
      <p:sp>
        <p:nvSpPr>
          <p:cNvPr id="1048586" name="TextBox 5"/>
          <p:cNvSpPr txBox="1"/>
          <p:nvPr/>
        </p:nvSpPr>
        <p:spPr>
          <a:xfrm>
            <a:off x="2471020" y="3617841"/>
            <a:ext cx="2529607" cy="403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 </a:t>
            </a:r>
            <a:r>
              <a:rPr lang="es-ES" sz="2000" i="1" dirty="0" smtClean="0">
                <a:latin typeface="Algerian" pitchFamily="82" charset="0"/>
              </a:rPr>
              <a:t> </a:t>
            </a:r>
            <a:endParaRPr lang="es-ES" sz="2000" i="1" dirty="0">
              <a:latin typeface="Algerian" pitchFamily="82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786182" y="4214818"/>
            <a:ext cx="4857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latin typeface="Edwardian Script ITC" pitchFamily="66" charset="0"/>
                <a:cs typeface="Arial" pitchFamily="34" charset="0"/>
              </a:rPr>
              <a:t>El </a:t>
            </a:r>
            <a:r>
              <a:rPr lang="es-ES" sz="2800" b="1" dirty="0" smtClean="0">
                <a:latin typeface="Edwardian Script ITC" pitchFamily="66" charset="0"/>
                <a:cs typeface="Arial" pitchFamily="34" charset="0"/>
              </a:rPr>
              <a:t> </a:t>
            </a:r>
            <a:r>
              <a:rPr lang="es-ES" sz="2800" b="1" dirty="0" smtClean="0">
                <a:latin typeface="Edwardian Script ITC" pitchFamily="66" charset="0"/>
                <a:cs typeface="Arial" pitchFamily="34" charset="0"/>
              </a:rPr>
              <a:t>fenómeno de las drogas en la Seguridad</a:t>
            </a:r>
            <a:endParaRPr lang="es-ES" sz="2800" b="1" dirty="0">
              <a:latin typeface="Edwardian Script ITC" pitchFamily="66" charset="0"/>
              <a:cs typeface="Arial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857620" y="4643446"/>
            <a:ext cx="4286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>
                <a:latin typeface="Edwardian Script ITC" pitchFamily="66" charset="0"/>
                <a:cs typeface="Arial" pitchFamily="34" charset="0"/>
              </a:rPr>
              <a:t>Internacional</a:t>
            </a:r>
            <a:r>
              <a:rPr lang="es-ES" sz="2800" b="1" dirty="0" smtClean="0"/>
              <a:t> </a:t>
            </a:r>
            <a:r>
              <a:rPr lang="es-ES" sz="2800" b="1" dirty="0" smtClean="0">
                <a:latin typeface="Edwardian Script ITC" pitchFamily="66" charset="0"/>
                <a:cs typeface="Arial" pitchFamily="34" charset="0"/>
              </a:rPr>
              <a:t> su influencia sobre Cuba.</a:t>
            </a:r>
            <a:endParaRPr lang="es-ES" sz="2800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2071670" y="3571876"/>
            <a:ext cx="435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 smtClean="0">
                <a:latin typeface="Edwardian Script ITC" pitchFamily="66" charset="0"/>
              </a:rPr>
              <a:t>Estudiante: </a:t>
            </a:r>
            <a:r>
              <a:rPr lang="es-ES" sz="2400" b="1" u="sng" dirty="0" smtClean="0">
                <a:latin typeface="Edwardian Script ITC" pitchFamily="66" charset="0"/>
              </a:rPr>
              <a:t>Rolando Jesús Romero Pérez.</a:t>
            </a:r>
            <a:endParaRPr lang="es-ES" sz="24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785786" y="3896029"/>
            <a:ext cx="4500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 smtClean="0">
                <a:latin typeface="Edwardian Script ITC" pitchFamily="66" charset="0"/>
              </a:rPr>
              <a:t>Tutores: </a:t>
            </a:r>
            <a:r>
              <a:rPr lang="es-MX" sz="2400" b="1" u="sng" dirty="0" smtClean="0">
                <a:latin typeface="Edwardian Script ITC" pitchFamily="66" charset="0"/>
              </a:rPr>
              <a:t>MSc. </a:t>
            </a:r>
            <a:r>
              <a:rPr lang="es-ES" sz="2400" b="1" u="sng" dirty="0" err="1" smtClean="0">
                <a:latin typeface="Edwardian Script ITC" pitchFamily="66" charset="0"/>
              </a:rPr>
              <a:t>Imirsys</a:t>
            </a:r>
            <a:r>
              <a:rPr lang="es-ES" sz="2400" b="1" u="sng" dirty="0" smtClean="0">
                <a:latin typeface="Edwardian Script ITC" pitchFamily="66" charset="0"/>
              </a:rPr>
              <a:t>  González  Mendoza</a:t>
            </a:r>
            <a:r>
              <a:rPr lang="es-ES" sz="2400" b="1" u="sng" dirty="0" smtClean="0">
                <a:latin typeface="Edwardian Script ITC" pitchFamily="66" charset="0"/>
              </a:rPr>
              <a:t>. </a:t>
            </a:r>
            <a:endParaRPr lang="es-ES" sz="2400" dirty="0" smtClean="0">
              <a:latin typeface="Edwardian Script ITC" pitchFamily="66" charset="0"/>
            </a:endParaRPr>
          </a:p>
        </p:txBody>
      </p:sp>
      <p:pic>
        <p:nvPicPr>
          <p:cNvPr id="2097153" name="4 Imagen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7329" y="5253479"/>
            <a:ext cx="1286874" cy="53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CuadroTexto"/>
          <p:cNvSpPr txBox="1"/>
          <p:nvPr/>
        </p:nvSpPr>
        <p:spPr>
          <a:xfrm>
            <a:off x="5143504" y="3896029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smtClean="0">
                <a:latin typeface="Edwardian Script ITC" pitchFamily="66" charset="0"/>
              </a:rPr>
              <a:t>MSc</a:t>
            </a:r>
            <a:r>
              <a:rPr lang="es-MX" sz="2400" b="1" u="sng" dirty="0" smtClean="0">
                <a:latin typeface="Edwardian Script ITC" pitchFamily="66" charset="0"/>
              </a:rPr>
              <a:t>. </a:t>
            </a:r>
            <a:r>
              <a:rPr lang="es-MX" sz="2400" b="1" u="sng" dirty="0" smtClean="0">
                <a:latin typeface="Edwardian Script ITC" pitchFamily="66" charset="0"/>
              </a:rPr>
              <a:t>Armando Ramírez González</a:t>
            </a:r>
            <a:r>
              <a:rPr lang="es-MX" sz="2400" b="1" u="sng" dirty="0" smtClean="0">
                <a:latin typeface="Edwardian Script ITC" pitchFamily="66" charset="0"/>
              </a:rPr>
              <a:t>.</a:t>
            </a:r>
            <a:r>
              <a:rPr lang="es-ES" sz="2400" b="1" u="sng" dirty="0" smtClean="0">
                <a:latin typeface="Edwardian Script ITC" pitchFamily="66" charset="0"/>
              </a:rPr>
              <a:t> </a:t>
            </a:r>
            <a:endParaRPr lang="es-ES" sz="2400" dirty="0" smtClean="0">
              <a:latin typeface="Edwardian Script ITC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0188"/>
            <a:ext cx="9144000" cy="6817812"/>
          </a:xfrm>
          <a:prstGeom prst="rect">
            <a:avLst/>
          </a:prstGeom>
        </p:spPr>
      </p:pic>
      <p:sp>
        <p:nvSpPr>
          <p:cNvPr id="1048586" name="TextBox 5"/>
          <p:cNvSpPr txBox="1"/>
          <p:nvPr/>
        </p:nvSpPr>
        <p:spPr>
          <a:xfrm>
            <a:off x="2471020" y="3617841"/>
            <a:ext cx="2529607" cy="403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 </a:t>
            </a:r>
            <a:r>
              <a:rPr lang="es-ES" sz="2000" i="1" dirty="0" smtClean="0">
                <a:latin typeface="Algerian" pitchFamily="82" charset="0"/>
              </a:rPr>
              <a:t> </a:t>
            </a:r>
            <a:endParaRPr lang="es-ES" sz="2000" i="1" dirty="0">
              <a:latin typeface="Algerian" pitchFamily="82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643306" y="4214818"/>
            <a:ext cx="5286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latin typeface="Edwardian Script ITC" pitchFamily="66" charset="0"/>
                <a:cs typeface="Arial" pitchFamily="34" charset="0"/>
              </a:rPr>
              <a:t>La cultura  general  integral  un objetivo  estratégico  </a:t>
            </a:r>
            <a:endParaRPr lang="es-ES" sz="2800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2071670" y="3538839"/>
            <a:ext cx="5000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 smtClean="0">
                <a:latin typeface="Edwardian Script ITC" pitchFamily="66" charset="0"/>
              </a:rPr>
              <a:t>Estudiante: </a:t>
            </a:r>
            <a:r>
              <a:rPr lang="es-ES" sz="2400" b="1" u="sng" dirty="0" err="1" smtClean="0">
                <a:latin typeface="Edwardian Script ITC" pitchFamily="66" charset="0"/>
              </a:rPr>
              <a:t>Fabiana</a:t>
            </a:r>
            <a:r>
              <a:rPr lang="es-ES" sz="2400" b="1" u="sng" dirty="0" smtClean="0">
                <a:latin typeface="Edwardian Script ITC" pitchFamily="66" charset="0"/>
              </a:rPr>
              <a:t> </a:t>
            </a:r>
            <a:r>
              <a:rPr lang="es-ES" sz="2400" b="1" u="sng" dirty="0" err="1" smtClean="0">
                <a:latin typeface="Edwardian Script ITC" pitchFamily="66" charset="0"/>
              </a:rPr>
              <a:t>Yisel</a:t>
            </a:r>
            <a:r>
              <a:rPr lang="es-ES" sz="2400" b="1" u="sng" dirty="0" smtClean="0">
                <a:latin typeface="Edwardian Script ITC" pitchFamily="66" charset="0"/>
              </a:rPr>
              <a:t> Santiesteban Rodríguez. </a:t>
            </a:r>
            <a:endParaRPr lang="es-ES" sz="2400" b="1" u="sng" dirty="0" smtClean="0">
              <a:latin typeface="Edwardian Script ITC" pitchFamily="66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2143108" y="3896029"/>
            <a:ext cx="435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 smtClean="0">
                <a:latin typeface="Edwardian Script ITC" pitchFamily="66" charset="0"/>
              </a:rPr>
              <a:t>Tutor: </a:t>
            </a:r>
            <a:r>
              <a:rPr lang="es-MX" sz="2400" b="1" u="sng" dirty="0" smtClean="0">
                <a:latin typeface="Edwardian Script ITC" pitchFamily="66" charset="0"/>
              </a:rPr>
              <a:t>MSc. </a:t>
            </a:r>
            <a:r>
              <a:rPr lang="es-ES" sz="2400" b="1" u="sng" dirty="0" err="1" smtClean="0">
                <a:latin typeface="Edwardian Script ITC" pitchFamily="66" charset="0"/>
              </a:rPr>
              <a:t>Imirsys</a:t>
            </a:r>
            <a:r>
              <a:rPr lang="es-ES" sz="2400" b="1" u="sng" dirty="0" smtClean="0">
                <a:latin typeface="Edwardian Script ITC" pitchFamily="66" charset="0"/>
              </a:rPr>
              <a:t>  González  Mendoza</a:t>
            </a:r>
            <a:r>
              <a:rPr lang="es-ES" sz="2400" b="1" u="sng" dirty="0" smtClean="0">
                <a:latin typeface="Edwardian Script ITC" pitchFamily="66" charset="0"/>
              </a:rPr>
              <a:t>. </a:t>
            </a:r>
            <a:endParaRPr lang="es-ES" sz="2400" dirty="0" smtClean="0">
              <a:latin typeface="Edwardian Script ITC" pitchFamily="66" charset="0"/>
            </a:endParaRPr>
          </a:p>
        </p:txBody>
      </p:sp>
      <p:pic>
        <p:nvPicPr>
          <p:cNvPr id="2097153" name="4 Imagen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7329" y="5253479"/>
            <a:ext cx="1286874" cy="53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CuadroTexto"/>
          <p:cNvSpPr txBox="1"/>
          <p:nvPr/>
        </p:nvSpPr>
        <p:spPr>
          <a:xfrm>
            <a:off x="3857620" y="4643446"/>
            <a:ext cx="4429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>
                <a:latin typeface="Edwardian Script ITC" pitchFamily="66" charset="0"/>
                <a:cs typeface="Arial" pitchFamily="34" charset="0"/>
              </a:rPr>
              <a:t>en  el  desarrollo  de  la  revolución  cubana.</a:t>
            </a:r>
            <a:endParaRPr lang="es-E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0188"/>
            <a:ext cx="9144000" cy="6817812"/>
          </a:xfrm>
          <a:prstGeom prst="rect">
            <a:avLst/>
          </a:prstGeom>
        </p:spPr>
      </p:pic>
      <p:sp>
        <p:nvSpPr>
          <p:cNvPr id="1048586" name="TextBox 5"/>
          <p:cNvSpPr txBox="1"/>
          <p:nvPr/>
        </p:nvSpPr>
        <p:spPr>
          <a:xfrm>
            <a:off x="2471020" y="3617841"/>
            <a:ext cx="2529607" cy="403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 </a:t>
            </a:r>
            <a:r>
              <a:rPr lang="es-ES" sz="2000" i="1" dirty="0" smtClean="0">
                <a:latin typeface="Algerian" pitchFamily="82" charset="0"/>
              </a:rPr>
              <a:t> </a:t>
            </a:r>
            <a:endParaRPr lang="es-ES" sz="2000" i="1" dirty="0">
              <a:latin typeface="Algerian" pitchFamily="82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2143108" y="3571876"/>
            <a:ext cx="3857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smtClean="0">
                <a:latin typeface="Edwardian Script ITC" pitchFamily="66" charset="0"/>
              </a:rPr>
              <a:t>MSc. </a:t>
            </a:r>
            <a:r>
              <a:rPr lang="es-MX" sz="2400" b="1" u="sng" dirty="0" smtClean="0">
                <a:latin typeface="Edwardian Script ITC" pitchFamily="66" charset="0"/>
              </a:rPr>
              <a:t>Armando Ramírez González.</a:t>
            </a:r>
            <a:r>
              <a:rPr lang="es-ES" sz="2400" b="1" u="sng" dirty="0" smtClean="0">
                <a:latin typeface="Edwardian Script ITC" pitchFamily="66" charset="0"/>
              </a:rPr>
              <a:t> </a:t>
            </a:r>
            <a:endParaRPr lang="es-ES" sz="2400" dirty="0" smtClean="0">
              <a:latin typeface="Edwardian Script ITC" pitchFamily="66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857620" y="4214818"/>
            <a:ext cx="5214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latin typeface="Edwardian Script ITC" pitchFamily="66" charset="0"/>
                <a:cs typeface="Arial" pitchFamily="34" charset="0"/>
              </a:rPr>
              <a:t>Posibilidad de empleo del estiércol en la producción</a:t>
            </a:r>
            <a:endParaRPr lang="es-ES" sz="2800" b="1" dirty="0">
              <a:latin typeface="Edwardian Script ITC" pitchFamily="66" charset="0"/>
              <a:cs typeface="Arial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285720" y="4620292"/>
            <a:ext cx="8715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latin typeface="Edwardian Script ITC" pitchFamily="66" charset="0"/>
                <a:cs typeface="Arial" pitchFamily="34" charset="0"/>
              </a:rPr>
              <a:t>de biogás </a:t>
            </a:r>
            <a:r>
              <a:rPr lang="es-ES" sz="2400" b="1" dirty="0" smtClean="0">
                <a:latin typeface="Edwardian Script ITC" pitchFamily="66" charset="0"/>
                <a:cs typeface="Arial" pitchFamily="34" charset="0"/>
              </a:rPr>
              <a:t> para  </a:t>
            </a:r>
            <a:r>
              <a:rPr lang="es-ES" sz="2400" b="1" dirty="0" smtClean="0">
                <a:latin typeface="Edwardian Script ITC" pitchFamily="66" charset="0"/>
                <a:cs typeface="Arial" pitchFamily="34" charset="0"/>
              </a:rPr>
              <a:t>disminuir la emisión de metano  y mejorar la protección del medio ambiente  y el desarrollo local.</a:t>
            </a:r>
            <a:r>
              <a:rPr lang="es-MX" sz="2400" b="1" dirty="0" smtClean="0">
                <a:latin typeface="Edwardian Script ITC" pitchFamily="66" charset="0"/>
                <a:cs typeface="Arial" pitchFamily="34" charset="0"/>
              </a:rPr>
              <a:t> </a:t>
            </a:r>
            <a:endParaRPr lang="es-ES" sz="2400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1571604" y="3896029"/>
            <a:ext cx="335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 smtClean="0">
                <a:latin typeface="Edwardian Script ITC" pitchFamily="66" charset="0"/>
              </a:rPr>
              <a:t>MSc. </a:t>
            </a:r>
            <a:r>
              <a:rPr lang="es-ES" sz="2400" b="1" u="sng" dirty="0" err="1" smtClean="0">
                <a:latin typeface="Edwardian Script ITC" pitchFamily="66" charset="0"/>
              </a:rPr>
              <a:t>Yovanny</a:t>
            </a:r>
            <a:r>
              <a:rPr lang="es-ES" sz="2400" b="1" u="sng" dirty="0" smtClean="0">
                <a:latin typeface="Edwardian Script ITC" pitchFamily="66" charset="0"/>
              </a:rPr>
              <a:t> Guerra Salinas.</a:t>
            </a:r>
            <a:endParaRPr lang="es-ES" sz="2400" u="sng" dirty="0">
              <a:latin typeface="Edwardian Script ITC" pitchFamily="66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4929190" y="3896029"/>
            <a:ext cx="4000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 smtClean="0">
                <a:latin typeface="Edwardian Script ITC" pitchFamily="66" charset="0"/>
              </a:rPr>
              <a:t>MSc. Edilberto A. Ramírez González. </a:t>
            </a:r>
            <a:endParaRPr lang="es-ES" sz="2400" u="sng" dirty="0">
              <a:latin typeface="Edwardian Script ITC" pitchFamily="66" charset="0"/>
            </a:endParaRPr>
          </a:p>
        </p:txBody>
      </p:sp>
      <p:pic>
        <p:nvPicPr>
          <p:cNvPr id="2097153" name="4 Imagen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7329" y="5253479"/>
            <a:ext cx="1286874" cy="53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0188"/>
            <a:ext cx="9144000" cy="6817812"/>
          </a:xfrm>
          <a:prstGeom prst="rect">
            <a:avLst/>
          </a:prstGeom>
        </p:spPr>
      </p:pic>
      <p:sp>
        <p:nvSpPr>
          <p:cNvPr id="1048586" name="TextBox 5"/>
          <p:cNvSpPr txBox="1"/>
          <p:nvPr/>
        </p:nvSpPr>
        <p:spPr>
          <a:xfrm>
            <a:off x="2471020" y="3617841"/>
            <a:ext cx="2529607" cy="403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 </a:t>
            </a:r>
            <a:r>
              <a:rPr lang="es-ES" sz="2000" i="1" dirty="0" smtClean="0">
                <a:latin typeface="Algerian" pitchFamily="82" charset="0"/>
              </a:rPr>
              <a:t> </a:t>
            </a:r>
            <a:endParaRPr lang="es-ES" sz="2000" i="1" dirty="0">
              <a:latin typeface="Algerian" pitchFamily="82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2071670" y="3610277"/>
            <a:ext cx="314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smtClean="0">
                <a:latin typeface="Edwardian Script ITC" pitchFamily="66" charset="0"/>
              </a:rPr>
              <a:t>MSc.  Alexis Cano Frometa.</a:t>
            </a:r>
            <a:endParaRPr lang="es-ES" sz="2400" dirty="0">
              <a:latin typeface="Edwardian Script ITC" pitchFamily="66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643306" y="4214818"/>
            <a:ext cx="4857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latin typeface="Edwardian Script ITC" pitchFamily="66" charset="0"/>
                <a:cs typeface="Arial" pitchFamily="34" charset="0"/>
              </a:rPr>
              <a:t>La educación  ambiental  en  pos  de  reducir </a:t>
            </a:r>
            <a:r>
              <a:rPr lang="es-MX" sz="2800" b="1" dirty="0" smtClean="0"/>
              <a:t> </a:t>
            </a:r>
            <a:endParaRPr lang="es-ES" sz="2800" b="1" dirty="0">
              <a:latin typeface="Edwardian Script ITC" pitchFamily="66" charset="0"/>
              <a:cs typeface="Arial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142976" y="4620292"/>
            <a:ext cx="7429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>
                <a:latin typeface="Edwardian Script ITC" pitchFamily="66" charset="0"/>
                <a:cs typeface="Arial" pitchFamily="34" charset="0"/>
              </a:rPr>
              <a:t>los</a:t>
            </a:r>
            <a:r>
              <a:rPr lang="es-MX" sz="2800" b="1" dirty="0" smtClean="0">
                <a:latin typeface="Edwardian Script ITC" pitchFamily="66" charset="0"/>
                <a:cs typeface="Arial" pitchFamily="34" charset="0"/>
              </a:rPr>
              <a:t>  desastres, un  desafío  afrontado  desde  la  universidad  contemporánea. </a:t>
            </a:r>
            <a:endParaRPr lang="es-ES" sz="2800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5286380" y="3610277"/>
            <a:ext cx="342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 smtClean="0">
                <a:latin typeface="Edwardian Script ITC" pitchFamily="66" charset="0"/>
              </a:rPr>
              <a:t>MSc. Antonio  Salas Ricardo.</a:t>
            </a:r>
            <a:endParaRPr lang="es-ES" sz="2400" u="sng" dirty="0">
              <a:latin typeface="Edwardian Script ITC" pitchFamily="66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2000232" y="3929066"/>
            <a:ext cx="4786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 smtClean="0">
                <a:latin typeface="Edwardian Script ITC" pitchFamily="66" charset="0"/>
              </a:rPr>
              <a:t>MSc. Edilberto Antonio  Ramírez González. </a:t>
            </a:r>
            <a:endParaRPr lang="es-ES" sz="2400" u="sng" dirty="0">
              <a:latin typeface="Edwardian Script ITC" pitchFamily="66" charset="0"/>
            </a:endParaRPr>
          </a:p>
        </p:txBody>
      </p:sp>
      <p:pic>
        <p:nvPicPr>
          <p:cNvPr id="2097153" name="4 Imagen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7329" y="5253479"/>
            <a:ext cx="1286874" cy="53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0188"/>
            <a:ext cx="9144000" cy="6817812"/>
          </a:xfrm>
          <a:prstGeom prst="rect">
            <a:avLst/>
          </a:prstGeom>
        </p:spPr>
      </p:pic>
      <p:sp>
        <p:nvSpPr>
          <p:cNvPr id="1048586" name="TextBox 5"/>
          <p:cNvSpPr txBox="1"/>
          <p:nvPr/>
        </p:nvSpPr>
        <p:spPr>
          <a:xfrm>
            <a:off x="2471020" y="3617841"/>
            <a:ext cx="2529607" cy="403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 </a:t>
            </a:r>
            <a:r>
              <a:rPr lang="es-ES" sz="2000" i="1" dirty="0" smtClean="0">
                <a:latin typeface="Algerian" pitchFamily="82" charset="0"/>
              </a:rPr>
              <a:t> </a:t>
            </a:r>
            <a:endParaRPr lang="es-ES" sz="2000" i="1" dirty="0">
              <a:latin typeface="Algerian" pitchFamily="82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2071670" y="3610277"/>
            <a:ext cx="314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smtClean="0">
                <a:latin typeface="Edwardian Script ITC" pitchFamily="66" charset="0"/>
              </a:rPr>
              <a:t>MSc. Elvis Sánchez Haber ,</a:t>
            </a:r>
            <a:endParaRPr lang="es-ES" sz="2400" dirty="0">
              <a:latin typeface="Edwardian Script ITC" pitchFamily="66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571868" y="4214818"/>
            <a:ext cx="5429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latin typeface="Edwardian Script ITC" pitchFamily="66" charset="0"/>
                <a:cs typeface="Arial" pitchFamily="34" charset="0"/>
              </a:rPr>
              <a:t>La bancarización del país, su comunicación comercial</a:t>
            </a:r>
            <a:endParaRPr lang="es-ES" sz="2800" b="1" dirty="0">
              <a:latin typeface="Edwardian Script ITC" pitchFamily="66" charset="0"/>
              <a:cs typeface="Arial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000100" y="4620292"/>
            <a:ext cx="7715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>
                <a:latin typeface="Edwardian Script ITC" pitchFamily="66" charset="0"/>
                <a:cs typeface="Arial" pitchFamily="34" charset="0"/>
              </a:rPr>
              <a:t>en los servicios cajas extras y su implicación en la seguridad nacional de Cuba. </a:t>
            </a:r>
            <a:endParaRPr lang="es-ES" sz="2800" b="1" dirty="0">
              <a:latin typeface="Edwardian Script ITC" pitchFamily="66" charset="0"/>
              <a:cs typeface="Arial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5214942" y="3610277"/>
            <a:ext cx="3500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 smtClean="0">
                <a:latin typeface="Edwardian Script ITC" pitchFamily="66" charset="0"/>
              </a:rPr>
              <a:t>MSc. Vladimir León Martínez , </a:t>
            </a:r>
            <a:endParaRPr lang="es-ES" sz="2400" u="sng" dirty="0">
              <a:latin typeface="Edwardian Script ITC" pitchFamily="66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2071670" y="3896029"/>
            <a:ext cx="371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 smtClean="0">
                <a:latin typeface="Edwardian Script ITC" pitchFamily="66" charset="0"/>
              </a:rPr>
              <a:t>MSc. </a:t>
            </a:r>
            <a:r>
              <a:rPr lang="es-ES" sz="2400" b="1" u="sng" dirty="0" err="1" smtClean="0">
                <a:latin typeface="Edwardian Script ITC" pitchFamily="66" charset="0"/>
              </a:rPr>
              <a:t>Yovanny</a:t>
            </a:r>
            <a:r>
              <a:rPr lang="es-ES" sz="2400" b="1" u="sng" dirty="0" smtClean="0">
                <a:latin typeface="Edwardian Script ITC" pitchFamily="66" charset="0"/>
              </a:rPr>
              <a:t> Guerra Salinas.</a:t>
            </a:r>
            <a:endParaRPr lang="es-ES" sz="2400" u="sng" dirty="0">
              <a:latin typeface="Edwardian Script ITC" pitchFamily="66" charset="0"/>
            </a:endParaRPr>
          </a:p>
        </p:txBody>
      </p:sp>
      <p:pic>
        <p:nvPicPr>
          <p:cNvPr id="2097153" name="4 Imagen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7329" y="5253479"/>
            <a:ext cx="1286874" cy="53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0188"/>
            <a:ext cx="9144000" cy="6817812"/>
          </a:xfrm>
          <a:prstGeom prst="rect">
            <a:avLst/>
          </a:prstGeom>
        </p:spPr>
      </p:pic>
      <p:sp>
        <p:nvSpPr>
          <p:cNvPr id="1048586" name="TextBox 5"/>
          <p:cNvSpPr txBox="1"/>
          <p:nvPr/>
        </p:nvSpPr>
        <p:spPr>
          <a:xfrm>
            <a:off x="2471020" y="3617841"/>
            <a:ext cx="2529607" cy="403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 </a:t>
            </a:r>
            <a:r>
              <a:rPr lang="es-ES" sz="2000" i="1" dirty="0" smtClean="0">
                <a:latin typeface="Algerian" pitchFamily="82" charset="0"/>
              </a:rPr>
              <a:t> </a:t>
            </a:r>
            <a:endParaRPr lang="es-ES" sz="2000" i="1" dirty="0">
              <a:latin typeface="Algerian" pitchFamily="82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786182" y="4214818"/>
            <a:ext cx="457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latin typeface="Edwardian Script ITC" pitchFamily="66" charset="0"/>
                <a:cs typeface="Arial" pitchFamily="34" charset="0"/>
              </a:rPr>
              <a:t>La  seguridad  nacional  de  Cuba, </a:t>
            </a:r>
            <a:r>
              <a:rPr lang="es-ES" sz="2800" b="1" dirty="0" smtClean="0"/>
              <a:t> </a:t>
            </a:r>
            <a:endParaRPr lang="es-ES" sz="2800" b="1" dirty="0">
              <a:latin typeface="Edwardian Script ITC" pitchFamily="66" charset="0"/>
              <a:cs typeface="Arial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357554" y="4643446"/>
            <a:ext cx="5072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>
                <a:latin typeface="Edwardian Script ITC" pitchFamily="66" charset="0"/>
                <a:cs typeface="Arial" pitchFamily="34" charset="0"/>
              </a:rPr>
              <a:t>en  el   contexto  de  la  seguridad  regional. </a:t>
            </a:r>
            <a:endParaRPr lang="es-ES" sz="2800" b="1" dirty="0">
              <a:latin typeface="Edwardian Script ITC" pitchFamily="66" charset="0"/>
              <a:cs typeface="Arial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071670" y="3610277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 smtClean="0">
                <a:latin typeface="Edwardian Script ITC" pitchFamily="66" charset="0"/>
              </a:rPr>
              <a:t>Estudiante: Fidel Barroso Gamboa. 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1928794" y="3896029"/>
            <a:ext cx="3286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 smtClean="0">
                <a:latin typeface="Edwardian Script ITC" pitchFamily="66" charset="0"/>
              </a:rPr>
              <a:t>Tutores: </a:t>
            </a:r>
            <a:r>
              <a:rPr lang="es-MX" sz="2400" b="1" u="sng" dirty="0" smtClean="0">
                <a:latin typeface="Edwardian Script ITC" pitchFamily="66" charset="0"/>
              </a:rPr>
              <a:t>Lic. Julio Revé Osorio.</a:t>
            </a:r>
            <a:r>
              <a:rPr lang="es-MX" sz="2400" u="sng" dirty="0" smtClean="0">
                <a:latin typeface="Edwardian Script ITC" pitchFamily="66" charset="0"/>
              </a:rPr>
              <a:t> </a:t>
            </a:r>
            <a:endParaRPr lang="es-ES" sz="2400" dirty="0" smtClean="0">
              <a:latin typeface="Edwardian Script ITC" pitchFamily="66" charset="0"/>
            </a:endParaRPr>
          </a:p>
        </p:txBody>
      </p:sp>
      <p:pic>
        <p:nvPicPr>
          <p:cNvPr id="2097153" name="4 Imagen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7329" y="5253479"/>
            <a:ext cx="1286874" cy="53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CuadroTexto"/>
          <p:cNvSpPr txBox="1"/>
          <p:nvPr/>
        </p:nvSpPr>
        <p:spPr>
          <a:xfrm>
            <a:off x="5143504" y="3857628"/>
            <a:ext cx="3929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 smtClean="0">
                <a:latin typeface="Edwardian Script ITC" pitchFamily="66" charset="0"/>
              </a:rPr>
              <a:t>MSc. Ricardo Rodríguez Castellano.</a:t>
            </a:r>
            <a:endParaRPr lang="es-ES" sz="2400" u="sng" dirty="0">
              <a:latin typeface="Edwardian Script ITC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0188"/>
            <a:ext cx="9144000" cy="6817812"/>
          </a:xfrm>
          <a:prstGeom prst="rect">
            <a:avLst/>
          </a:prstGeom>
        </p:spPr>
      </p:pic>
      <p:sp>
        <p:nvSpPr>
          <p:cNvPr id="1048586" name="TextBox 5"/>
          <p:cNvSpPr txBox="1"/>
          <p:nvPr/>
        </p:nvSpPr>
        <p:spPr>
          <a:xfrm>
            <a:off x="2471020" y="3617841"/>
            <a:ext cx="2529607" cy="403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 </a:t>
            </a:r>
            <a:r>
              <a:rPr lang="es-ES" sz="2000" i="1" dirty="0" smtClean="0">
                <a:latin typeface="Algerian" pitchFamily="82" charset="0"/>
              </a:rPr>
              <a:t> </a:t>
            </a:r>
            <a:endParaRPr lang="es-ES" sz="2000" i="1" dirty="0">
              <a:latin typeface="Algerian" pitchFamily="82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786182" y="4214818"/>
            <a:ext cx="4929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latin typeface="Edwardian Script ITC" pitchFamily="66" charset="0"/>
                <a:cs typeface="Arial" pitchFamily="34" charset="0"/>
              </a:rPr>
              <a:t>La  seguridad  nacional  y la  defensa  nacional</a:t>
            </a:r>
            <a:r>
              <a:rPr lang="es-ES" sz="2800" b="1" dirty="0" smtClean="0"/>
              <a:t> </a:t>
            </a:r>
            <a:endParaRPr lang="es-ES" sz="2800" b="1" dirty="0">
              <a:latin typeface="Edwardian Script ITC" pitchFamily="66" charset="0"/>
              <a:cs typeface="Arial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2143108" y="4643446"/>
            <a:ext cx="6572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>
                <a:latin typeface="Edwardian Script ITC" pitchFamily="66" charset="0"/>
                <a:cs typeface="Arial" pitchFamily="34" charset="0"/>
              </a:rPr>
              <a:t>en  el   contexto   actual de las relaciones internacionales de Cuba. </a:t>
            </a:r>
            <a:endParaRPr lang="es-ES" sz="2800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2071670" y="3610277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 smtClean="0">
                <a:latin typeface="Edwardian Script ITC" pitchFamily="66" charset="0"/>
              </a:rPr>
              <a:t>Estudiante: </a:t>
            </a:r>
            <a:r>
              <a:rPr lang="es-ES" sz="2400" b="1" u="sng" dirty="0" err="1" smtClean="0">
                <a:latin typeface="Edwardian Script ITC" pitchFamily="66" charset="0"/>
              </a:rPr>
              <a:t>Gretel</a:t>
            </a:r>
            <a:r>
              <a:rPr lang="es-ES" sz="2400" b="1" u="sng" dirty="0" smtClean="0">
                <a:latin typeface="Edwardian Script ITC" pitchFamily="66" charset="0"/>
              </a:rPr>
              <a:t>  Fernández Reyes. 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1285852" y="3896029"/>
            <a:ext cx="4500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 smtClean="0">
                <a:latin typeface="Edwardian Script ITC" pitchFamily="66" charset="0"/>
              </a:rPr>
              <a:t>Tutores: </a:t>
            </a:r>
            <a:r>
              <a:rPr lang="es-MX" sz="2400" b="1" u="sng" dirty="0" smtClean="0">
                <a:latin typeface="Edwardian Script ITC" pitchFamily="66" charset="0"/>
              </a:rPr>
              <a:t>MSc. Obdulio Miguel Mora Ávila.</a:t>
            </a:r>
            <a:r>
              <a:rPr lang="es-MX" sz="2400" u="sng" dirty="0" smtClean="0">
                <a:latin typeface="Edwardian Script ITC" pitchFamily="66" charset="0"/>
              </a:rPr>
              <a:t> </a:t>
            </a:r>
            <a:endParaRPr lang="es-ES" sz="2400" dirty="0" smtClean="0">
              <a:latin typeface="Edwardian Script ITC" pitchFamily="66" charset="0"/>
            </a:endParaRPr>
          </a:p>
        </p:txBody>
      </p:sp>
      <p:pic>
        <p:nvPicPr>
          <p:cNvPr id="2097153" name="4 Imagen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7329" y="5253479"/>
            <a:ext cx="1286874" cy="53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CuadroTexto"/>
          <p:cNvSpPr txBox="1"/>
          <p:nvPr/>
        </p:nvSpPr>
        <p:spPr>
          <a:xfrm>
            <a:off x="5643570" y="3857628"/>
            <a:ext cx="3286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 smtClean="0">
                <a:latin typeface="Edwardian Script ITC" pitchFamily="66" charset="0"/>
              </a:rPr>
              <a:t>MSc. </a:t>
            </a:r>
            <a:r>
              <a:rPr lang="es-ES" sz="2400" b="1" u="sng" dirty="0" err="1" smtClean="0">
                <a:latin typeface="Edwardian Script ITC" pitchFamily="66" charset="0"/>
              </a:rPr>
              <a:t>Ivis</a:t>
            </a:r>
            <a:r>
              <a:rPr lang="es-ES" sz="2400" b="1" u="sng" dirty="0" smtClean="0">
                <a:latin typeface="Edwardian Script ITC" pitchFamily="66" charset="0"/>
              </a:rPr>
              <a:t> Villavicencio Estepa.</a:t>
            </a:r>
            <a:endParaRPr lang="es-ES" sz="2400" u="sng" dirty="0">
              <a:latin typeface="Edwardian Script ITC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0188"/>
            <a:ext cx="9144000" cy="6817812"/>
          </a:xfrm>
          <a:prstGeom prst="rect">
            <a:avLst/>
          </a:prstGeom>
        </p:spPr>
      </p:pic>
      <p:sp>
        <p:nvSpPr>
          <p:cNvPr id="1048586" name="TextBox 5"/>
          <p:cNvSpPr txBox="1"/>
          <p:nvPr/>
        </p:nvSpPr>
        <p:spPr>
          <a:xfrm>
            <a:off x="2471020" y="3617841"/>
            <a:ext cx="2529607" cy="403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 </a:t>
            </a:r>
            <a:r>
              <a:rPr lang="es-ES" sz="2000" i="1" dirty="0" smtClean="0">
                <a:latin typeface="Algerian" pitchFamily="82" charset="0"/>
              </a:rPr>
              <a:t> </a:t>
            </a:r>
            <a:endParaRPr lang="es-ES" sz="2000" i="1" dirty="0">
              <a:latin typeface="Algerian" pitchFamily="82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786182" y="4214818"/>
            <a:ext cx="4143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latin typeface="Edwardian Script ITC" pitchFamily="66" charset="0"/>
                <a:cs typeface="Arial" pitchFamily="34" charset="0"/>
              </a:rPr>
              <a:t>Medidas  para   proteger   la  población </a:t>
            </a:r>
            <a:endParaRPr lang="es-ES" sz="2800" b="1" dirty="0">
              <a:latin typeface="Edwardian Script ITC" pitchFamily="66" charset="0"/>
              <a:cs typeface="Arial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714480" y="4643446"/>
            <a:ext cx="628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>
                <a:latin typeface="Edwardian Script ITC" pitchFamily="66" charset="0"/>
                <a:cs typeface="Arial" pitchFamily="34" charset="0"/>
              </a:rPr>
              <a:t>  y  la  economía , ante  los  ciclones  tropicales  en  las  Tunas. </a:t>
            </a:r>
            <a:endParaRPr lang="es-ES" sz="2800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2071670" y="3610277"/>
            <a:ext cx="4929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 smtClean="0">
                <a:latin typeface="Edwardian Script ITC" pitchFamily="66" charset="0"/>
              </a:rPr>
              <a:t>Estudiante: </a:t>
            </a:r>
            <a:r>
              <a:rPr lang="es-ES" sz="2400" b="1" u="sng" dirty="0" err="1" smtClean="0">
                <a:latin typeface="Edwardian Script ITC" pitchFamily="66" charset="0"/>
              </a:rPr>
              <a:t>Gretel</a:t>
            </a:r>
            <a:r>
              <a:rPr lang="es-ES" sz="2400" b="1" u="sng" dirty="0" smtClean="0">
                <a:latin typeface="Edwardian Script ITC" pitchFamily="66" charset="0"/>
              </a:rPr>
              <a:t>  </a:t>
            </a:r>
            <a:r>
              <a:rPr lang="es-ES" sz="2400" b="1" u="sng" dirty="0" err="1" smtClean="0">
                <a:latin typeface="Edwardian Script ITC" pitchFamily="66" charset="0"/>
              </a:rPr>
              <a:t>Yanexy</a:t>
            </a:r>
            <a:r>
              <a:rPr lang="es-ES" sz="2400" b="1" u="sng" dirty="0" smtClean="0">
                <a:latin typeface="Edwardian Script ITC" pitchFamily="66" charset="0"/>
              </a:rPr>
              <a:t>  </a:t>
            </a:r>
            <a:r>
              <a:rPr lang="es-ES" sz="2400" b="1" u="sng" dirty="0" err="1" smtClean="0">
                <a:latin typeface="Edwardian Script ITC" pitchFamily="66" charset="0"/>
              </a:rPr>
              <a:t>Sabajanes</a:t>
            </a:r>
            <a:r>
              <a:rPr lang="es-ES" sz="2400" b="1" u="sng" dirty="0" smtClean="0">
                <a:latin typeface="Edwardian Script ITC" pitchFamily="66" charset="0"/>
              </a:rPr>
              <a:t>  Contreras.   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5214942" y="3896029"/>
            <a:ext cx="371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smtClean="0">
                <a:latin typeface="Edwardian Script ITC" pitchFamily="66" charset="0"/>
              </a:rPr>
              <a:t>MSc. Obdulio Miguel Mora Ávila.</a:t>
            </a:r>
            <a:r>
              <a:rPr lang="es-MX" sz="2400" u="sng" dirty="0" smtClean="0">
                <a:latin typeface="Edwardian Script ITC" pitchFamily="66" charset="0"/>
              </a:rPr>
              <a:t> </a:t>
            </a:r>
            <a:endParaRPr lang="es-ES" sz="2400" dirty="0" smtClean="0">
              <a:latin typeface="Edwardian Script ITC" pitchFamily="66" charset="0"/>
            </a:endParaRPr>
          </a:p>
        </p:txBody>
      </p:sp>
      <p:pic>
        <p:nvPicPr>
          <p:cNvPr id="2097153" name="4 Imagen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7329" y="5253479"/>
            <a:ext cx="1286874" cy="53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CuadroTexto"/>
          <p:cNvSpPr txBox="1"/>
          <p:nvPr/>
        </p:nvSpPr>
        <p:spPr>
          <a:xfrm>
            <a:off x="1000100" y="3896029"/>
            <a:ext cx="435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 smtClean="0">
                <a:latin typeface="Edwardian Script ITC" pitchFamily="66" charset="0"/>
              </a:rPr>
              <a:t>Tutores: </a:t>
            </a:r>
            <a:r>
              <a:rPr lang="es-MX" sz="2400" b="1" u="sng" dirty="0" smtClean="0">
                <a:latin typeface="Edwardian Script ITC" pitchFamily="66" charset="0"/>
              </a:rPr>
              <a:t>MSc. Idalberto Ramírez Guisado. </a:t>
            </a:r>
            <a:endParaRPr lang="es-ES" sz="2400" b="1" dirty="0" smtClean="0">
              <a:latin typeface="Edwardian Script ITC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0188"/>
            <a:ext cx="9144000" cy="6817812"/>
          </a:xfrm>
          <a:prstGeom prst="rect">
            <a:avLst/>
          </a:prstGeom>
        </p:spPr>
      </p:pic>
      <p:sp>
        <p:nvSpPr>
          <p:cNvPr id="1048586" name="TextBox 5"/>
          <p:cNvSpPr txBox="1"/>
          <p:nvPr/>
        </p:nvSpPr>
        <p:spPr>
          <a:xfrm>
            <a:off x="2471020" y="3617841"/>
            <a:ext cx="2529607" cy="403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 </a:t>
            </a:r>
            <a:r>
              <a:rPr lang="es-ES" sz="2000" i="1" dirty="0" smtClean="0">
                <a:latin typeface="Algerian" pitchFamily="82" charset="0"/>
              </a:rPr>
              <a:t> </a:t>
            </a:r>
            <a:endParaRPr lang="es-ES" sz="2000" i="1" dirty="0">
              <a:latin typeface="Algerian" pitchFamily="82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643306" y="4214818"/>
            <a:ext cx="5500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latin typeface="Edwardian Script ITC" pitchFamily="66" charset="0"/>
                <a:cs typeface="Arial" pitchFamily="34" charset="0"/>
              </a:rPr>
              <a:t>Medidas  para proteger la  población  y  la economía. </a:t>
            </a:r>
            <a:endParaRPr lang="es-ES" sz="2800" b="1" dirty="0">
              <a:latin typeface="Edwardian Script ITC" pitchFamily="66" charset="0"/>
              <a:cs typeface="Arial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500430" y="4572008"/>
            <a:ext cx="450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>
                <a:latin typeface="Edwardian Script ITC" pitchFamily="66" charset="0"/>
                <a:cs typeface="Arial" pitchFamily="34" charset="0"/>
              </a:rPr>
              <a:t>ante  los ciclones tropicales en las Tunas.</a:t>
            </a:r>
            <a:endParaRPr lang="es-ES" sz="2800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2071670" y="3610277"/>
            <a:ext cx="4929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 smtClean="0">
                <a:latin typeface="Edwardian Script ITC" pitchFamily="66" charset="0"/>
              </a:rPr>
              <a:t>Estudiante: </a:t>
            </a:r>
            <a:r>
              <a:rPr lang="es-ES" sz="2400" b="1" u="sng" dirty="0" err="1" smtClean="0">
                <a:latin typeface="Edwardian Script ITC" pitchFamily="66" charset="0"/>
              </a:rPr>
              <a:t>Gretel</a:t>
            </a:r>
            <a:r>
              <a:rPr lang="es-ES" sz="2400" b="1" u="sng" dirty="0" smtClean="0">
                <a:latin typeface="Edwardian Script ITC" pitchFamily="66" charset="0"/>
              </a:rPr>
              <a:t>  </a:t>
            </a:r>
            <a:r>
              <a:rPr lang="es-ES" sz="2400" b="1" u="sng" dirty="0" err="1" smtClean="0">
                <a:latin typeface="Edwardian Script ITC" pitchFamily="66" charset="0"/>
              </a:rPr>
              <a:t>Yanexy</a:t>
            </a:r>
            <a:r>
              <a:rPr lang="es-ES" sz="2400" b="1" u="sng" dirty="0" smtClean="0">
                <a:latin typeface="Edwardian Script ITC" pitchFamily="66" charset="0"/>
              </a:rPr>
              <a:t>  </a:t>
            </a:r>
            <a:r>
              <a:rPr lang="es-ES" sz="2400" b="1" u="sng" dirty="0" err="1" smtClean="0">
                <a:latin typeface="Edwardian Script ITC" pitchFamily="66" charset="0"/>
              </a:rPr>
              <a:t>Sabajanes</a:t>
            </a:r>
            <a:r>
              <a:rPr lang="es-ES" sz="2400" b="1" u="sng" dirty="0" smtClean="0">
                <a:latin typeface="Edwardian Script ITC" pitchFamily="66" charset="0"/>
              </a:rPr>
              <a:t>  Contreras.   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5500694" y="3896029"/>
            <a:ext cx="335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 smtClean="0">
                <a:latin typeface="Edwardian Script ITC" pitchFamily="66" charset="0"/>
              </a:rPr>
              <a:t>MSc. </a:t>
            </a:r>
            <a:r>
              <a:rPr lang="es-ES" sz="2400" b="1" u="sng" dirty="0" err="1" smtClean="0">
                <a:latin typeface="Edwardian Script ITC" pitchFamily="66" charset="0"/>
              </a:rPr>
              <a:t>Ivis</a:t>
            </a:r>
            <a:r>
              <a:rPr lang="es-ES" sz="2400" b="1" u="sng" dirty="0" smtClean="0">
                <a:latin typeface="Edwardian Script ITC" pitchFamily="66" charset="0"/>
              </a:rPr>
              <a:t> Villavicencio Estepa.</a:t>
            </a:r>
            <a:endParaRPr lang="es-ES" sz="2400" u="sng" dirty="0">
              <a:latin typeface="Edwardian Script ITC" pitchFamily="66" charset="0"/>
            </a:endParaRPr>
          </a:p>
        </p:txBody>
      </p:sp>
      <p:pic>
        <p:nvPicPr>
          <p:cNvPr id="2097153" name="4 Imagen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7329" y="5253479"/>
            <a:ext cx="1286874" cy="53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CuadroTexto"/>
          <p:cNvSpPr txBox="1"/>
          <p:nvPr/>
        </p:nvSpPr>
        <p:spPr>
          <a:xfrm>
            <a:off x="1000100" y="3896029"/>
            <a:ext cx="4572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 smtClean="0">
                <a:latin typeface="Edwardian Script ITC" pitchFamily="66" charset="0"/>
              </a:rPr>
              <a:t>Tutores: </a:t>
            </a:r>
            <a:r>
              <a:rPr lang="es-MX" sz="2400" b="1" u="sng" dirty="0" smtClean="0">
                <a:latin typeface="Edwardian Script ITC" pitchFamily="66" charset="0"/>
              </a:rPr>
              <a:t>MSc. Obdulio Miguel Mora Ávila.</a:t>
            </a:r>
            <a:r>
              <a:rPr lang="es-MX" sz="2400" u="sng" dirty="0" smtClean="0">
                <a:latin typeface="Edwardian Script ITC" pitchFamily="66" charset="0"/>
              </a:rPr>
              <a:t> </a:t>
            </a:r>
            <a:endParaRPr lang="es-ES" sz="2400" dirty="0" smtClean="0">
              <a:latin typeface="Edwardian Script ITC" pitchFamily="66" charset="0"/>
            </a:endParaRPr>
          </a:p>
          <a:p>
            <a:endParaRPr lang="es-ES" sz="2400" b="1" dirty="0" smtClean="0">
              <a:latin typeface="Edwardian Script ITC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1247</Words>
  <PresentationFormat>Presentación en pantalla (4:3)</PresentationFormat>
  <Paragraphs>187</Paragraphs>
  <Slides>33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4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Mena</dc:creator>
  <cp:lastModifiedBy>elvis</cp:lastModifiedBy>
  <cp:revision>82</cp:revision>
  <dcterms:created xsi:type="dcterms:W3CDTF">2024-04-11T17:15:34Z</dcterms:created>
  <dcterms:modified xsi:type="dcterms:W3CDTF">2024-07-16T08:52:14Z</dcterms:modified>
</cp:coreProperties>
</file>