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Machine_translation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Machine_translati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a34b97cd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9a34b97cd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Subs, Dels, Inserts, Corrects, Number of words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a4b08540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9a4b0854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a4b08540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a4b08540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Also, remember the activation function!!!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a4b08540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a4b08540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a57cc04a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9a57cc04a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You already learned about word vectors via TF-IDF and word2vec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Can anyone see a problem with this when it comes to language processing?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Sentence tokenization preserves word order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a57cc04a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a57cc04a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Can anyone see a problem with this when it comes to language processing?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Sentence tokenization preserves word order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9a57cc04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9a57cc04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9a57cc04a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9a57cc04a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Note: the right image is the same three nodes but spread out over time!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a57cc04a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a57cc04a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Why is exploding gradient bad?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a57cc04a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a57cc04a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This is great and all, but it is only unidirectional, only taking in the information it’s seen before as continued input. To get bidirectionality, we need to look at 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the whole sentence at once!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a34b97cd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a34b97cd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9a57cc04a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9a57cc04a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9a57cc04a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9a57cc04a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Mention that there are encoding and decoding layers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Stores bidirectional information and context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Computationally very expensive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9a523d18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9a523d18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*Results may vary and we need to consider things like model bias and the exploding/vanishing gradient problem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More training is not always better (over fitting) and can result in an increased loss value! 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9a523d187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9a523d187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PaLM was just recently created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9a523d187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9a523d187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PaLM was just recently created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9a523d187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9a523d187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9a523d18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9a523d18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PaLM was just recently created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9a34b97cd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9a34b97cd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a34b97cd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a34b97cd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a34b97cd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a34b97cd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-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What’s wrong with the ruleset?</a:t>
            </a:r>
            <a:b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- 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Léon Dostert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(May 14, 1904 – September 1, 1971) was a French-born American scholar of languages and a pivotal proponent of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translation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a34b97cd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a34b97cd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-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From source text to target text; The higher linguistic level concepts you consider during translation, the closer you get to an “interlingua” or 1:1 translation between the two languages.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Do you think this is possible?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a34b97cd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a34b97cd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-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Tamasheq-English-French is the parallel corpus I made during my research over the Summer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Denominator not considered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P(T) was given by a monolingual corpus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a34b97cd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a34b97cd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a34b97cd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a34b97cd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a34b97cd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a34b97cd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-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What’s wrong with the ruleset?</a:t>
            </a:r>
            <a:b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- Léon Dostert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(May 14, 1904 – September 1, 1971) was a French-born American scholar of languages and a pivotal proponent of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translation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youtube.com/watch?v=ftWlj4FBHT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huggingface.co" TargetMode="External"/></Relationships>
</file>

<file path=ppt/slides/_rels/slide27.xml.rels><?xml version="1.0" encoding="UTF-8" standalone="yes"?><Relationships xmlns="http://schemas.openxmlformats.org/package/2006/relationships"><Relationship Id="rId20" Type="http://schemas.openxmlformats.org/officeDocument/2006/relationships/hyperlink" Target="https://towardsdatascience.com/what-is-an-encoder-decoder-model-86b3d57c5e1a" TargetMode="External"/><Relationship Id="rId22" Type="http://schemas.openxmlformats.org/officeDocument/2006/relationships/hyperlink" Target="https://jalammar.github.io/illustrated-transformer/" TargetMode="External"/><Relationship Id="rId21" Type="http://schemas.openxmlformats.org/officeDocument/2006/relationships/hyperlink" Target="https://arxiv.org/abs/1706.03762" TargetMode="External"/><Relationship Id="rId24" Type="http://schemas.openxmlformats.org/officeDocument/2006/relationships/hyperlink" Target="https://www.youtube.com/watch?v=ftWlj4FBHTg" TargetMode="External"/><Relationship Id="rId23" Type="http://schemas.openxmlformats.org/officeDocument/2006/relationships/hyperlink" Target="https://www.topbots.com/leading-nlp-language-models-2020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AlejandroCiuba/Tamasheq-English-French" TargetMode="External"/><Relationship Id="rId4" Type="http://schemas.openxmlformats.org/officeDocument/2006/relationships/hyperlink" Target="https://www.youtube.com/watch?v=QNBuK9ZNo_0" TargetMode="External"/><Relationship Id="rId9" Type="http://schemas.openxmlformats.org/officeDocument/2006/relationships/hyperlink" Target="https://en.wikipedia.org/wiki/Google_Neural_Machine_Translation#:~:text=In%20November%202016,%20Google%20Neural,,%20in-house%20SMT%20technology" TargetMode="External"/><Relationship Id="rId26" Type="http://schemas.openxmlformats.org/officeDocument/2006/relationships/hyperlink" Target="https://scikit-learn.org/stable/" TargetMode="External"/><Relationship Id="rId25" Type="http://schemas.openxmlformats.org/officeDocument/2006/relationships/hyperlink" Target="https://towardsdatascience.com/transformers-the-bigger-the-better-19f39f222ee3#:~:text=The%20largest%20model%20so%20far&amp;text=This%20latest%20model%20from%20Google,%2FNVIDIA%20Megatron-Turing%20NLG" TargetMode="External"/><Relationship Id="rId27" Type="http://schemas.openxmlformats.org/officeDocument/2006/relationships/hyperlink" Target="https://huggingface.co" TargetMode="External"/><Relationship Id="rId5" Type="http://schemas.openxmlformats.org/officeDocument/2006/relationships/hyperlink" Target="https://github.com/AlejandroCiuba/Tamasheq-English-French" TargetMode="External"/><Relationship Id="rId6" Type="http://schemas.openxmlformats.org/officeDocument/2006/relationships/hyperlink" Target="http://ec2-18-219-160-46.us-east-2.compute.amazonaws.com/~narae/vault/ling1330-2021/Guest_Lecture_on_Machine_Translation.pdf" TargetMode="External"/><Relationship Id="rId7" Type="http://schemas.openxmlformats.org/officeDocument/2006/relationships/hyperlink" Target="https://en.wikipedia.org/wiki/L%C3%A9on_Dostert" TargetMode="External"/><Relationship Id="rId8" Type="http://schemas.openxmlformats.org/officeDocument/2006/relationships/hyperlink" Target="https://en.wikipedia.org/wiki/Neural_machine_translation" TargetMode="External"/><Relationship Id="rId11" Type="http://schemas.openxmlformats.org/officeDocument/2006/relationships/hyperlink" Target="https://towardsdatascience.com/foundations-of-nlp-explained-bleu-score-and-wer-metrics-1a5ba06d812b" TargetMode="External"/><Relationship Id="rId10" Type="http://schemas.openxmlformats.org/officeDocument/2006/relationships/hyperlink" Target="https://en.wikipedia.org/wiki/BLEU" TargetMode="External"/><Relationship Id="rId13" Type="http://schemas.openxmlformats.org/officeDocument/2006/relationships/hyperlink" Target="https://en.wikipedia.org/wiki/Feedforward_neural_network" TargetMode="External"/><Relationship Id="rId12" Type="http://schemas.openxmlformats.org/officeDocument/2006/relationships/hyperlink" Target="https://en.wikipedia.org/wiki/Word_error_rate" TargetMode="External"/><Relationship Id="rId15" Type="http://schemas.openxmlformats.org/officeDocument/2006/relationships/hyperlink" Target="https://www.youtube.com/watch?v=aircAruvnKk&amp;t=915s" TargetMode="External"/><Relationship Id="rId14" Type="http://schemas.openxmlformats.org/officeDocument/2006/relationships/hyperlink" Target="https://en.wikipedia.org/wiki/Feedforward_neural_network" TargetMode="External"/><Relationship Id="rId17" Type="http://schemas.openxmlformats.org/officeDocument/2006/relationships/hyperlink" Target="https://www.geeksforgeeks.org/introduction-to-recurrent-neural-network/" TargetMode="External"/><Relationship Id="rId16" Type="http://schemas.openxmlformats.org/officeDocument/2006/relationships/hyperlink" Target="https://www.techtarget.com/searchenterpriseai/definition/recurrent-neural-networks" TargetMode="External"/><Relationship Id="rId19" Type="http://schemas.openxmlformats.org/officeDocument/2006/relationships/hyperlink" Target="https://towardsdatascience.com/illustrated-guide-to-lstms-and-gru-s-a-step-by-step-explanation-44e9eb85bf21" TargetMode="External"/><Relationship Id="rId18" Type="http://schemas.openxmlformats.org/officeDocument/2006/relationships/hyperlink" Target="https://www.ibm.com/cloud/learn/recurrent-neural-network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lejandroCiuba/Tamasheq-English-French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Translation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2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Alejandro Ciuba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Based on a presentation by Steve Sloto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LING1330 – Introduction to Computational Linguistics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December 1st, 2022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Basic Measurements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BLEU</a:t>
            </a:r>
            <a:r>
              <a:rPr lang="en">
                <a:solidFill>
                  <a:schemeClr val="dk1"/>
                </a:solidFill>
              </a:rPr>
              <a:t> is good for non-code-switched one-to-one translations, but has drawbacks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Based around a human-translated translations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Bias in translator style, subject, skill-level, etc.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Mostly text-based and unsuitable for code-switched texts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Word Accuracy/Word Error Rate are more common for voice-based systems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Word Accuracy = 1 - WER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New measurements for code-switched data (</a:t>
            </a:r>
            <a:r>
              <a:rPr b="1" lang="en">
                <a:solidFill>
                  <a:schemeClr val="dk1"/>
                </a:solidFill>
              </a:rPr>
              <a:t>Burstiness</a:t>
            </a:r>
            <a:r>
              <a:rPr lang="en">
                <a:solidFill>
                  <a:schemeClr val="dk1"/>
                </a:solidFill>
              </a:rPr>
              <a:t>), but are not common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025" y="3149713"/>
            <a:ext cx="27432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Neural Networks</a:t>
            </a:r>
            <a:endParaRPr/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THIS IS NOT A COMPREHENSIVE OVERVIEW OF NEURAL NETWORKS!!!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I suck at them…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Important concepts to discuss: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Basic Structure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Back Propagation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One-hot vector encodings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Different types of Neural Networks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Perceptron/FFNN, Encoder-Decoder, RNN/GRU/LSTM, Transformers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Basic Structure</a:t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832300" cy="3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Think of it like a </a:t>
            </a:r>
            <a:r>
              <a:rPr b="1" lang="en">
                <a:solidFill>
                  <a:schemeClr val="dk1"/>
                </a:solidFill>
              </a:rPr>
              <a:t>Graph!!!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 series of nodes (</a:t>
            </a:r>
            <a:r>
              <a:rPr b="1" lang="en">
                <a:solidFill>
                  <a:schemeClr val="dk1"/>
                </a:solidFill>
              </a:rPr>
              <a:t>Outputs</a:t>
            </a:r>
            <a:r>
              <a:rPr lang="en">
                <a:solidFill>
                  <a:schemeClr val="dk1"/>
                </a:solidFill>
              </a:rPr>
              <a:t>) connected to each other in </a:t>
            </a:r>
            <a:r>
              <a:rPr b="1" lang="en">
                <a:solidFill>
                  <a:schemeClr val="dk1"/>
                </a:solidFill>
              </a:rPr>
              <a:t>Layers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lang="en">
                <a:solidFill>
                  <a:schemeClr val="dk1"/>
                </a:solidFill>
              </a:rPr>
              <a:t>Edges </a:t>
            </a:r>
            <a:r>
              <a:rPr lang="en">
                <a:solidFill>
                  <a:schemeClr val="dk1"/>
                </a:solidFill>
              </a:rPr>
              <a:t>are </a:t>
            </a:r>
            <a:r>
              <a:rPr b="1" lang="en">
                <a:solidFill>
                  <a:schemeClr val="dk1"/>
                </a:solidFill>
              </a:rPr>
              <a:t>Weights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Every layer that isn’t the actual data itself or the final layer are called </a:t>
            </a:r>
            <a:r>
              <a:rPr b="1" lang="en">
                <a:solidFill>
                  <a:schemeClr val="dk1"/>
                </a:solidFill>
              </a:rPr>
              <a:t>Hidden Layers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Perceptron</a:t>
            </a:r>
            <a:r>
              <a:rPr lang="en">
                <a:solidFill>
                  <a:schemeClr val="dk1"/>
                </a:solidFill>
              </a:rPr>
              <a:t> – A Classic Example!!!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Each node is connected to every other node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lang="en">
                <a:solidFill>
                  <a:schemeClr val="dk1"/>
                </a:solidFill>
              </a:rPr>
              <a:t>GRAPHS ARE DIRECTIONAL!!!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5 nodes per layer &amp; 3 layers = 5 * 5 * 3 = </a:t>
            </a:r>
            <a:r>
              <a:rPr b="1" lang="en">
                <a:solidFill>
                  <a:schemeClr val="dk1"/>
                </a:solidFill>
              </a:rPr>
              <a:t>75</a:t>
            </a:r>
            <a:endParaRPr b="1"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This is how many weights there are!!!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Equation is just a linear regression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Ans = w1i1 + w2i2 + w3i3 + w4i4 + w5i5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all nodes in a layer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Ans + </a:t>
            </a:r>
            <a:r>
              <a:rPr b="1" lang="en">
                <a:solidFill>
                  <a:schemeClr val="dk1"/>
                </a:solidFill>
              </a:rPr>
              <a:t>BIAS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375" y="2310129"/>
            <a:ext cx="3711400" cy="27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Back Propagation</a:t>
            </a:r>
            <a:endParaRPr/>
          </a:p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Back Propagation</a:t>
            </a:r>
            <a:r>
              <a:rPr lang="en">
                <a:solidFill>
                  <a:schemeClr val="dk1"/>
                </a:solidFill>
              </a:rPr>
              <a:t> is how neural networks learn on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Like regular training data other machine learning models use (think Naive Bayes’!)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Train the model on batches of data over and over again until we “minimize the loss”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The Loss</a:t>
            </a:r>
            <a:r>
              <a:rPr lang="en">
                <a:solidFill>
                  <a:schemeClr val="dk1"/>
                </a:solidFill>
              </a:rPr>
              <a:t> is how big the difference between the actual answers from the training data and the answers the model produced are!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You get the </a:t>
            </a:r>
            <a:r>
              <a:rPr b="1" lang="en">
                <a:solidFill>
                  <a:schemeClr val="dk1"/>
                </a:solidFill>
              </a:rPr>
              <a:t>Loss</a:t>
            </a:r>
            <a:r>
              <a:rPr lang="en">
                <a:solidFill>
                  <a:schemeClr val="dk1"/>
                </a:solidFill>
              </a:rPr>
              <a:t> from the </a:t>
            </a:r>
            <a:r>
              <a:rPr b="1" lang="en">
                <a:solidFill>
                  <a:schemeClr val="dk1"/>
                </a:solidFill>
              </a:rPr>
              <a:t>Loss Function</a:t>
            </a:r>
            <a:r>
              <a:rPr lang="en">
                <a:solidFill>
                  <a:schemeClr val="dk1"/>
                </a:solidFill>
              </a:rPr>
              <a:t> which measures the difference between the results and real answers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Loss Function</a:t>
            </a:r>
            <a:r>
              <a:rPr lang="en">
                <a:solidFill>
                  <a:schemeClr val="dk1"/>
                </a:solidFill>
              </a:rPr>
              <a:t> itself changes depending on task, model design, and other factors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Encoding Data</a:t>
            </a:r>
            <a:endParaRPr/>
          </a:p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are many many many ways to encode data for a neural network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However, they all involve transforming the data into </a:t>
            </a:r>
            <a:r>
              <a:rPr b="1" lang="en">
                <a:solidFill>
                  <a:schemeClr val="dk1"/>
                </a:solidFill>
              </a:rPr>
              <a:t>vectors </a:t>
            </a:r>
            <a:r>
              <a:rPr lang="en">
                <a:solidFill>
                  <a:schemeClr val="dk1"/>
                </a:solidFill>
              </a:rPr>
              <a:t>(or matrix… but don’t worry)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Vectors</a:t>
            </a:r>
            <a:r>
              <a:rPr lang="en">
                <a:solidFill>
                  <a:schemeClr val="dk1"/>
                </a:solidFill>
              </a:rPr>
              <a:t> are a series of numbers describing something (they also have direction &amp; magnitude)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Ex. Dictionary = {‘hello’, ‘nice’, ‘meet’, ‘to’, ‘world’, ‘you’, ‘!’}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  Sentence = “hello world!”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  Sentence Vector = {1, 0, 0, 0, 1, 0, 1}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This type of encoding is called a </a:t>
            </a:r>
            <a:r>
              <a:rPr b="1" lang="en">
                <a:solidFill>
                  <a:schemeClr val="dk1"/>
                </a:solidFill>
              </a:rPr>
              <a:t>One-Hot Vector</a:t>
            </a:r>
            <a:r>
              <a:rPr lang="en">
                <a:solidFill>
                  <a:schemeClr val="dk1"/>
                </a:solidFill>
              </a:rPr>
              <a:t> because 1s represent what words are actually in the sentence compared to all the possible words we could have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Another popular way is just tokenizing the sentence in a specific way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Particularly used for Encoder-Decoder models and Transformers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Ex. “hello world!” -&gt; [‘&lt;s&gt;’, ‘hello’, ‘world’, ‘&lt;excl&gt;’, ‘&lt;/s&gt;’]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Changes from model to model; however, a start (‘&lt;s&gt;’) and end (‘&lt;/s&gt;’) token are popular to include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Feed Forward Neural Networks </a:t>
            </a:r>
            <a:endParaRPr/>
          </a:p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dk1"/>
                </a:solidFill>
              </a:rPr>
              <a:t>F</a:t>
            </a:r>
            <a:r>
              <a:rPr b="1" lang="en">
                <a:solidFill>
                  <a:schemeClr val="dk1"/>
                </a:solidFill>
              </a:rPr>
              <a:t>eed </a:t>
            </a:r>
            <a:r>
              <a:rPr b="1" lang="en" u="sng">
                <a:solidFill>
                  <a:schemeClr val="dk1"/>
                </a:solidFill>
              </a:rPr>
              <a:t>F</a:t>
            </a:r>
            <a:r>
              <a:rPr b="1" lang="en">
                <a:solidFill>
                  <a:schemeClr val="dk1"/>
                </a:solidFill>
              </a:rPr>
              <a:t>orward </a:t>
            </a:r>
            <a:r>
              <a:rPr b="1" lang="en" u="sng">
                <a:solidFill>
                  <a:schemeClr val="dk1"/>
                </a:solidFill>
              </a:rPr>
              <a:t>N</a:t>
            </a:r>
            <a:r>
              <a:rPr b="1" lang="en">
                <a:solidFill>
                  <a:schemeClr val="dk1"/>
                </a:solidFill>
              </a:rPr>
              <a:t>eural </a:t>
            </a:r>
            <a:r>
              <a:rPr b="1" lang="en" u="sng">
                <a:solidFill>
                  <a:schemeClr val="dk1"/>
                </a:solidFill>
              </a:rPr>
              <a:t>N</a:t>
            </a:r>
            <a:r>
              <a:rPr b="1" lang="en">
                <a:solidFill>
                  <a:schemeClr val="dk1"/>
                </a:solidFill>
              </a:rPr>
              <a:t>etworks</a:t>
            </a:r>
            <a:r>
              <a:rPr lang="en">
                <a:solidFill>
                  <a:schemeClr val="dk1"/>
                </a:solidFill>
              </a:rPr>
              <a:t> – The first and simplest type of neural model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Information is passed from the previous layer to the next directly, going forward through the graph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Simplest type </a:t>
            </a:r>
            <a:r>
              <a:rPr b="1" lang="en">
                <a:solidFill>
                  <a:schemeClr val="dk1"/>
                </a:solidFill>
              </a:rPr>
              <a:t>Perceptron</a:t>
            </a:r>
            <a:r>
              <a:rPr lang="en">
                <a:solidFill>
                  <a:schemeClr val="dk1"/>
                </a:solidFill>
              </a:rPr>
              <a:t>, every node in a layer n is connected once to every node in the previous layer n - 1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150" y="2307379"/>
            <a:ext cx="3711400" cy="27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FFNNs Cont.</a:t>
            </a:r>
            <a:endParaRPr/>
          </a:p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Advantages: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Simple to understand and make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Easy to experiment with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Simple to train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Good learning tool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Disadvantages: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Its simplicity is also a bad thing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Terrible for complex tasks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Loss of information between layers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 given layer n only looks at the previous layer n-1’s information, nothing more, nothing less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Really bad at deterministic tasks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E.g. logic gates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Recurrent Neural Networks</a:t>
            </a:r>
            <a:endParaRPr/>
          </a:p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dk1"/>
                </a:solidFill>
              </a:rPr>
              <a:t>R</a:t>
            </a:r>
            <a:r>
              <a:rPr b="1" lang="en">
                <a:solidFill>
                  <a:schemeClr val="dk1"/>
                </a:solidFill>
              </a:rPr>
              <a:t>ecurrent </a:t>
            </a:r>
            <a:r>
              <a:rPr b="1" lang="en" u="sng">
                <a:solidFill>
                  <a:schemeClr val="dk1"/>
                </a:solidFill>
              </a:rPr>
              <a:t>N</a:t>
            </a:r>
            <a:r>
              <a:rPr b="1" lang="en">
                <a:solidFill>
                  <a:schemeClr val="dk1"/>
                </a:solidFill>
              </a:rPr>
              <a:t>eural </a:t>
            </a:r>
            <a:r>
              <a:rPr b="1" lang="en" u="sng">
                <a:solidFill>
                  <a:schemeClr val="dk1"/>
                </a:solidFill>
              </a:rPr>
              <a:t>N</a:t>
            </a:r>
            <a:r>
              <a:rPr b="1" lang="en">
                <a:solidFill>
                  <a:schemeClr val="dk1"/>
                </a:solidFill>
              </a:rPr>
              <a:t>etworks</a:t>
            </a:r>
            <a:r>
              <a:rPr lang="en">
                <a:solidFill>
                  <a:schemeClr val="dk1"/>
                </a:solidFill>
              </a:rPr>
              <a:t> – Use previous information to affect the output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Recursively feed in the input to the result along its journey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Outputs from previous steps are included with the current step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Features </a:t>
            </a:r>
            <a:r>
              <a:rPr b="1" lang="en">
                <a:solidFill>
                  <a:schemeClr val="dk1"/>
                </a:solidFill>
              </a:rPr>
              <a:t>Directionality</a:t>
            </a:r>
            <a:r>
              <a:rPr lang="en">
                <a:solidFill>
                  <a:schemeClr val="dk1"/>
                </a:solidFill>
              </a:rPr>
              <a:t> – Can be either uni- or bidirectional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75" y="2449075"/>
            <a:ext cx="3103625" cy="247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627" y="2758225"/>
            <a:ext cx="3677495" cy="21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RNNs Cont.</a:t>
            </a:r>
            <a:endParaRPr/>
          </a:p>
        </p:txBody>
      </p:sp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Advantages: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More connectivity for less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“Remembers” certain things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Good neural network system to “add-on” to other neural models like convolutional networks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Disadvantages: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vanishing/exploding gradients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The change to each weight either diminishes or increases rapidly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 get less improvement over time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Or we surpass it!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lang="en">
                <a:solidFill>
                  <a:schemeClr val="dk1"/>
                </a:solidFill>
              </a:rPr>
              <a:t>Long-Short Term Memory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Gated Recurrent Units</a:t>
            </a:r>
            <a:r>
              <a:rPr lang="en">
                <a:solidFill>
                  <a:schemeClr val="dk1"/>
                </a:solidFill>
              </a:rPr>
              <a:t> attempt to solve these issues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Add priorities on </a:t>
            </a:r>
            <a:r>
              <a:rPr i="1" lang="en">
                <a:solidFill>
                  <a:schemeClr val="dk1"/>
                </a:solidFill>
              </a:rPr>
              <a:t>what</a:t>
            </a:r>
            <a:r>
              <a:rPr lang="en">
                <a:solidFill>
                  <a:schemeClr val="dk1"/>
                </a:solidFill>
              </a:rPr>
              <a:t> to remember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Encoder-Decoder Models</a:t>
            </a:r>
            <a:endParaRPr/>
          </a:p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Encoder-Decoder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Models</a:t>
            </a:r>
            <a:r>
              <a:rPr lang="en">
                <a:solidFill>
                  <a:schemeClr val="dk1"/>
                </a:solidFill>
              </a:rPr>
              <a:t> – A stack of RNNs produce a hidden state vector which is then fed into another stack of RNNs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It </a:t>
            </a:r>
            <a:r>
              <a:rPr i="1" lang="en">
                <a:solidFill>
                  <a:schemeClr val="dk1"/>
                </a:solidFill>
              </a:rPr>
              <a:t>encodes</a:t>
            </a:r>
            <a:r>
              <a:rPr lang="en">
                <a:solidFill>
                  <a:schemeClr val="dk1"/>
                </a:solidFill>
              </a:rPr>
              <a:t> the data and then </a:t>
            </a:r>
            <a:r>
              <a:rPr i="1" lang="en">
                <a:solidFill>
                  <a:schemeClr val="dk1"/>
                </a:solidFill>
              </a:rPr>
              <a:t>decodes</a:t>
            </a:r>
            <a:r>
              <a:rPr lang="en">
                <a:solidFill>
                  <a:schemeClr val="dk1"/>
                </a:solidFill>
              </a:rPr>
              <a:t> it later; the hidden state vector contains </a:t>
            </a:r>
            <a:r>
              <a:rPr lang="en">
                <a:solidFill>
                  <a:schemeClr val="dk1"/>
                </a:solidFill>
              </a:rPr>
              <a:t>contextual information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575" y="2788588"/>
            <a:ext cx="668655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Historical Overview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Early models to the modern day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Different approaches – Rules-Based vs. Statistical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Corpora types – Parallel, Monolingual, Dictionaries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Important Concepts in Machine Translation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Accuracy measurements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Neural Networks Overview</a:t>
            </a:r>
            <a:endParaRPr>
              <a:solidFill>
                <a:schemeClr val="dk1"/>
              </a:solidFill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">
                <a:solidFill>
                  <a:schemeClr val="dk1"/>
                </a:solidFill>
              </a:rPr>
              <a:t>Back propagation</a:t>
            </a:r>
            <a:endParaRPr>
              <a:solidFill>
                <a:schemeClr val="dk1"/>
              </a:solidFill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">
                <a:solidFill>
                  <a:schemeClr val="dk1"/>
                </a:solidFill>
              </a:rPr>
              <a:t>One-hot vector encoding</a:t>
            </a:r>
            <a:endParaRPr>
              <a:solidFill>
                <a:schemeClr val="dk1"/>
              </a:solidFill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">
                <a:solidFill>
                  <a:schemeClr val="dk1"/>
                </a:solidFill>
              </a:rPr>
              <a:t>Perceptron/FFNN, Encoder-Decoder, RNN/GRU/LSTM, Transformers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Pros &amp; Cons of Neural Network Translations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Recent Research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Public-Facing APIs for Machine Learning and Translation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PyTorch &amp; Hugging Face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Transformers</a:t>
            </a:r>
            <a:endParaRPr/>
          </a:p>
        </p:txBody>
      </p:sp>
      <p:sp>
        <p:nvSpPr>
          <p:cNvPr id="196" name="Google Shape;19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Remember June 12th, 2017?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On that day, several researchers at Google published a very famous paper that changed the field of neural networks and NLP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i="1" lang="en">
                <a:solidFill>
                  <a:schemeClr val="dk1"/>
                </a:solidFill>
              </a:rPr>
              <a:t>Attention Is All You Need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this paper, the researchers propose a new neural architecture, called a </a:t>
            </a:r>
            <a:r>
              <a:rPr b="1" lang="en">
                <a:solidFill>
                  <a:schemeClr val="dk1"/>
                </a:solidFill>
              </a:rPr>
              <a:t>Transformer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These are now the de facto standard for many NLP tasks like speech-recognition, question-answer finding, conversation agents, and also… </a:t>
            </a:r>
            <a:r>
              <a:rPr i="1" lang="en">
                <a:solidFill>
                  <a:schemeClr val="dk1"/>
                </a:solidFill>
              </a:rPr>
              <a:t>machine translation!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Focus on this concept called </a:t>
            </a:r>
            <a:r>
              <a:rPr b="1" lang="en">
                <a:solidFill>
                  <a:schemeClr val="dk1"/>
                </a:solidFill>
              </a:rPr>
              <a:t>Attention</a:t>
            </a:r>
            <a:r>
              <a:rPr lang="en">
                <a:solidFill>
                  <a:schemeClr val="dk1"/>
                </a:solidFill>
              </a:rPr>
              <a:t> a mathematical model for taking in bidirectional context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Famous models: </a:t>
            </a:r>
            <a:r>
              <a:rPr b="1" lang="en">
                <a:solidFill>
                  <a:schemeClr val="dk1"/>
                </a:solidFill>
              </a:rPr>
              <a:t>BERT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GPT-3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T5</a:t>
            </a:r>
            <a:r>
              <a:rPr lang="en">
                <a:solidFill>
                  <a:schemeClr val="dk1"/>
                </a:solidFill>
              </a:rPr>
              <a:t>, etc.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BERT </a:t>
            </a:r>
            <a:r>
              <a:rPr lang="en">
                <a:solidFill>
                  <a:schemeClr val="dk1"/>
                </a:solidFill>
              </a:rPr>
              <a:t>in particular has many offshoots: </a:t>
            </a:r>
            <a:r>
              <a:rPr b="1" lang="en">
                <a:solidFill>
                  <a:schemeClr val="dk1"/>
                </a:solidFill>
              </a:rPr>
              <a:t>RoBERTa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ALBERT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DeBERTa</a:t>
            </a:r>
            <a:r>
              <a:rPr lang="en">
                <a:solidFill>
                  <a:schemeClr val="dk1"/>
                </a:solidFill>
              </a:rPr>
              <a:t>, etc.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Transformers Cont.</a:t>
            </a:r>
            <a:endParaRPr/>
          </a:p>
        </p:txBody>
      </p:sp>
      <p:sp>
        <p:nvSpPr>
          <p:cNvPr id="203" name="Google Shape;20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002467"/>
            <a:ext cx="6857999" cy="389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Why Neural Networks?</a:t>
            </a:r>
            <a:endParaRPr/>
          </a:p>
        </p:txBody>
      </p:sp>
      <p:sp>
        <p:nvSpPr>
          <p:cNvPr id="210" name="Google Shape;21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Transformers are now a de facto approach because they work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More data = better results*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They’ve performed the best compared to statistical and rule-based translation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Before transformers, Encoder-Decoder and RNNs were the common models used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They have a wide-range of uses and can be </a:t>
            </a:r>
            <a:r>
              <a:rPr lang="en">
                <a:solidFill>
                  <a:schemeClr val="dk1"/>
                </a:solidFill>
              </a:rPr>
              <a:t>adapted</a:t>
            </a:r>
            <a:r>
              <a:rPr lang="en">
                <a:solidFill>
                  <a:schemeClr val="dk1"/>
                </a:solidFill>
              </a:rPr>
              <a:t> to many NLP tasks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Even in producing vectors for the models! (</a:t>
            </a:r>
            <a:r>
              <a:rPr b="1" lang="en">
                <a:solidFill>
                  <a:schemeClr val="dk1"/>
                </a:solidFill>
              </a:rPr>
              <a:t>BERT</a:t>
            </a:r>
            <a:r>
              <a:rPr lang="en">
                <a:solidFill>
                  <a:schemeClr val="dk1"/>
                </a:solidFill>
              </a:rPr>
              <a:t> word embeddings)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Why Not Neural Networks?</a:t>
            </a:r>
            <a:endParaRPr/>
          </a:p>
        </p:txBody>
      </p:sp>
      <p:sp>
        <p:nvSpPr>
          <p:cNvPr id="217" name="Google Shape;21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Computationally very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expensive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Pretrained: </a:t>
            </a:r>
            <a:r>
              <a:rPr lang="en">
                <a:solidFill>
                  <a:schemeClr val="dk1"/>
                </a:solidFill>
              </a:rPr>
              <a:t>Transformer models can be trained on “general data” for a generalized task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NLP tasks, computer-vision tasks, etc.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Fine-Tuning: </a:t>
            </a:r>
            <a:r>
              <a:rPr lang="en">
                <a:solidFill>
                  <a:schemeClr val="dk1"/>
                </a:solidFill>
              </a:rPr>
              <a:t>Taking these pretrained models and training them more to a specific task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Less training than training from scratch with similar results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Hyperparameters:</a:t>
            </a:r>
            <a:r>
              <a:rPr lang="en">
                <a:solidFill>
                  <a:schemeClr val="dk1"/>
                </a:solidFill>
              </a:rPr>
              <a:t> The weights, biases and other factors (e.g. parameters) inside the model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lang="en">
                <a:solidFill>
                  <a:schemeClr val="dk1"/>
                </a:solidFill>
              </a:rPr>
              <a:t>Random &amp; Grid Search: </a:t>
            </a:r>
            <a:r>
              <a:rPr lang="en">
                <a:solidFill>
                  <a:schemeClr val="dk1"/>
                </a:solidFill>
              </a:rPr>
              <a:t>Techniques to try to find the best hyperparameters for a task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bigger the model, the smaller our understanding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Transformers especially are considered “blackboxes”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This makes things like bias detection/removal hard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Lots of data and big models can take weeks to train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 u="sng">
                <a:solidFill>
                  <a:schemeClr val="dk1"/>
                </a:solidFill>
              </a:rPr>
              <a:t>Pa</a:t>
            </a:r>
            <a:r>
              <a:rPr b="1" lang="en">
                <a:solidFill>
                  <a:schemeClr val="dk1"/>
                </a:solidFill>
              </a:rPr>
              <a:t>thways </a:t>
            </a:r>
            <a:r>
              <a:rPr b="1" lang="en" u="sng">
                <a:solidFill>
                  <a:schemeClr val="dk1"/>
                </a:solidFill>
              </a:rPr>
              <a:t>L</a:t>
            </a:r>
            <a:r>
              <a:rPr b="1" lang="en">
                <a:solidFill>
                  <a:schemeClr val="dk1"/>
                </a:solidFill>
              </a:rPr>
              <a:t>anguage </a:t>
            </a:r>
            <a:r>
              <a:rPr b="1" lang="en" u="sng">
                <a:solidFill>
                  <a:schemeClr val="dk1"/>
                </a:solidFill>
              </a:rPr>
              <a:t>M</a:t>
            </a:r>
            <a:r>
              <a:rPr b="1" lang="en">
                <a:solidFill>
                  <a:schemeClr val="dk1"/>
                </a:solidFill>
              </a:rPr>
              <a:t>odel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b="1" lang="en">
                <a:solidFill>
                  <a:schemeClr val="dk1"/>
                </a:solidFill>
              </a:rPr>
              <a:t>PaLM</a:t>
            </a:r>
            <a:r>
              <a:rPr lang="en">
                <a:solidFill>
                  <a:schemeClr val="dk1"/>
                </a:solidFill>
              </a:rPr>
              <a:t>) by Google has 540 BILLION parameters!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Interesting Developments</a:t>
            </a:r>
            <a:endParaRPr/>
          </a:p>
        </p:txBody>
      </p:sp>
      <p:sp>
        <p:nvSpPr>
          <p:cNvPr id="224" name="Google Shape;22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Machine </a:t>
            </a:r>
            <a:r>
              <a:rPr lang="en">
                <a:solidFill>
                  <a:schemeClr val="dk1"/>
                </a:solidFill>
              </a:rPr>
              <a:t>translation</a:t>
            </a:r>
            <a:r>
              <a:rPr lang="en">
                <a:solidFill>
                  <a:schemeClr val="dk1"/>
                </a:solidFill>
              </a:rPr>
              <a:t> for low-resource languages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Low-Resource</a:t>
            </a:r>
            <a:r>
              <a:rPr lang="en">
                <a:solidFill>
                  <a:schemeClr val="dk1"/>
                </a:solidFill>
              </a:rPr>
              <a:t> just means small amounts of data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Speech-to-text (STT) systems for code-switched dialogue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Code-Switched: </a:t>
            </a:r>
            <a:r>
              <a:rPr lang="en">
                <a:solidFill>
                  <a:schemeClr val="dk1"/>
                </a:solidFill>
              </a:rPr>
              <a:t>Speaker(s) switching between languages during a conversation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Improving the size and scalability of pretrained models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Make them smaller, more efficient, and more adaptable to a wider variety of tasks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Public-Facing APIs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Public-Facing APIs – SKLearn, PyTorch &amp; Hugging Face</a:t>
            </a:r>
            <a:endParaRPr/>
          </a:p>
        </p:txBody>
      </p:sp>
      <p:sp>
        <p:nvSpPr>
          <p:cNvPr id="236" name="Google Shape;23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37" name="Google Shape;237;p38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Scikit Learn</a:t>
            </a:r>
            <a:r>
              <a:rPr lang="en">
                <a:solidFill>
                  <a:schemeClr val="dk1"/>
                </a:solidFill>
              </a:rPr>
              <a:t> is an extremely popular package for learning about and making </a:t>
            </a:r>
            <a:r>
              <a:rPr i="1" lang="en">
                <a:solidFill>
                  <a:schemeClr val="dk1"/>
                </a:solidFill>
              </a:rPr>
              <a:t>machine learning models</a:t>
            </a:r>
            <a:endParaRPr i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Has a wide variety of features and models to use and choose from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Despite it being a learning kit, I’ve seen it used in actual research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PyTorch</a:t>
            </a:r>
            <a:r>
              <a:rPr lang="en">
                <a:solidFill>
                  <a:schemeClr val="dk1"/>
                </a:solidFill>
              </a:rPr>
              <a:t> is a Python package designed to make various </a:t>
            </a:r>
            <a:r>
              <a:rPr i="1" lang="en">
                <a:solidFill>
                  <a:schemeClr val="dk1"/>
                </a:solidFill>
              </a:rPr>
              <a:t>neural network models</a:t>
            </a:r>
            <a:endParaRPr i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More complicated than Scikit Learn, but they can work together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Handles the complicated things like the math and the training, but is still extremely flexible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Similar packages are Google’s </a:t>
            </a:r>
            <a:r>
              <a:rPr b="1" lang="en">
                <a:solidFill>
                  <a:schemeClr val="dk1"/>
                </a:solidFill>
              </a:rPr>
              <a:t>TensorFlow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Keras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Hugging Face</a:t>
            </a:r>
            <a:r>
              <a:rPr lang="en">
                <a:solidFill>
                  <a:schemeClr val="dk1"/>
                </a:solidFill>
              </a:rPr>
              <a:t> is a website and a group of Python Packages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Contain interfaceable pretrained transformer models and various measurement metrics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&amp; Useful Sources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https://github.com/AlejandroCiuba/Tamasheq-English-French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https://www.youtube.com/watch?v=QNBuK9ZNo_0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https://github.com/AlejandroCiuba/Tamasheq-English-French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http://ec2-18-219-160-46.us-east-2.compute.amazonaws.com/~narae/vault/ling1330-2021/Guest_Lecture_on_Machine_Translation.pdf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https://en.wikipedia.org/wiki/L%C3%A9on_Dostert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https://en.wikipedia.org/wiki/Neural_machine_translation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https://en.wikipedia.org/wiki/Google_Neural_Machine_Translation#:~:text=In%20November%202016,%20Google%20Neural,,%20in-house%20SMT%20technology</a:t>
            </a:r>
            <a:r>
              <a:rPr lang="en"/>
              <a:t>.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https://en.wikipedia.org/wiki/BLEU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https://towardsdatascience.com/foundations-of-nlp-explained-bleu-score-and-wer-metrics-1a5ba06d812b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2"/>
              </a:rPr>
              <a:t>https://en.wikipedia.org/wiki/Word_error_rate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3"/>
              </a:rPr>
              <a:t>https://en.wikipedia.org/wiki/Feedforward_neural_network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4"/>
              </a:rPr>
              <a:t>https://en.wikipedia.org/wiki/Feedforward_neural_network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5"/>
              </a:rPr>
              <a:t>https://www.youtube.com/watch?v=aircAruvnKk&amp;t=915s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6"/>
              </a:rPr>
              <a:t>https://www.techtarget.com/searchenterpriseai/definition/recurrent-neural-networks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7"/>
              </a:rPr>
              <a:t>https://www.geeksforgeeks.org/introduction-to-recurrent-neural-network/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8"/>
              </a:rPr>
              <a:t>https://www.ibm.com/cloud/learn/recurrent-neural-networks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9"/>
              </a:rPr>
              <a:t>https://towardsdatascience.com/illustrated-guide-to-lstms-and-gru-s-a-step-by-step-explanation-44e9eb85bf21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0"/>
              </a:rPr>
              <a:t>https://towardsdatascience.com/what-is-an-encoder-decoder-model-86b3d57c5e1a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1"/>
              </a:rPr>
              <a:t>https://arxiv.org/abs/1706.03762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2"/>
              </a:rPr>
              <a:t>https://jalammar.github.io/illustrated-transformer/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3"/>
              </a:rPr>
              <a:t>https://www.topbots.com/leading-nlp-language-models-2020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4"/>
              </a:rPr>
              <a:t>https://www.youtube.com/watch?v=ftWlj4FBHTg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5"/>
              </a:rPr>
              <a:t>https://towardsdatascience.com/transformers-the-bigger-the-better-19f39f222ee3#:~:text=The%20largest%20model%20so%20far&amp;text=This%20latest%20model%20from%20Google,%2FNVIDIA%20Megatron-Turing%20NLG</a:t>
            </a:r>
            <a:r>
              <a:rPr lang="en"/>
              <a:t>.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6"/>
              </a:rPr>
              <a:t>https://scikit-learn.org/stable/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7"/>
              </a:rPr>
              <a:t>https://huggingface.co</a:t>
            </a:r>
            <a:endParaRPr/>
          </a:p>
        </p:txBody>
      </p:sp>
      <p:sp>
        <p:nvSpPr>
          <p:cNvPr id="244" name="Google Shape;24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Overview – The Early Days</a:t>
            </a:r>
            <a:endParaRPr/>
          </a:p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Rule-based Machine Translation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Follow a series of deterministic rules which produce a translation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Rules were hand-made to each language pair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IBM 701 Translator (1954) – Used 6 rules to translate between Russian and English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Assume 1:1 equivalence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Swap words if there is a difference in word order.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target word(s) based on indication in the following source word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target word(s) based on indication in the previous source word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Omit source words that should not appear in the target translation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Add target words that do not appear in the source, but should appear in the target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Dostert – "Five, perhaps three years hence, interlingual meaning conversion by electronic process in important functional areas of several languages may well be an accomplished fact.”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Overview – Interlingua</a:t>
            </a:r>
            <a:endParaRPr/>
          </a:p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738" y="1017725"/>
            <a:ext cx="62765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Overview – The Long Reign of Statistics</a:t>
            </a:r>
            <a:endParaRPr/>
          </a:p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Concept: Look at </a:t>
            </a:r>
            <a:r>
              <a:rPr b="1" lang="en">
                <a:solidFill>
                  <a:schemeClr val="dk1"/>
                </a:solidFill>
              </a:rPr>
              <a:t>parallel corpora</a:t>
            </a:r>
            <a:r>
              <a:rPr lang="en">
                <a:solidFill>
                  <a:schemeClr val="dk1"/>
                </a:solidFill>
              </a:rPr>
              <a:t> to determine what should be translated statistically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Parallel Corpus:</a:t>
            </a:r>
            <a:r>
              <a:rPr lang="en">
                <a:solidFill>
                  <a:schemeClr val="dk1"/>
                </a:solidFill>
              </a:rPr>
              <a:t> A corpus containing sentence pairs; translations of a sentence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Ex. </a:t>
            </a:r>
            <a:r>
              <a:rPr lang="en" u="sng">
                <a:solidFill>
                  <a:schemeClr val="hlink"/>
                </a:solidFill>
                <a:hlinkClick r:id="rId3"/>
              </a:rPr>
              <a:t>Tamasheq-English-French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Monolingual Corpus: </a:t>
            </a:r>
            <a:r>
              <a:rPr lang="en">
                <a:solidFill>
                  <a:schemeClr val="dk1"/>
                </a:solidFill>
              </a:rPr>
              <a:t>A corpus containing only sentences/words from one language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Worked via </a:t>
            </a:r>
            <a:r>
              <a:rPr b="1" lang="en">
                <a:solidFill>
                  <a:schemeClr val="dk1"/>
                </a:solidFill>
              </a:rPr>
              <a:t>Bayes’ Theorem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P(T | S) = P(Target text given the source text) = P(S | T) * P(T) = P(source given target) * P(target)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This was called </a:t>
            </a:r>
            <a:r>
              <a:rPr i="1" lang="en">
                <a:solidFill>
                  <a:schemeClr val="dk1"/>
                </a:solidFill>
              </a:rPr>
              <a:t>The Translation Table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Also considered things like word-alignment (e.g. “todos los días” -&gt; “every day”) and word reordering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All these things were given weight and then considered when producing a translation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Overview – The Rise of a New Approach</a:t>
            </a:r>
            <a:endParaRPr/>
          </a:p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Statistics-based machine </a:t>
            </a:r>
            <a:r>
              <a:rPr lang="en">
                <a:solidFill>
                  <a:schemeClr val="dk1"/>
                </a:solidFill>
              </a:rPr>
              <a:t>translation</a:t>
            </a:r>
            <a:r>
              <a:rPr lang="en">
                <a:solidFill>
                  <a:schemeClr val="dk1"/>
                </a:solidFill>
              </a:rPr>
              <a:t> became the de facto technique for many many years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Even as recently as 2015, companies like </a:t>
            </a:r>
            <a:r>
              <a:rPr i="1" lang="en">
                <a:solidFill>
                  <a:schemeClr val="dk1"/>
                </a:solidFill>
              </a:rPr>
              <a:t>Ali Express</a:t>
            </a:r>
            <a:r>
              <a:rPr lang="en">
                <a:solidFill>
                  <a:schemeClr val="dk1"/>
                </a:solidFill>
              </a:rPr>
              <a:t> were using statistics-based models for translation!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Neural Networks also had some popularity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Recurrent Neural Networks &amp; Encoder-Decoder Models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Google Translate became a neural model in November 2016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Improved </a:t>
            </a:r>
            <a:r>
              <a:rPr b="1" lang="en">
                <a:solidFill>
                  <a:schemeClr val="dk1"/>
                </a:solidFill>
              </a:rPr>
              <a:t>zero-shot</a:t>
            </a:r>
            <a:r>
              <a:rPr b="1" i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translation – Translating without an intermediate language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Something happened however on June 12th, 2017…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More on this later!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in Machine Translation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Basic Measurements</a:t>
            </a:r>
            <a:endParaRPr/>
          </a:p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are a few ways researchers measure the “accuracy” of a translation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Can change between project goals, modality (spoken vs. written), and system-design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BLEU (</a:t>
            </a:r>
            <a:r>
              <a:rPr b="1" lang="en" u="sng">
                <a:solidFill>
                  <a:schemeClr val="dk1"/>
                </a:solidFill>
              </a:rPr>
              <a:t>B</a:t>
            </a:r>
            <a:r>
              <a:rPr b="1" lang="en">
                <a:solidFill>
                  <a:schemeClr val="dk1"/>
                </a:solidFill>
              </a:rPr>
              <a:t>i</a:t>
            </a:r>
            <a:r>
              <a:rPr b="1" lang="en" u="sng">
                <a:solidFill>
                  <a:schemeClr val="dk1"/>
                </a:solidFill>
              </a:rPr>
              <a:t>L</a:t>
            </a:r>
            <a:r>
              <a:rPr b="1" lang="en">
                <a:solidFill>
                  <a:schemeClr val="dk1"/>
                </a:solidFill>
              </a:rPr>
              <a:t>ingual </a:t>
            </a:r>
            <a:r>
              <a:rPr b="1" lang="en" u="sng">
                <a:solidFill>
                  <a:schemeClr val="dk1"/>
                </a:solidFill>
              </a:rPr>
              <a:t>E</a:t>
            </a:r>
            <a:r>
              <a:rPr b="1" lang="en">
                <a:solidFill>
                  <a:schemeClr val="dk1"/>
                </a:solidFill>
              </a:rPr>
              <a:t>valuation </a:t>
            </a:r>
            <a:r>
              <a:rPr b="1" lang="en" u="sng">
                <a:solidFill>
                  <a:schemeClr val="dk1"/>
                </a:solidFill>
              </a:rPr>
              <a:t>U</a:t>
            </a:r>
            <a:r>
              <a:rPr b="1" lang="en">
                <a:solidFill>
                  <a:schemeClr val="dk1"/>
                </a:solidFill>
              </a:rPr>
              <a:t>nderstudy): </a:t>
            </a:r>
            <a:r>
              <a:rPr lang="en">
                <a:solidFill>
                  <a:schemeClr val="dk1"/>
                </a:solidFill>
              </a:rPr>
              <a:t>(The most common measure)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Compares n-grams of human-translated gold standard texts to the model’s output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math: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44558" l="0" r="32714" t="0"/>
          <a:stretch/>
        </p:blipFill>
        <p:spPr>
          <a:xfrm>
            <a:off x="2160475" y="2574325"/>
            <a:ext cx="324525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21"/>
          <p:cNvCxnSpPr/>
          <p:nvPr/>
        </p:nvCxnSpPr>
        <p:spPr>
          <a:xfrm>
            <a:off x="3325900" y="3083850"/>
            <a:ext cx="986100" cy="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21"/>
          <p:cNvSpPr txBox="1"/>
          <p:nvPr/>
        </p:nvSpPr>
        <p:spPr>
          <a:xfrm>
            <a:off x="3088300" y="3092850"/>
            <a:ext cx="14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Brevity Penalty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1" name="Google Shape;111;p21"/>
          <p:cNvCxnSpPr/>
          <p:nvPr/>
        </p:nvCxnSpPr>
        <p:spPr>
          <a:xfrm>
            <a:off x="5405725" y="2636575"/>
            <a:ext cx="0" cy="44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21"/>
          <p:cNvSpPr txBox="1"/>
          <p:nvPr/>
        </p:nvSpPr>
        <p:spPr>
          <a:xfrm>
            <a:off x="5405725" y="2660575"/>
            <a:ext cx="34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Geometric Mean Sum of n-gram </a:t>
            </a:r>
            <a:r>
              <a:rPr lang="en">
                <a:solidFill>
                  <a:schemeClr val="dk1"/>
                </a:solidFill>
              </a:rPr>
              <a:t>precision</a:t>
            </a:r>
            <a:r>
              <a:rPr lang="en">
                <a:solidFill>
                  <a:schemeClr val="dk1"/>
                </a:solidFill>
              </a:rPr>
              <a:t> (1-4)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3493038"/>
            <a:ext cx="79248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2500" y="2991700"/>
            <a:ext cx="1801900" cy="8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