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7"/>
  </p:notesMasterIdLst>
  <p:handoutMasterIdLst>
    <p:handoutMasterId r:id="rId18"/>
  </p:handoutMasterIdLst>
  <p:sldIdLst>
    <p:sldId id="448" r:id="rId5"/>
    <p:sldId id="451" r:id="rId6"/>
    <p:sldId id="271" r:id="rId7"/>
    <p:sldId id="468" r:id="rId8"/>
    <p:sldId id="470" r:id="rId9"/>
    <p:sldId id="457" r:id="rId10"/>
    <p:sldId id="469" r:id="rId11"/>
    <p:sldId id="353" r:id="rId12"/>
    <p:sldId id="354" r:id="rId13"/>
    <p:sldId id="471" r:id="rId14"/>
    <p:sldId id="453" r:id="rId15"/>
    <p:sldId id="472" r:id="rId16"/>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95353" autoAdjust="0"/>
  </p:normalViewPr>
  <p:slideViewPr>
    <p:cSldViewPr snapToGrid="0">
      <p:cViewPr varScale="1">
        <p:scale>
          <a:sx n="126" d="100"/>
          <a:sy n="126" d="100"/>
        </p:scale>
        <p:origin x="616" y="19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12/15/16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6" r:id="rId8"/>
    <p:sldLayoutId id="2147483711" r:id="rId9"/>
    <p:sldLayoutId id="2147483749"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hyperlink" Target="https://kitematic.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www.bryanbraun.com/2014/07/15/the-frontend-developers-guide-to-docker" TargetMode="External"/><Relationship Id="rId4" Type="http://schemas.openxmlformats.org/officeDocument/2006/relationships/hyperlink" Target="https://12factor.net/" TargetMode="External"/><Relationship Id="rId5" Type="http://schemas.openxmlformats.org/officeDocument/2006/relationships/hyperlink" Target="https://medium.com/aws-activate-startup-blog/using-containers-to-build-a-microservices-architecture-6e1b8bacb7d1#.dczv9alnd" TargetMode="External"/><Relationship Id="rId6" Type="http://schemas.openxmlformats.org/officeDocument/2006/relationships/hyperlink" Target="https://hub.docker.com/explore/" TargetMode="External"/><Relationship Id="rId7" Type="http://schemas.openxmlformats.org/officeDocument/2006/relationships/hyperlink" Target="https://github.com/AlejandroDelRioAlbrechet/docker-epam" TargetMode="External"/><Relationship Id="rId1" Type="http://schemas.openxmlformats.org/officeDocument/2006/relationships/slideLayout" Target="../slideLayouts/slideLayout7.xml"/><Relationship Id="rId2" Type="http://schemas.openxmlformats.org/officeDocument/2006/relationships/hyperlink" Target="http://trodrigues.net/articles/2015/02/front-end-development-with-dock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techradar.epam.com/home" TargetMode="Externa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vops.com/docker-vs-v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12facto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ocker.com/products/docker" TargetMode="External"/><Relationship Id="rId3" Type="http://schemas.openxmlformats.org/officeDocument/2006/relationships/hyperlink" Target="https://hub.docker.com/explo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Docker for Frontend Developer</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Dec </a:t>
            </a:r>
            <a:r>
              <a:rPr lang="en-US" dirty="0" smtClean="0">
                <a:latin typeface="Trebuchet MS"/>
                <a:cs typeface="Trebuchet MS"/>
              </a:rPr>
              <a:t>15, </a:t>
            </a:r>
            <a:r>
              <a:rPr lang="en-US" dirty="0" smtClean="0">
                <a:latin typeface="Trebuchet MS"/>
                <a:cs typeface="Trebuchet MS"/>
              </a:rPr>
              <a:t>2016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
        <p:nvSpPr>
          <p:cNvPr id="2" name="Text Placeholder 1"/>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err="1"/>
              <a:t>Kitematic</a:t>
            </a:r>
            <a:r>
              <a:rPr lang="en-US" dirty="0"/>
              <a:t>, the Docker GUI, runs on </a:t>
            </a:r>
            <a:r>
              <a:rPr lang="en-US" dirty="0" err="1"/>
              <a:t>macOS</a:t>
            </a:r>
            <a:r>
              <a:rPr lang="en-US" dirty="0"/>
              <a:t> and Windows operating systems. Beginning with the 1.8 Docker release, you use the Docker Toolbox to install </a:t>
            </a:r>
            <a:r>
              <a:rPr lang="en-US" dirty="0" err="1" smtClean="0"/>
              <a:t>Kitematic</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err="1" smtClean="0"/>
              <a:t>Kitematic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43" y="1628536"/>
            <a:ext cx="4854435" cy="3058160"/>
          </a:xfrm>
          <a:prstGeom prst="rect">
            <a:avLst/>
          </a:prstGeom>
        </p:spPr>
      </p:pic>
      <p:sp>
        <p:nvSpPr>
          <p:cNvPr id="5" name="TextBox 4"/>
          <p:cNvSpPr txBox="1"/>
          <p:nvPr/>
        </p:nvSpPr>
        <p:spPr>
          <a:xfrm>
            <a:off x="5486400" y="1950720"/>
            <a:ext cx="2468880" cy="1384995"/>
          </a:xfrm>
          <a:prstGeom prst="rect">
            <a:avLst/>
          </a:prstGeom>
          <a:noFill/>
        </p:spPr>
        <p:txBody>
          <a:bodyPr wrap="square" rtlCol="0">
            <a:spAutoFit/>
          </a:bodyPr>
          <a:lstStyle/>
          <a:p>
            <a:r>
              <a:rPr lang="en-US" dirty="0" smtClean="0"/>
              <a:t>You can use </a:t>
            </a:r>
            <a:r>
              <a:rPr lang="en-US" dirty="0" err="1" smtClean="0"/>
              <a:t>kitematic</a:t>
            </a:r>
            <a:r>
              <a:rPr lang="en-US" dirty="0" smtClean="0"/>
              <a:t> on </a:t>
            </a:r>
            <a:r>
              <a:rPr lang="en-US" dirty="0" err="1" smtClean="0"/>
              <a:t>osx</a:t>
            </a:r>
            <a:r>
              <a:rPr lang="en-US" dirty="0" smtClean="0"/>
              <a:t> and windows</a:t>
            </a:r>
          </a:p>
          <a:p>
            <a:endParaRPr lang="en-US" dirty="0"/>
          </a:p>
          <a:p>
            <a:r>
              <a:rPr lang="en-US" dirty="0"/>
              <a:t>Download </a:t>
            </a:r>
            <a:r>
              <a:rPr lang="en-US" dirty="0">
                <a:hlinkClick r:id="rId3"/>
              </a:rPr>
              <a:t>https://kitematic.com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621004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4" name="Text Placeholder 3"/>
          <p:cNvSpPr>
            <a:spLocks noGrp="1"/>
          </p:cNvSpPr>
          <p:nvPr>
            <p:ph type="body" sz="quarter" idx="11"/>
          </p:nvPr>
        </p:nvSpPr>
        <p:spPr>
          <a:xfrm>
            <a:off x="872404" y="3394370"/>
            <a:ext cx="3686587" cy="647100"/>
          </a:xfrm>
        </p:spPr>
        <p:txBody>
          <a:bodyPr/>
          <a:lstStyle/>
          <a:p>
            <a:r>
              <a:rPr lang="en-US" dirty="0" smtClean="0"/>
              <a:t>Discussion</a:t>
            </a:r>
            <a:endParaRPr lang="en-US" dirty="0"/>
          </a:p>
        </p:txBody>
      </p:sp>
    </p:spTree>
    <p:extLst>
      <p:ext uri="{BB962C8B-B14F-4D97-AF65-F5344CB8AC3E}">
        <p14:creationId xmlns:p14="http://schemas.microsoft.com/office/powerpoint/2010/main" val="695193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a:hlinkClick r:id="rId2"/>
              </a:rPr>
              <a:t>http://</a:t>
            </a:r>
            <a:r>
              <a:rPr lang="en-US" dirty="0" smtClean="0">
                <a:hlinkClick r:id="rId2"/>
              </a:rPr>
              <a:t>trodrigues.net/articles/2015/02/front-end-development-with-docker.html</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3"/>
              </a:rPr>
              <a:t>http://</a:t>
            </a:r>
            <a:r>
              <a:rPr lang="en-US" dirty="0" smtClean="0">
                <a:hlinkClick r:id="rId3"/>
              </a:rPr>
              <a:t>www.bryanbraun.com/2014/07/15/the-frontend-developers-guide-to-docker</a:t>
            </a:r>
            <a:endParaRPr lang="en-US" dirty="0" smtClean="0"/>
          </a:p>
          <a:p>
            <a:pPr marL="0" lvl="0" indent="0" defTabSz="914400">
              <a:lnSpc>
                <a:spcPct val="100000"/>
              </a:lnSpc>
              <a:spcAft>
                <a:spcPts val="0"/>
              </a:spcAft>
              <a:buSzTx/>
              <a:buNone/>
            </a:pPr>
            <a:r>
              <a:rPr lang="en-US" dirty="0">
                <a:hlinkClick r:id="rId4"/>
              </a:rPr>
              <a:t>https://12factor.net</a:t>
            </a:r>
            <a:r>
              <a:rPr lang="en-US" dirty="0" smtClean="0">
                <a:hlinkClick r:id="rId4"/>
              </a:rPr>
              <a:t>/</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5"/>
              </a:rPr>
              <a:t>https://medium.com/aws-activate-startup-blog/using-containers-to-build-a-microservices-architecture-6e1b8bacb7d1#.</a:t>
            </a:r>
            <a:r>
              <a:rPr lang="en-US" dirty="0" smtClean="0">
                <a:hlinkClick r:id="rId5"/>
              </a:rPr>
              <a:t>dczv9alnd</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6"/>
              </a:rPr>
              <a:t>https://hub.docker.com/explore</a:t>
            </a:r>
            <a:r>
              <a:rPr lang="en-US" dirty="0" smtClean="0">
                <a:hlinkClick r:id="rId6"/>
              </a:rPr>
              <a:t>/</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r>
              <a:rPr lang="en-US" dirty="0">
                <a:hlinkClick r:id="rId7"/>
              </a:rPr>
              <a:t>https://</a:t>
            </a:r>
            <a:r>
              <a:rPr lang="en-US" dirty="0" smtClean="0">
                <a:hlinkClick r:id="rId7"/>
              </a:rPr>
              <a:t>github.com/AlejandroDelRioAlbrechet/docker-epam</a:t>
            </a:r>
            <a:endParaRPr lang="en-US" dirty="0" smtClean="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smtClean="0"/>
              <a:t>Things to Read at Home</a:t>
            </a:r>
            <a:endParaRPr lang="en-US" dirty="0"/>
          </a:p>
        </p:txBody>
      </p:sp>
    </p:spTree>
    <p:extLst>
      <p:ext uri="{BB962C8B-B14F-4D97-AF65-F5344CB8AC3E}">
        <p14:creationId xmlns:p14="http://schemas.microsoft.com/office/powerpoint/2010/main" val="111688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smtClean="0"/>
              <a:t>Docker for frontend developers</a:t>
            </a:r>
            <a:endParaRPr lang="en-US" dirty="0"/>
          </a:p>
        </p:txBody>
      </p:sp>
      <p:sp>
        <p:nvSpPr>
          <p:cNvPr id="14" name="Text Placeholder 13"/>
          <p:cNvSpPr>
            <a:spLocks noGrp="1"/>
          </p:cNvSpPr>
          <p:nvPr>
            <p:ph type="body" sz="quarter" idx="11"/>
          </p:nvPr>
        </p:nvSpPr>
        <p:spPr>
          <a:xfrm>
            <a:off x="658067" y="2879524"/>
            <a:ext cx="5197385" cy="277768"/>
          </a:xfrm>
        </p:spPr>
        <p:txBody>
          <a:bodyPr/>
          <a:lstStyle/>
          <a:p>
            <a:r>
              <a:rPr lang="en-US" dirty="0" smtClean="0"/>
              <a:t>Wrapping applications in </a:t>
            </a:r>
            <a:r>
              <a:rPr lang="en-US" dirty="0" err="1" smtClean="0"/>
              <a:t>docker</a:t>
            </a:r>
            <a:r>
              <a:rPr lang="en-US" dirty="0" smtClean="0"/>
              <a:t> container</a:t>
            </a:r>
            <a:endParaRPr lang="en-US" dirty="0"/>
          </a:p>
        </p:txBody>
      </p:sp>
      <p:sp>
        <p:nvSpPr>
          <p:cNvPr id="15" name="Text Placeholder 14"/>
          <p:cNvSpPr>
            <a:spLocks noGrp="1"/>
          </p:cNvSpPr>
          <p:nvPr>
            <p:ph type="body" sz="quarter" idx="17"/>
          </p:nvPr>
        </p:nvSpPr>
        <p:spPr/>
        <p:txBody>
          <a:bodyPr>
            <a:normAutofit lnSpcReduction="10000"/>
          </a:bodyPr>
          <a:lstStyle/>
          <a:p>
            <a:r>
              <a:rPr lang="en-US" dirty="0" smtClean="0"/>
              <a:t>Dec </a:t>
            </a:r>
            <a:r>
              <a:rPr lang="en-US" dirty="0" smtClean="0"/>
              <a:t>15, </a:t>
            </a:r>
            <a:r>
              <a:rPr lang="en-US" dirty="0" smtClean="0"/>
              <a:t>2016</a:t>
            </a:r>
            <a:endParaRPr lang="en-US"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140" y="387285"/>
            <a:ext cx="2617022" cy="625476"/>
          </a:xfrm>
          <a:prstGeom prst="rect">
            <a:avLst/>
          </a:prstGeom>
        </p:spPr>
      </p:pic>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What is Docker</a:t>
            </a:r>
            <a:endParaRPr lang="en-US" dirty="0"/>
          </a:p>
        </p:txBody>
      </p:sp>
      <p:sp>
        <p:nvSpPr>
          <p:cNvPr id="8" name="Content Placeholder 7"/>
          <p:cNvSpPr>
            <a:spLocks noGrp="1"/>
          </p:cNvSpPr>
          <p:nvPr>
            <p:ph idx="1"/>
          </p:nvPr>
        </p:nvSpPr>
        <p:spPr/>
        <p:txBody>
          <a:bodyPr>
            <a:normAutofit/>
          </a:bodyPr>
          <a:lstStyle/>
          <a:p>
            <a:r>
              <a:rPr lang="en-US" dirty="0" smtClean="0"/>
              <a:t>Docker </a:t>
            </a:r>
            <a:r>
              <a:rPr lang="en-US" dirty="0"/>
              <a:t>is the world’s leading software containerization platform</a:t>
            </a:r>
          </a:p>
          <a:p>
            <a:endParaRPr lang="en-US" dirty="0" smtClean="0">
              <a:latin typeface="Trebuchet MS"/>
              <a:cs typeface="Trebuchet MS"/>
            </a:endParaRPr>
          </a:p>
          <a:p>
            <a:r>
              <a:rPr lang="en-US" dirty="0" smtClean="0">
                <a:latin typeface="Trebuchet MS"/>
                <a:cs typeface="Trebuchet MS"/>
              </a:rPr>
              <a:t>Motto - </a:t>
            </a:r>
            <a:r>
              <a:rPr lang="en-US" cap="all" dirty="0"/>
              <a:t>BUILD, SHIP, </a:t>
            </a:r>
            <a:r>
              <a:rPr lang="en-US" cap="all" dirty="0" smtClean="0"/>
              <a:t>RUN</a:t>
            </a:r>
          </a:p>
          <a:p>
            <a:endParaRPr lang="en-US" cap="all" dirty="0"/>
          </a:p>
          <a:p>
            <a:r>
              <a:rPr lang="en-US" dirty="0"/>
              <a:t>Docker containers wrap a piece of software in a complete filesystem that contains everything needed to run: code, runtime, system tools, system libraries – anything that can be installed on a server. This guarantees that the software will always run the same, regardless of its environment. </a:t>
            </a:r>
            <a:endParaRPr lang="en-US" dirty="0" smtClean="0"/>
          </a:p>
          <a:p>
            <a:endParaRPr lang="en-US" dirty="0"/>
          </a:p>
          <a:p>
            <a:r>
              <a:rPr lang="en-US" dirty="0" smtClean="0">
                <a:hlinkClick r:id="rId3"/>
              </a:rPr>
              <a:t>Docker at EPAM https</a:t>
            </a:r>
            <a:r>
              <a:rPr lang="en-US" dirty="0">
                <a:hlinkClick r:id="rId3"/>
              </a:rPr>
              <a:t>://</a:t>
            </a:r>
            <a:r>
              <a:rPr lang="en-US" dirty="0" smtClean="0">
                <a:hlinkClick r:id="rId3"/>
              </a:rPr>
              <a:t>techradar.epam.com/home</a:t>
            </a:r>
            <a:r>
              <a:rPr lang="en-US" dirty="0" smtClean="0"/>
              <a:t> </a:t>
            </a:r>
          </a:p>
          <a:p>
            <a:r>
              <a:rPr lang="en-US" dirty="0"/>
              <a:t/>
            </a:r>
            <a:br>
              <a:rPr lang="en-US" dirty="0"/>
            </a:br>
            <a:endParaRPr lang="en-US" dirty="0" smtClean="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980" y="0"/>
            <a:ext cx="2617022" cy="62547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002" y="3180386"/>
            <a:ext cx="2444302" cy="3322723"/>
          </a:xfrm>
          <a:prstGeom prst="rect">
            <a:avLst/>
          </a:prstGeom>
        </p:spPr>
      </p:pic>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Benefits</a:t>
            </a:r>
            <a:endParaRPr lang="en-US" dirty="0"/>
          </a:p>
        </p:txBody>
      </p:sp>
      <p:sp>
        <p:nvSpPr>
          <p:cNvPr id="3" name="Content Placeholder 2"/>
          <p:cNvSpPr>
            <a:spLocks noGrp="1"/>
          </p:cNvSpPr>
          <p:nvPr>
            <p:ph idx="1"/>
          </p:nvPr>
        </p:nvSpPr>
        <p:spPr/>
        <p:txBody>
          <a:bodyPr/>
          <a:lstStyle/>
          <a:p>
            <a:r>
              <a:rPr lang="en-US" b="1" cap="all" dirty="0"/>
              <a:t>LIGHTWEIGHT</a:t>
            </a:r>
          </a:p>
          <a:p>
            <a:r>
              <a:rPr lang="en-US" dirty="0"/>
              <a:t>Containers running on a single machine share the same operating system kernel; they start instantly and use less RAM. Images are constructed from layered filesystems and share common files, making disk usage and image downloads much more efficient.</a:t>
            </a:r>
          </a:p>
          <a:p>
            <a:r>
              <a:rPr lang="en-US" b="1" cap="all" dirty="0"/>
              <a:t>OPEN</a:t>
            </a:r>
          </a:p>
          <a:p>
            <a:r>
              <a:rPr lang="en-US" dirty="0"/>
              <a:t>Docker containers are based on open standards, enabling containers to run on all major Linux distributions and on Microsoft Windows -- and on top of any infrastructure.</a:t>
            </a:r>
          </a:p>
          <a:p>
            <a:r>
              <a:rPr lang="en-US" b="1" cap="all" dirty="0"/>
              <a:t>SECURE BY DEFAULT</a:t>
            </a:r>
          </a:p>
          <a:p>
            <a:r>
              <a:rPr lang="en-US" dirty="0"/>
              <a:t>Containers isolate applications from one another and the underlying infrastructure, while providing an added layer of protection for the application.</a:t>
            </a:r>
          </a:p>
          <a:p>
            <a:endParaRPr lang="en-US" dirty="0"/>
          </a:p>
        </p:txBody>
      </p:sp>
    </p:spTree>
    <p:extLst>
      <p:ext uri="{BB962C8B-B14F-4D97-AF65-F5344CB8AC3E}">
        <p14:creationId xmlns:p14="http://schemas.microsoft.com/office/powerpoint/2010/main" val="68803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vs VM</a:t>
            </a:r>
            <a:endParaRPr lang="en-US" dirty="0"/>
          </a:p>
        </p:txBody>
      </p:sp>
      <p:sp>
        <p:nvSpPr>
          <p:cNvPr id="3" name="Content Placeholder 2"/>
          <p:cNvSpPr>
            <a:spLocks noGrp="1"/>
          </p:cNvSpPr>
          <p:nvPr>
            <p:ph idx="1"/>
          </p:nvPr>
        </p:nvSpPr>
        <p:spPr/>
        <p:txBody>
          <a:bodyPr/>
          <a:lstStyle/>
          <a:p>
            <a:r>
              <a:rPr lang="en-US" dirty="0" smtClean="0"/>
              <a:t>VM use hypervisor Docker use it own engine and make container smaller </a:t>
            </a:r>
            <a:r>
              <a:rPr lang="en-US" dirty="0"/>
              <a:t>and enable faster start up with better performance, less isolation and greater compatibility possible due to sharing of the host’s kernel</a:t>
            </a:r>
            <a:r>
              <a:rPr lang="en-US" dirty="0" smtClean="0"/>
              <a:t>.</a:t>
            </a:r>
          </a:p>
          <a:p>
            <a:r>
              <a:rPr lang="en-US" dirty="0"/>
              <a:t>Docker Containers are able to share a single kernel and share application libraries. Containers present a lower system overhead than Virtual Machines and performance of the application inside a container is generally same or better </a:t>
            </a:r>
            <a:r>
              <a:rPr lang="en-US" dirty="0" smtClean="0"/>
              <a:t>as </a:t>
            </a:r>
            <a:r>
              <a:rPr lang="en-US" dirty="0"/>
              <a:t>compared to the same application running within a Virtual Machine</a:t>
            </a:r>
            <a:r>
              <a:rPr lang="en-US" dirty="0" smtClean="0"/>
              <a:t>.</a:t>
            </a:r>
            <a:endParaRPr lang="uk-UA" dirty="0" smtClean="0"/>
          </a:p>
          <a:p>
            <a:endParaRPr lang="uk-UA" dirty="0"/>
          </a:p>
          <a:p>
            <a:endParaRPr lang="uk-UA" dirty="0" smtClean="0"/>
          </a:p>
          <a:p>
            <a:r>
              <a:rPr lang="en-US" dirty="0"/>
              <a:t>More information can be find here </a:t>
            </a:r>
            <a:r>
              <a:rPr lang="en-US" dirty="0">
                <a:hlinkClick r:id="rId2"/>
              </a:rPr>
              <a:t>https://devops.com/docker-vs-vms</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91581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8367076" cy="3383280"/>
          </a:xfrm>
        </p:spPr>
        <p:txBody>
          <a:bodyPr>
            <a:noAutofit/>
          </a:bodyPr>
          <a:lstStyle/>
          <a:p>
            <a:pPr marL="0" indent="0">
              <a:buNone/>
            </a:pPr>
            <a:r>
              <a:rPr lang="en-US" dirty="0"/>
              <a:t>Docker is designed to solve a bunch of sysadmin problems, but some of those problems impact you. Your application has to run somewhere… maybe its on your local computer, or on a staging server, or in Amazon's Cloud. Even as a frontend developer, </a:t>
            </a:r>
            <a:r>
              <a:rPr lang="en-US" dirty="0" smtClean="0"/>
              <a:t>there </a:t>
            </a:r>
            <a:r>
              <a:rPr lang="en-US" dirty="0"/>
              <a:t>are a lot of things Docker can help you with</a:t>
            </a:r>
            <a:r>
              <a:rPr lang="en-US" dirty="0" smtClean="0"/>
              <a:t>:</a:t>
            </a:r>
          </a:p>
          <a:p>
            <a:pPr fontAlgn="base"/>
            <a:r>
              <a:rPr lang="en-US" dirty="0"/>
              <a:t>If you care about your code working identically when you move it between these environments, then Docker can help you with that.</a:t>
            </a:r>
          </a:p>
          <a:p>
            <a:pPr fontAlgn="base"/>
            <a:r>
              <a:rPr lang="en-US" dirty="0"/>
              <a:t>If somebody makes changes to these environments (notice I said environments, not code) and you want those changes to be quick to deploy, easy to roll back, and under version control, then Docker can help you with that as well.</a:t>
            </a:r>
          </a:p>
          <a:p>
            <a:pPr fontAlgn="base"/>
            <a:r>
              <a:rPr lang="en-US" dirty="0"/>
              <a:t>If you want to be able to scale your application horizontally without too much fuss, than Docker can help you with that.</a:t>
            </a:r>
          </a:p>
          <a:p>
            <a:pPr fontAlgn="base"/>
            <a:r>
              <a:rPr lang="en-US" dirty="0"/>
              <a:t>If you are trying to get your application architecture and environment in line with </a:t>
            </a:r>
            <a:r>
              <a:rPr lang="en-US" dirty="0" smtClean="0">
                <a:hlinkClick r:id="rId2"/>
              </a:rPr>
              <a:t>The 12Factor,</a:t>
            </a:r>
            <a:r>
              <a:rPr lang="en-US" dirty="0" smtClean="0"/>
              <a:t> then </a:t>
            </a:r>
            <a:r>
              <a:rPr lang="en-US" dirty="0"/>
              <a:t>Docker can help you with that. (It helped out with 4 of the 12 factors for me).</a:t>
            </a:r>
          </a:p>
          <a:p>
            <a:pPr fontAlgn="base"/>
            <a:r>
              <a:rPr lang="en-US" dirty="0"/>
              <a:t>Finally, if you wish your deployments were easier, then there's a good chance that Docker can help you with that too</a:t>
            </a:r>
            <a:r>
              <a:rPr lang="en-US" dirty="0" smtClean="0"/>
              <a:t>.</a:t>
            </a:r>
          </a:p>
          <a:p>
            <a:pPr fontAlgn="base"/>
            <a:r>
              <a:rPr lang="en-US" dirty="0" smtClean="0"/>
              <a:t>Make Your DevOps happy</a:t>
            </a:r>
            <a:endParaRPr lang="en-US" dirty="0"/>
          </a:p>
          <a:p>
            <a:endParaRPr lang="en-US" dirty="0"/>
          </a:p>
        </p:txBody>
      </p:sp>
      <p:sp>
        <p:nvSpPr>
          <p:cNvPr id="9" name="Text Placeholder 8"/>
          <p:cNvSpPr>
            <a:spLocks noGrp="1"/>
          </p:cNvSpPr>
          <p:nvPr>
            <p:ph type="body" sz="quarter" idx="10"/>
          </p:nvPr>
        </p:nvSpPr>
        <p:spPr/>
        <p:txBody>
          <a:bodyPr/>
          <a:lstStyle/>
          <a:p>
            <a:r>
              <a:rPr lang="en-US" dirty="0" smtClean="0"/>
              <a:t>Why </a:t>
            </a:r>
            <a:r>
              <a:rPr lang="en-US" dirty="0"/>
              <a:t>F</a:t>
            </a:r>
            <a:r>
              <a:rPr lang="en-US" dirty="0" smtClean="0"/>
              <a:t>rontend Developers Need to Know Docker</a:t>
            </a:r>
            <a:endParaRPr lang="en-US" dirty="0"/>
          </a:p>
        </p:txBody>
      </p:sp>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Installation</a:t>
            </a:r>
            <a:endParaRPr lang="en-US" dirty="0"/>
          </a:p>
        </p:txBody>
      </p:sp>
      <p:sp>
        <p:nvSpPr>
          <p:cNvPr id="5" name="TextBox 4"/>
          <p:cNvSpPr txBox="1"/>
          <p:nvPr/>
        </p:nvSpPr>
        <p:spPr>
          <a:xfrm>
            <a:off x="223520" y="833120"/>
            <a:ext cx="8727440" cy="1384995"/>
          </a:xfrm>
          <a:prstGeom prst="rect">
            <a:avLst/>
          </a:prstGeom>
          <a:noFill/>
        </p:spPr>
        <p:txBody>
          <a:bodyPr wrap="square" rtlCol="0">
            <a:spAutoFit/>
          </a:bodyPr>
          <a:lstStyle/>
          <a:p>
            <a:r>
              <a:rPr lang="en-US" dirty="0" smtClean="0"/>
              <a:t>Download installer from </a:t>
            </a:r>
            <a:r>
              <a:rPr lang="en-US" dirty="0" smtClean="0">
                <a:hlinkClick r:id="rId2"/>
              </a:rPr>
              <a:t>https</a:t>
            </a:r>
            <a:r>
              <a:rPr lang="en-US" dirty="0">
                <a:hlinkClick r:id="rId2"/>
              </a:rPr>
              <a:t>://</a:t>
            </a:r>
            <a:r>
              <a:rPr lang="en-US" dirty="0" smtClean="0">
                <a:hlinkClick r:id="rId2"/>
              </a:rPr>
              <a:t>www.docker.com/products/docker</a:t>
            </a:r>
            <a:endParaRPr lang="en-US" dirty="0" smtClean="0"/>
          </a:p>
          <a:p>
            <a:endParaRPr lang="en-US" dirty="0" smtClean="0"/>
          </a:p>
          <a:p>
            <a:pPr lvl="0"/>
            <a:r>
              <a:rPr lang="en-US" dirty="0">
                <a:hlinkClick r:id="rId3"/>
              </a:rPr>
              <a:t>https://hub.docker.com/explore/</a:t>
            </a:r>
            <a:endParaRPr lang="en-US" dirty="0"/>
          </a:p>
          <a:p>
            <a:endParaRPr lang="en-US" dirty="0"/>
          </a:p>
          <a:p>
            <a:endParaRPr lang="en-US" dirty="0"/>
          </a:p>
          <a:p>
            <a:r>
              <a:rPr lang="en-US" dirty="0" smtClean="0"/>
              <a:t>Lets Review few basic commands which required for frontend developers</a:t>
            </a:r>
            <a:endParaRPr lang="en-US" dirty="0"/>
          </a:p>
        </p:txBody>
      </p:sp>
    </p:spTree>
    <p:extLst>
      <p:ext uri="{BB962C8B-B14F-4D97-AF65-F5344CB8AC3E}">
        <p14:creationId xmlns:p14="http://schemas.microsoft.com/office/powerpoint/2010/main" val="347643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Basic Commands for Docker Usage</a:t>
            </a:r>
            <a:endParaRPr lang="en-US" dirty="0"/>
          </a:p>
        </p:txBody>
      </p:sp>
      <p:sp>
        <p:nvSpPr>
          <p:cNvPr id="15" name="Rectangle 14"/>
          <p:cNvSpPr/>
          <p:nvPr/>
        </p:nvSpPr>
        <p:spPr>
          <a:xfrm>
            <a:off x="111760" y="792481"/>
            <a:ext cx="8920480" cy="2246769"/>
          </a:xfrm>
          <a:prstGeom prst="rect">
            <a:avLst/>
          </a:prstGeom>
        </p:spPr>
        <p:txBody>
          <a:bodyPr wrap="square">
            <a:spAutoFit/>
          </a:bodyPr>
          <a:lstStyle/>
          <a:p>
            <a:pPr marL="285750" indent="-285750" algn="just">
              <a:buFont typeface="Arial" charset="0"/>
              <a:buChar char="•"/>
            </a:pPr>
            <a:r>
              <a:rPr lang="en-US" sz="2000" dirty="0" err="1"/>
              <a:t>docker</a:t>
            </a:r>
            <a:r>
              <a:rPr lang="en-US" sz="2000" dirty="0"/>
              <a:t> info </a:t>
            </a:r>
            <a:r>
              <a:rPr lang="en-US" sz="2000" dirty="0" smtClean="0"/>
              <a:t>- </a:t>
            </a:r>
            <a:r>
              <a:rPr lang="en-US" sz="2000" dirty="0" err="1"/>
              <a:t>docker</a:t>
            </a:r>
            <a:r>
              <a:rPr lang="en-US" sz="2000" dirty="0"/>
              <a:t> </a:t>
            </a:r>
            <a:r>
              <a:rPr lang="en-US" sz="2000" dirty="0" smtClean="0"/>
              <a:t>information</a:t>
            </a:r>
          </a:p>
          <a:p>
            <a:pPr marL="285750" indent="-285750" algn="just">
              <a:buFont typeface="Arial" charset="0"/>
              <a:buChar char="•"/>
            </a:pPr>
            <a:r>
              <a:rPr lang="en-US" sz="2000" dirty="0" err="1" smtClean="0"/>
              <a:t>docker</a:t>
            </a:r>
            <a:r>
              <a:rPr lang="en-US" sz="2000" dirty="0" smtClean="0"/>
              <a:t> </a:t>
            </a:r>
            <a:r>
              <a:rPr lang="en-US" sz="2000" dirty="0"/>
              <a:t>images </a:t>
            </a:r>
            <a:r>
              <a:rPr lang="en-US" sz="2000" dirty="0" smtClean="0"/>
              <a:t>- </a:t>
            </a:r>
            <a:r>
              <a:rPr lang="en-US" sz="2000" dirty="0"/>
              <a:t>list of </a:t>
            </a:r>
            <a:r>
              <a:rPr lang="en-US" sz="2000" dirty="0" smtClean="0"/>
              <a:t>images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t>
            </a:r>
            <a:r>
              <a:rPr lang="en-US" sz="2000" dirty="0" smtClean="0"/>
              <a:t>- </a:t>
            </a:r>
            <a:r>
              <a:rPr lang="en-US" sz="2000" dirty="0"/>
              <a:t>list of running </a:t>
            </a:r>
            <a:r>
              <a:rPr lang="en-US" sz="2000" dirty="0" smtClean="0"/>
              <a:t>containers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 </a:t>
            </a:r>
            <a:r>
              <a:rPr lang="en-US" sz="2000" dirty="0" smtClean="0"/>
              <a:t>- </a:t>
            </a:r>
            <a:r>
              <a:rPr lang="en-US" sz="2000" dirty="0"/>
              <a:t>list of all containers running for </a:t>
            </a:r>
            <a:r>
              <a:rPr lang="en-US" sz="2000" dirty="0" err="1"/>
              <a:t>docker</a:t>
            </a:r>
            <a:r>
              <a:rPr lang="en-US" sz="2000" dirty="0"/>
              <a:t> </a:t>
            </a:r>
            <a:r>
              <a:rPr lang="en-US" sz="2000" dirty="0" smtClean="0"/>
              <a:t>history</a:t>
            </a:r>
          </a:p>
          <a:p>
            <a:pPr marL="285750" indent="-285750" algn="just">
              <a:buFont typeface="Arial" charset="0"/>
              <a:buChar char="•"/>
            </a:pPr>
            <a:r>
              <a:rPr lang="en-US" sz="2000" dirty="0" err="1" smtClean="0"/>
              <a:t>docker</a:t>
            </a:r>
            <a:r>
              <a:rPr lang="en-US" sz="2000" dirty="0" smtClean="0"/>
              <a:t> </a:t>
            </a:r>
            <a:r>
              <a:rPr lang="en-US" sz="2000" dirty="0"/>
              <a:t>stop {ID} </a:t>
            </a:r>
            <a:r>
              <a:rPr lang="en-US" sz="2000" dirty="0" smtClean="0"/>
              <a:t>- </a:t>
            </a:r>
            <a:r>
              <a:rPr lang="en-US" sz="2000" dirty="0"/>
              <a:t>stop running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a:t>
            </a:r>
            <a:r>
              <a:rPr lang="en-US" sz="2000" dirty="0"/>
              <a:t> </a:t>
            </a:r>
            <a:r>
              <a:rPr lang="en-US" sz="2000" dirty="0" smtClean="0"/>
              <a:t>- </a:t>
            </a:r>
            <a:r>
              <a:rPr lang="en-US" sz="2000" dirty="0"/>
              <a:t>remove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rmi</a:t>
            </a:r>
            <a:r>
              <a:rPr lang="en-US" sz="2000" dirty="0"/>
              <a:t> {ID</a:t>
            </a:r>
            <a:r>
              <a:rPr lang="en-US" sz="2000" dirty="0" smtClean="0"/>
              <a:t>} - </a:t>
            </a:r>
            <a:r>
              <a:rPr lang="en-US" sz="2000" dirty="0"/>
              <a:t>remove created image</a:t>
            </a:r>
          </a:p>
        </p:txBody>
      </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defTabSz="914400">
              <a:lnSpc>
                <a:spcPct val="100000"/>
              </a:lnSpc>
              <a:spcAft>
                <a:spcPts val="0"/>
              </a:spcAft>
              <a:buSzTx/>
              <a:buNone/>
            </a:pPr>
            <a:r>
              <a:rPr lang="en-US" dirty="0"/>
              <a:t>An </a:t>
            </a:r>
            <a:r>
              <a:rPr lang="en-US" b="1" dirty="0"/>
              <a:t>image</a:t>
            </a:r>
            <a:r>
              <a:rPr lang="en-US" dirty="0"/>
              <a:t> is an inert, </a:t>
            </a:r>
            <a:r>
              <a:rPr lang="en-US" dirty="0" smtClean="0"/>
              <a:t>immutable</a:t>
            </a:r>
            <a:r>
              <a:rPr lang="en-US" dirty="0"/>
              <a:t>, file that's essentially a snapshot of a </a:t>
            </a:r>
            <a:r>
              <a:rPr lang="en-US" b="1" dirty="0"/>
              <a:t>container</a:t>
            </a:r>
            <a:r>
              <a:rPr lang="en-US" dirty="0"/>
              <a:t>. </a:t>
            </a:r>
            <a:endParaRPr lang="en-US" dirty="0" smtClean="0"/>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build -t </a:t>
            </a:r>
            <a:r>
              <a:rPr lang="en-US" b="1" dirty="0" smtClean="0">
                <a:solidFill>
                  <a:srgbClr val="444444"/>
                </a:solidFill>
              </a:rPr>
              <a:t>{tag}/{</a:t>
            </a:r>
            <a:r>
              <a:rPr lang="en-US" b="1" dirty="0" err="1" smtClean="0">
                <a:solidFill>
                  <a:srgbClr val="444444"/>
                </a:solidFill>
              </a:rPr>
              <a:t>imagename</a:t>
            </a:r>
            <a:r>
              <a:rPr lang="en-US" b="1" dirty="0" smtClean="0">
                <a:solidFill>
                  <a:srgbClr val="444444"/>
                </a:solidFill>
              </a:rPr>
              <a:t>} .</a:t>
            </a: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dirty="0"/>
              <a:t>To use a programming metaphor, if an image is a class, then a container is an instance of a class—a runtime object. Containers are hopefully why you're using Docker; they're lightweight and portable encapsulations of an environment in which to run applications.</a:t>
            </a:r>
            <a:endParaRPr lang="en-US" dirty="0" smtClean="0">
              <a:solidFill>
                <a:srgbClr val="444444"/>
              </a:solidFill>
            </a:endParaRP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run -p 49160:3000 -d </a:t>
            </a:r>
            <a:r>
              <a:rPr lang="en-US" b="1" dirty="0" smtClean="0">
                <a:solidFill>
                  <a:srgbClr val="444444"/>
                </a:solidFill>
              </a:rPr>
              <a:t>{tag}/{</a:t>
            </a:r>
            <a:r>
              <a:rPr lang="en-US" b="1" dirty="0" err="1" smtClean="0">
                <a:solidFill>
                  <a:srgbClr val="444444"/>
                </a:solidFill>
              </a:rPr>
              <a:t>containername</a:t>
            </a:r>
            <a:r>
              <a:rPr lang="en-US" b="1" dirty="0" smtClean="0">
                <a:solidFill>
                  <a:srgbClr val="444444"/>
                </a:solidFill>
              </a:rPr>
              <a:t>}</a:t>
            </a:r>
          </a:p>
        </p:txBody>
      </p:sp>
      <p:sp>
        <p:nvSpPr>
          <p:cNvPr id="3" name="Text Placeholder 2"/>
          <p:cNvSpPr>
            <a:spLocks noGrp="1"/>
          </p:cNvSpPr>
          <p:nvPr>
            <p:ph type="body" sz="quarter" idx="10"/>
          </p:nvPr>
        </p:nvSpPr>
        <p:spPr/>
        <p:txBody>
          <a:bodyPr/>
          <a:lstStyle/>
          <a:p>
            <a:r>
              <a:rPr lang="en-US" dirty="0" smtClean="0"/>
              <a:t>Lets Create Docker Image and Container</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terms/"/>
    <ds:schemaRef ds:uri="http://purl.org/dc/elements/1.1/"/>
    <ds:schemaRef ds:uri="http://purl.org/dc/dcmitype/"/>
    <ds:schemaRef ds:uri="http://schemas.microsoft.com/office/2006/documentManagement/types"/>
    <ds:schemaRef ds:uri="http://schemas.microsoft.com/sharepoint/v3"/>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21212</TotalTime>
  <Words>633</Words>
  <Application>Microsoft Macintosh PowerPoint</Application>
  <PresentationFormat>On-screen Show (16:9)</PresentationFormat>
  <Paragraphs>78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Black</vt:lpstr>
      <vt:lpstr>Calibri</vt:lpstr>
      <vt:lpstr>Lucida Grande</vt:lpstr>
      <vt:lpstr>Trebuchet MS</vt:lpstr>
      <vt:lpstr>Arial</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Microsoft Office User</cp:lastModifiedBy>
  <cp:revision>1015</cp:revision>
  <cp:lastPrinted>2014-07-09T13:30:36Z</cp:lastPrinted>
  <dcterms:created xsi:type="dcterms:W3CDTF">2014-07-08T13:27:24Z</dcterms:created>
  <dcterms:modified xsi:type="dcterms:W3CDTF">2016-12-15T13:49:55Z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