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AE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56" d="100"/>
          <a:sy n="156" d="100"/>
        </p:scale>
        <p:origin x="111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ownloads\TU.3.MB015_CNJ%20(1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ocuments\GitHub\eleccion-2023\resultados\resultados-consolidad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ocuments\GitHub\eleccion-2023\resultados\resultados-consolidado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s-AR"/>
              <a:t>Votos por lista</a:t>
            </a:r>
          </a:p>
        </c:rich>
      </c:tx>
      <c:layout>
        <c:manualLayout>
          <c:xMode val="edge"/>
          <c:yMode val="edge"/>
          <c:x val="0.11828464110765408"/>
          <c:y val="2.27617738411658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s-A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34925" cap="rnd">
                <a:solidFill>
                  <a:srgbClr val="C00000"/>
                </a:solidFill>
                <a:prstDash val="sysDot"/>
              </a:ln>
              <a:effectLst/>
            </c:spPr>
            <c:trendlineType val="power"/>
            <c:dispRSqr val="1"/>
            <c:dispEq val="1"/>
            <c:trendlineLbl>
              <c:layout>
                <c:manualLayout>
                  <c:x val="3.4353569364833643E-2"/>
                  <c:y val="-0.4536606727328885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</c:trendlineLbl>
          </c:trendline>
          <c:cat>
            <c:strRef>
              <c:f>'TU.3.MB015_CNJ (1)'!$B$2:$B$27</c:f>
              <c:strCache>
                <c:ptCount val="26"/>
                <c:pt idx="0">
                  <c:v>Partido Cambia Tucuman CT</c:v>
                </c:pt>
                <c:pt idx="1">
                  <c:v>Creo</c:v>
                </c:pt>
                <c:pt idx="2">
                  <c:v>Alianza "Compromiso Pro Tucuman"</c:v>
                </c:pt>
                <c:pt idx="3">
                  <c:v>Tucuman Para La Victoria</c:v>
                </c:pt>
                <c:pt idx="4">
                  <c:v>Cambiemos</c:v>
                </c:pt>
                <c:pt idx="5">
                  <c:v>Accion Regional</c:v>
                </c:pt>
                <c:pt idx="6">
                  <c:v>Fuerza Republicana</c:v>
                </c:pt>
                <c:pt idx="7">
                  <c:v>Corriente Popular</c:v>
                </c:pt>
                <c:pt idx="8">
                  <c:v>Frente De Todos Por Tucuman</c:v>
                </c:pt>
                <c:pt idx="9">
                  <c:v>Ciudadanos Contra La Corrupcion</c:v>
                </c:pt>
                <c:pt idx="10">
                  <c:v>Movimiento De Unidad Y Cambio</c:v>
                </c:pt>
                <c:pt idx="11">
                  <c:v>Multiplicar Lealtad</c:v>
                </c:pt>
                <c:pt idx="12">
                  <c:v>7 De Mayo</c:v>
                </c:pt>
                <c:pt idx="13">
                  <c:v>Movimiento Ergisto</c:v>
                </c:pt>
                <c:pt idx="14">
                  <c:v>Movimiento De Unidad Popular (M.U.P.)</c:v>
                </c:pt>
                <c:pt idx="15">
                  <c:v>Partido Acuerdo Federal</c:v>
                </c:pt>
                <c:pt idx="16">
                  <c:v>Proyecto Tucuman</c:v>
                </c:pt>
                <c:pt idx="17">
                  <c:v>Partido Inclusion Social (Piso)</c:v>
                </c:pt>
                <c:pt idx="18">
                  <c:v>Partido Unidos Por Un Movimiento Activo  P.U.M.A.</c:v>
                </c:pt>
                <c:pt idx="19">
                  <c:v>Partido Por La Justicia Social</c:v>
                </c:pt>
                <c:pt idx="20">
                  <c:v>Movimiento De Integracion Federal</c:v>
                </c:pt>
                <c:pt idx="21">
                  <c:v>Comunidad En Organizaciã“N</c:v>
                </c:pt>
                <c:pt idx="22">
                  <c:v>Partido Proyecto Popular</c:v>
                </c:pt>
                <c:pt idx="23">
                  <c:v>Tucuman Innovador</c:v>
                </c:pt>
                <c:pt idx="24">
                  <c:v>Valores Para Tucuman</c:v>
                </c:pt>
                <c:pt idx="25">
                  <c:v>Frente Del Pueblo Unido</c:v>
                </c:pt>
              </c:strCache>
            </c:strRef>
          </c:cat>
          <c:val>
            <c:numRef>
              <c:f>'TU.3.MB015_CNJ (1)'!$E$2:$E$27</c:f>
              <c:numCache>
                <c:formatCode>0.0%</c:formatCode>
                <c:ptCount val="26"/>
                <c:pt idx="0">
                  <c:v>0.15851284713210487</c:v>
                </c:pt>
                <c:pt idx="1">
                  <c:v>9.6613028808720483E-2</c:v>
                </c:pt>
                <c:pt idx="2">
                  <c:v>6.3327277446145858E-2</c:v>
                </c:pt>
                <c:pt idx="3">
                  <c:v>5.9845142313348906E-2</c:v>
                </c:pt>
                <c:pt idx="4">
                  <c:v>5.2599705856908034E-2</c:v>
                </c:pt>
                <c:pt idx="5">
                  <c:v>4.7235920062289126E-2</c:v>
                </c:pt>
                <c:pt idx="6">
                  <c:v>3.7222078034432046E-2</c:v>
                </c:pt>
                <c:pt idx="7">
                  <c:v>3.609741327104421E-2</c:v>
                </c:pt>
                <c:pt idx="8">
                  <c:v>3.5102517518816503E-2</c:v>
                </c:pt>
                <c:pt idx="9">
                  <c:v>3.4669954148282722E-2</c:v>
                </c:pt>
                <c:pt idx="10">
                  <c:v>3.2939700666147591E-2</c:v>
                </c:pt>
                <c:pt idx="11">
                  <c:v>2.3098883986504021E-2</c:v>
                </c:pt>
                <c:pt idx="12">
                  <c:v>2.2017475560169565E-2</c:v>
                </c:pt>
                <c:pt idx="13">
                  <c:v>2.136863050436889E-2</c:v>
                </c:pt>
                <c:pt idx="14">
                  <c:v>2.0568388268881393E-2</c:v>
                </c:pt>
                <c:pt idx="15">
                  <c:v>2.0373734752141187E-2</c:v>
                </c:pt>
                <c:pt idx="16">
                  <c:v>1.5810191193009776E-2</c:v>
                </c:pt>
                <c:pt idx="17">
                  <c:v>1.5226230642789169E-2</c:v>
                </c:pt>
                <c:pt idx="18">
                  <c:v>1.468552642962194E-2</c:v>
                </c:pt>
                <c:pt idx="19">
                  <c:v>1.4534129249935116E-2</c:v>
                </c:pt>
                <c:pt idx="20">
                  <c:v>1.3041785621593563E-2</c:v>
                </c:pt>
                <c:pt idx="21">
                  <c:v>1.1895492689679038E-2</c:v>
                </c:pt>
                <c:pt idx="22">
                  <c:v>1.1527813824725322E-2</c:v>
                </c:pt>
                <c:pt idx="23">
                  <c:v>1.1398044813565187E-2</c:v>
                </c:pt>
                <c:pt idx="24">
                  <c:v>1.0316636387230729E-2</c:v>
                </c:pt>
                <c:pt idx="25">
                  <c:v>1.005709836491046E-2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1F-4BEF-A28B-A73B6F1C63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788589896"/>
        <c:axId val="788586944"/>
      </c:barChart>
      <c:catAx>
        <c:axId val="788589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788586944"/>
        <c:crosses val="autoZero"/>
        <c:auto val="1"/>
        <c:lblAlgn val="ctr"/>
        <c:lblOffset val="100"/>
        <c:noMultiLvlLbl val="0"/>
      </c:catAx>
      <c:valAx>
        <c:axId val="788586944"/>
        <c:scaling>
          <c:orientation val="minMax"/>
          <c:max val="0.2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78858989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algn="l" defTabSz="914400" rtl="0" eaLnBrk="1" latinLnBrk="0" hangingPunct="1">
              <a:defRPr lang="es-AR" sz="1800" b="1" i="0" u="none" strike="noStrike" kern="1200" cap="none" spc="2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s-AR" sz="18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Efecto entrega de votos       </a:t>
            </a:r>
            <a:r>
              <a:rPr lang="es-AR" sz="1800" b="1" i="0" u="none" strike="noStrike" cap="none" baseline="0" dirty="0">
                <a:effectLst/>
              </a:rPr>
              <a:t>  </a:t>
            </a:r>
            <a:endParaRPr lang="es-AR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29785767588849399"/>
          <c:y val="2.1685793585395925E-2"/>
        </c:manualLayout>
      </c:layout>
      <c:overlay val="0"/>
      <c:spPr>
        <a:solidFill>
          <a:srgbClr val="C0000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algn="l" defTabSz="914400" rtl="0" eaLnBrk="1" latinLnBrk="0" hangingPunct="1">
            <a:defRPr lang="es-AR" sz="1800" b="1" i="0" u="none" strike="noStrike" kern="1200" cap="none" spc="20" baseline="0" dirty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0.11874765469244455"/>
          <c:y val="0.1149393407616324"/>
          <c:w val="0.83921507395642858"/>
          <c:h val="0.73368479442892209"/>
        </c:manualLayout>
      </c:layout>
      <c:scatterChart>
        <c:scatterStyle val="lineMarker"/>
        <c:varyColors val="0"/>
        <c:ser>
          <c:idx val="0"/>
          <c:order val="0"/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38100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0.1641630198286447"/>
                  <c:y val="0.7695956392284053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</c:trendlineLbl>
          </c:trendline>
          <c:trendline>
            <c:spPr>
              <a:ln w="9525" cap="rnd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/>
            </c:spPr>
            <c:trendlineType val="linear"/>
            <c:dispRSqr val="0"/>
            <c:dispEq val="0"/>
          </c:trendline>
          <c:xVal>
            <c:numRef>
              <c:f>Hoja2!$B$1:$B$6</c:f>
              <c:numCache>
                <c:formatCode>_-* #,##0.0_-;\-* #,##0.0_-;_-* "-"??_-;_-@_-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xVal>
          <c:yVal>
            <c:numRef>
              <c:f>Hoja2!$A$1:$A$6</c:f>
              <c:numCache>
                <c:formatCode>_-* #,##0.0_-;\-* #,##0.0_-;_-* "-"??_-;_-@_-</c:formatCode>
                <c:ptCount val="6"/>
                <c:pt idx="0">
                  <c:v>4.5999999999999996</c:v>
                </c:pt>
                <c:pt idx="1">
                  <c:v>7.1</c:v>
                </c:pt>
                <c:pt idx="2">
                  <c:v>9.8000000000000007</c:v>
                </c:pt>
                <c:pt idx="3">
                  <c:v>10.6</c:v>
                </c:pt>
                <c:pt idx="4">
                  <c:v>13.4</c:v>
                </c:pt>
                <c:pt idx="5">
                  <c:v>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ED0-4797-944D-4E611B8FDF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3563936"/>
        <c:axId val="763567216"/>
      </c:scatterChart>
      <c:valAx>
        <c:axId val="763563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AR"/>
                  <a:t>Entregas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763567216"/>
        <c:crosses val="autoZero"/>
        <c:crossBetween val="midCat"/>
      </c:valAx>
      <c:valAx>
        <c:axId val="76356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AR"/>
                  <a:t>Votos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763563936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094312044050591E-2"/>
          <c:y val="7.3216394166408447E-2"/>
          <c:w val="0.82814759280965777"/>
          <c:h val="0.92678349657512327"/>
        </c:manualLayout>
      </c:layout>
      <c:pieChart>
        <c:varyColors val="1"/>
        <c:ser>
          <c:idx val="1"/>
          <c:order val="0"/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E7-4E8A-BEEB-8292872AB041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E7-4E8A-BEEB-8292872AB041}"/>
              </c:ext>
            </c:extLst>
          </c:dPt>
          <c:dPt>
            <c:idx val="2"/>
            <c:bubble3D val="0"/>
            <c:explosion val="25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EE7-4E8A-BEEB-8292872AB041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EE7-4E8A-BEEB-8292872AB041}"/>
              </c:ext>
            </c:extLst>
          </c:dPt>
          <c:dPt>
            <c:idx val="4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EE7-4E8A-BEEB-8292872AB041}"/>
              </c:ext>
            </c:extLst>
          </c:dPt>
          <c:dPt>
            <c:idx val="5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EE7-4E8A-BEEB-8292872AB041}"/>
              </c:ext>
            </c:extLst>
          </c:dPt>
          <c:dPt>
            <c:idx val="6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EE7-4E8A-BEEB-8292872AB041}"/>
              </c:ext>
            </c:extLst>
          </c:dPt>
          <c:dPt>
            <c:idx val="7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EE7-4E8A-BEEB-8292872AB04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EE7-4E8A-BEEB-8292872AB04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7EE7-4E8A-BEEB-8292872AB04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7EE7-4E8A-BEEB-8292872AB041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7EE7-4E8A-BEEB-8292872AB041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7EE7-4E8A-BEEB-8292872AB041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7EE7-4E8A-BEEB-8292872AB041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7EE7-4E8A-BEEB-8292872AB041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7EE7-4E8A-BEEB-8292872AB041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7EE7-4E8A-BEEB-8292872AB041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7EE7-4E8A-BEEB-8292872AB041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7EE7-4E8A-BEEB-8292872AB041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7EE7-4E8A-BEEB-8292872AB041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7EE7-4E8A-BEEB-8292872AB041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7EE7-4E8A-BEEB-8292872AB041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7EE7-4E8A-BEEB-8292872AB041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7EE7-4E8A-BEEB-8292872AB041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7EE7-4E8A-BEEB-8292872AB041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7EE7-4E8A-BEEB-8292872AB041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7EE7-4E8A-BEEB-8292872AB041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7EE7-4E8A-BEEB-8292872AB041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7EE7-4E8A-BEEB-8292872AB041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7EE7-4E8A-BEEB-8292872AB041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7EE7-4E8A-BEEB-8292872AB041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7EE7-4E8A-BEEB-8292872AB041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7EE7-4E8A-BEEB-8292872AB041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7EE7-4E8A-BEEB-8292872AB041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7EE7-4E8A-BEEB-8292872AB041}"/>
              </c:ext>
            </c:extLst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7EE7-4E8A-BEEB-8292872AB041}"/>
              </c:ext>
            </c:extLst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7EE7-4E8A-BEEB-8292872AB041}"/>
              </c:ext>
            </c:extLst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7EE7-4E8A-BEEB-8292872AB041}"/>
              </c:ext>
            </c:extLst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7EE7-4E8A-BEEB-8292872AB041}"/>
              </c:ext>
            </c:extLst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F-7EE7-4E8A-BEEB-8292872AB041}"/>
              </c:ext>
            </c:extLst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1-7EE7-4E8A-BEEB-8292872AB041}"/>
              </c:ext>
            </c:extLst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3-7EE7-4E8A-BEEB-8292872AB041}"/>
              </c:ext>
            </c:extLst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7EE7-4E8A-BEEB-8292872AB041}"/>
              </c:ext>
            </c:extLst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7EE7-4E8A-BEEB-8292872AB041}"/>
              </c:ext>
            </c:extLst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7EE7-4E8A-BEEB-8292872AB041}"/>
              </c:ext>
            </c:extLst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7EE7-4E8A-BEEB-8292872AB041}"/>
              </c:ext>
            </c:extLst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7EE7-4E8A-BEEB-8292872AB041}"/>
              </c:ext>
            </c:extLst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7EE7-4E8A-BEEB-8292872AB041}"/>
              </c:ext>
            </c:extLst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7EE7-4E8A-BEEB-8292872AB041}"/>
              </c:ext>
            </c:extLst>
          </c:dPt>
          <c:dPt>
            <c:idx val="4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7EE7-4E8A-BEEB-8292872AB041}"/>
              </c:ext>
            </c:extLst>
          </c:dPt>
          <c:dPt>
            <c:idx val="50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7EE7-4E8A-BEEB-8292872AB041}"/>
              </c:ext>
            </c:extLst>
          </c:dPt>
          <c:dPt>
            <c:idx val="5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7EE7-4E8A-BEEB-8292872AB041}"/>
              </c:ext>
            </c:extLst>
          </c:dPt>
          <c:cat>
            <c:strRef>
              <c:f>'Concejal-2015'!$B$2:$B$53</c:f>
              <c:strCache>
                <c:ptCount val="52"/>
                <c:pt idx="0">
                  <c:v>FRENTE ACUERDO PARA EL BICENTENARIO</c:v>
                </c:pt>
                <c:pt idx="1">
                  <c:v>MOVIMIENTO POPULAR Y FEDERAL</c:v>
                </c:pt>
                <c:pt idx="2">
                  <c:v>CAMBIEMOS YERBA BUENA</c:v>
                </c:pt>
                <c:pt idx="3">
                  <c:v>PRO - PROPUESTA REPUBLICANA</c:v>
                </c:pt>
                <c:pt idx="4">
                  <c:v>ACCION REGIONAL</c:v>
                </c:pt>
                <c:pt idx="5">
                  <c:v>UNION POR TODOS</c:v>
                </c:pt>
                <c:pt idx="6">
                  <c:v>JUNTOS PODEMOS</c:v>
                </c:pt>
                <c:pt idx="7">
                  <c:v>ALIANZA FRENTE PARA LA VICTORIA</c:v>
                </c:pt>
                <c:pt idx="8">
                  <c:v>PARTIDO DE LA JUSTICIA Y LA VICTORIA</c:v>
                </c:pt>
                <c:pt idx="9">
                  <c:v>TUCUMAN PARA TODOS</c:v>
                </c:pt>
                <c:pt idx="10">
                  <c:v>MOVIMIENTO LIBRES DEL SUR (EX CTE. PATRIA LIBRE)</c:v>
                </c:pt>
                <c:pt idx="11">
                  <c:v>FUERZA REPUBLICANA</c:v>
                </c:pt>
                <c:pt idx="12">
                  <c:v>PARTIDO DEL FRENTE GRANDE</c:v>
                </c:pt>
                <c:pt idx="13">
                  <c:v>NUEVO ENCUENTRO</c:v>
                </c:pt>
                <c:pt idx="14">
                  <c:v>FRENTE RENOVADOR AUTENTICO</c:v>
                </c:pt>
                <c:pt idx="15">
                  <c:v>PARTIDO DE LOS TRABAJADORES</c:v>
                </c:pt>
                <c:pt idx="16">
                  <c:v>DE LA COMUNIDAD ORGANIZADA</c:v>
                </c:pt>
                <c:pt idx="17">
                  <c:v>PARTIDO DE LA RENOVACION Y LA DIGNIDAD</c:v>
                </c:pt>
                <c:pt idx="18">
                  <c:v>MOVIMIENTO DE INTEGRACION COMUNITARIA (M.I.C.)</c:v>
                </c:pt>
                <c:pt idx="19">
                  <c:v>PARTIDO ACUERDO FEDERAL</c:v>
                </c:pt>
                <c:pt idx="20">
                  <c:v>ENCUENTRO REGIONAL YERBA BUENA</c:v>
                </c:pt>
                <c:pt idx="21">
                  <c:v>CONVERGENCIA DE BASES PAIRA LA VICTORIA</c:v>
                </c:pt>
                <c:pt idx="22">
                  <c:v>PARTIDO CONCERTACION PARA LA DEMOCRACIA (CO.PA.DE)</c:v>
                </c:pt>
                <c:pt idx="23">
                  <c:v>PROYECTO COLECTIVO</c:v>
                </c:pt>
                <c:pt idx="24">
                  <c:v>PODEMOS</c:v>
                </c:pt>
                <c:pt idx="25">
                  <c:v>ACUERDO POR YERBA BUENA</c:v>
                </c:pt>
                <c:pt idx="26">
                  <c:v>DEL BICENTENARIO</c:v>
                </c:pt>
                <c:pt idx="27">
                  <c:v>PARTICIPATIVA</c:v>
                </c:pt>
                <c:pt idx="28">
                  <c:v>MOVIMIENTO POPULAR DE LA MILITANCIA</c:v>
                </c:pt>
                <c:pt idx="29">
                  <c:v>JUVENTUD EN ACCION</c:v>
                </c:pt>
                <c:pt idx="30">
                  <c:v>NUEVA ORGANIZACION SOCIAL</c:v>
                </c:pt>
                <c:pt idx="31">
                  <c:v>JUNTOS Y ORGANIZADOS PARA LA VICTORIA</c:v>
                </c:pt>
                <c:pt idx="32">
                  <c:v>PARTICIPACION CIVICA</c:v>
                </c:pt>
                <c:pt idx="33">
                  <c:v>ALIANZA FRENTE PROVINCIAL</c:v>
                </c:pt>
                <c:pt idx="34">
                  <c:v>PARTIDO DEMOCRATA CRISTIANO</c:v>
                </c:pt>
                <c:pt idx="35">
                  <c:v>UNION NORTE GRANDE (UNG)</c:v>
                </c:pt>
                <c:pt idx="36">
                  <c:v>MILITANCIA POPULAR</c:v>
                </c:pt>
                <c:pt idx="37">
                  <c:v>PARTIDO CRECER PARA LA VICTORIA</c:v>
                </c:pt>
                <c:pt idx="38">
                  <c:v>CORRIENTE POPULAR</c:v>
                </c:pt>
                <c:pt idx="39">
                  <c:v>TUCUMAN EN POSITIVO</c:v>
                </c:pt>
                <c:pt idx="40">
                  <c:v>COMUNIDAD EN ORGANIZACIÓN</c:v>
                </c:pt>
                <c:pt idx="41">
                  <c:v>ACUERDO REGIONAL YERBA BUENA</c:v>
                </c:pt>
                <c:pt idx="42">
                  <c:v>CAMINANTES DEL PUEBLO</c:v>
                </c:pt>
                <c:pt idx="43">
                  <c:v>DIGNIDAD REGIONAL YERBA BUENA</c:v>
                </c:pt>
                <c:pt idx="44">
                  <c:v>CONSTRUCCION CIUDADANA PARA LA INCLUSION</c:v>
                </c:pt>
                <c:pt idx="45">
                  <c:v>COMPROMISO REGIONAL YERBA BUENA</c:v>
                </c:pt>
                <c:pt idx="46">
                  <c:v>TERCER MILENIO</c:v>
                </c:pt>
                <c:pt idx="47">
                  <c:v>SOLIDARIO</c:v>
                </c:pt>
                <c:pt idx="48">
                  <c:v>TUCUMAN INNOVADOR</c:v>
                </c:pt>
                <c:pt idx="49">
                  <c:v>CRECIMIENTO REGIONAL YERBA BUENA</c:v>
                </c:pt>
                <c:pt idx="50">
                  <c:v>SOLIDARIDAD REGIONAL YERBA BUENA</c:v>
                </c:pt>
                <c:pt idx="51">
                  <c:v>MOVIMIENTO INDEPENDIENTE</c:v>
                </c:pt>
              </c:strCache>
            </c:strRef>
          </c:cat>
          <c:val>
            <c:numRef>
              <c:f>'Concejal-2015'!$C$2:$C$53</c:f>
              <c:numCache>
                <c:formatCode>_-* #,##0_-;\-* #,##0_-;_-* "-"??_-;_-@_-</c:formatCode>
                <c:ptCount val="52"/>
                <c:pt idx="0">
                  <c:v>2787</c:v>
                </c:pt>
                <c:pt idx="1">
                  <c:v>2490</c:v>
                </c:pt>
                <c:pt idx="2">
                  <c:v>2350</c:v>
                </c:pt>
                <c:pt idx="3">
                  <c:v>2268</c:v>
                </c:pt>
                <c:pt idx="4">
                  <c:v>1377</c:v>
                </c:pt>
                <c:pt idx="5">
                  <c:v>1222</c:v>
                </c:pt>
                <c:pt idx="6">
                  <c:v>1206</c:v>
                </c:pt>
                <c:pt idx="7">
                  <c:v>1068</c:v>
                </c:pt>
                <c:pt idx="8">
                  <c:v>999</c:v>
                </c:pt>
                <c:pt idx="9">
                  <c:v>801</c:v>
                </c:pt>
                <c:pt idx="10">
                  <c:v>757</c:v>
                </c:pt>
                <c:pt idx="11">
                  <c:v>748</c:v>
                </c:pt>
                <c:pt idx="12">
                  <c:v>673</c:v>
                </c:pt>
                <c:pt idx="13">
                  <c:v>646</c:v>
                </c:pt>
                <c:pt idx="14">
                  <c:v>630</c:v>
                </c:pt>
                <c:pt idx="15">
                  <c:v>623</c:v>
                </c:pt>
                <c:pt idx="16">
                  <c:v>567</c:v>
                </c:pt>
                <c:pt idx="17">
                  <c:v>562</c:v>
                </c:pt>
                <c:pt idx="18">
                  <c:v>560</c:v>
                </c:pt>
                <c:pt idx="19">
                  <c:v>547</c:v>
                </c:pt>
                <c:pt idx="20">
                  <c:v>475</c:v>
                </c:pt>
                <c:pt idx="21">
                  <c:v>469</c:v>
                </c:pt>
                <c:pt idx="22">
                  <c:v>454</c:v>
                </c:pt>
                <c:pt idx="23">
                  <c:v>441</c:v>
                </c:pt>
                <c:pt idx="24">
                  <c:v>439</c:v>
                </c:pt>
                <c:pt idx="25">
                  <c:v>426</c:v>
                </c:pt>
                <c:pt idx="26">
                  <c:v>414</c:v>
                </c:pt>
                <c:pt idx="27">
                  <c:v>407</c:v>
                </c:pt>
                <c:pt idx="28">
                  <c:v>406</c:v>
                </c:pt>
                <c:pt idx="29">
                  <c:v>403</c:v>
                </c:pt>
                <c:pt idx="30">
                  <c:v>377</c:v>
                </c:pt>
                <c:pt idx="31">
                  <c:v>361</c:v>
                </c:pt>
                <c:pt idx="32">
                  <c:v>353</c:v>
                </c:pt>
                <c:pt idx="33">
                  <c:v>352</c:v>
                </c:pt>
                <c:pt idx="34">
                  <c:v>352</c:v>
                </c:pt>
                <c:pt idx="35">
                  <c:v>348</c:v>
                </c:pt>
                <c:pt idx="36">
                  <c:v>347</c:v>
                </c:pt>
                <c:pt idx="37">
                  <c:v>340</c:v>
                </c:pt>
                <c:pt idx="38">
                  <c:v>332</c:v>
                </c:pt>
                <c:pt idx="39">
                  <c:v>317</c:v>
                </c:pt>
                <c:pt idx="40">
                  <c:v>313</c:v>
                </c:pt>
                <c:pt idx="41">
                  <c:v>307</c:v>
                </c:pt>
                <c:pt idx="42">
                  <c:v>285</c:v>
                </c:pt>
                <c:pt idx="43">
                  <c:v>285</c:v>
                </c:pt>
                <c:pt idx="44">
                  <c:v>279</c:v>
                </c:pt>
                <c:pt idx="45">
                  <c:v>279</c:v>
                </c:pt>
                <c:pt idx="46">
                  <c:v>267</c:v>
                </c:pt>
                <c:pt idx="47">
                  <c:v>264</c:v>
                </c:pt>
                <c:pt idx="48">
                  <c:v>262</c:v>
                </c:pt>
                <c:pt idx="49">
                  <c:v>254</c:v>
                </c:pt>
                <c:pt idx="50">
                  <c:v>251</c:v>
                </c:pt>
                <c:pt idx="51">
                  <c:v>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7EE7-4E8A-BEEB-8292872AB0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47971144759926"/>
          <c:y val="4.1790420056242665E-2"/>
          <c:w val="0.7149737870945907"/>
          <c:h val="0.81612215175253222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86-44ED-BA0F-3F239B5B121B}"/>
              </c:ext>
            </c:extLst>
          </c:dPt>
          <c:dPt>
            <c:idx val="1"/>
            <c:bubble3D val="0"/>
            <c:explosion val="26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86-44ED-BA0F-3F239B5B121B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86-44ED-BA0F-3F239B5B121B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986-44ED-BA0F-3F239B5B121B}"/>
              </c:ext>
            </c:extLst>
          </c:dPt>
          <c:dPt>
            <c:idx val="4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986-44ED-BA0F-3F239B5B121B}"/>
              </c:ext>
            </c:extLst>
          </c:dPt>
          <c:dPt>
            <c:idx val="5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986-44ED-BA0F-3F239B5B121B}"/>
              </c:ext>
            </c:extLst>
          </c:dPt>
          <c:dPt>
            <c:idx val="6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986-44ED-BA0F-3F239B5B121B}"/>
              </c:ext>
            </c:extLst>
          </c:dPt>
          <c:dPt>
            <c:idx val="7"/>
            <c:bubble3D val="0"/>
            <c:spPr>
              <a:solidFill>
                <a:schemeClr val="bg2">
                  <a:lumMod val="2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986-44ED-BA0F-3F239B5B121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986-44ED-BA0F-3F239B5B121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986-44ED-BA0F-3F239B5B121B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A986-44ED-BA0F-3F239B5B121B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A986-44ED-BA0F-3F239B5B121B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A986-44ED-BA0F-3F239B5B121B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A986-44ED-BA0F-3F239B5B121B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A986-44ED-BA0F-3F239B5B121B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A986-44ED-BA0F-3F239B5B121B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A986-44ED-BA0F-3F239B5B121B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A986-44ED-BA0F-3F239B5B121B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A986-44ED-BA0F-3F239B5B121B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A986-44ED-BA0F-3F239B5B121B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A986-44ED-BA0F-3F239B5B121B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A986-44ED-BA0F-3F239B5B121B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A986-44ED-BA0F-3F239B5B121B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A986-44ED-BA0F-3F239B5B121B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A986-44ED-BA0F-3F239B5B121B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A986-44ED-BA0F-3F239B5B121B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A986-44ED-BA0F-3F239B5B121B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A986-44ED-BA0F-3F239B5B121B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A986-44ED-BA0F-3F239B5B121B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A986-44ED-BA0F-3F239B5B121B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A986-44ED-BA0F-3F239B5B121B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A986-44ED-BA0F-3F239B5B121B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A986-44ED-BA0F-3F239B5B121B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A986-44ED-BA0F-3F239B5B121B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A986-44ED-BA0F-3F239B5B121B}"/>
              </c:ext>
            </c:extLst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A986-44ED-BA0F-3F239B5B121B}"/>
              </c:ext>
            </c:extLst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A986-44ED-BA0F-3F239B5B121B}"/>
              </c:ext>
            </c:extLst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A986-44ED-BA0F-3F239B5B121B}"/>
              </c:ext>
            </c:extLst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A986-44ED-BA0F-3F239B5B121B}"/>
              </c:ext>
            </c:extLst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F-A986-44ED-BA0F-3F239B5B121B}"/>
              </c:ext>
            </c:extLst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1-A986-44ED-BA0F-3F239B5B121B}"/>
              </c:ext>
            </c:extLst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3-A986-44ED-BA0F-3F239B5B121B}"/>
              </c:ext>
            </c:extLst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A986-44ED-BA0F-3F239B5B121B}"/>
              </c:ext>
            </c:extLst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A986-44ED-BA0F-3F239B5B121B}"/>
              </c:ext>
            </c:extLst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A986-44ED-BA0F-3F239B5B121B}"/>
              </c:ext>
            </c:extLst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A986-44ED-BA0F-3F239B5B121B}"/>
              </c:ext>
            </c:extLst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A986-44ED-BA0F-3F239B5B121B}"/>
              </c:ext>
            </c:extLst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A986-44ED-BA0F-3F239B5B121B}"/>
              </c:ext>
            </c:extLst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A986-44ED-BA0F-3F239B5B121B}"/>
              </c:ext>
            </c:extLst>
          </c:dPt>
          <c:cat>
            <c:strRef>
              <c:f>'Concejal-2019'!$B$2:$B$50</c:f>
              <c:strCache>
                <c:ptCount val="49"/>
                <c:pt idx="0">
                  <c:v>VAMOS TUCUMAN</c:v>
                </c:pt>
                <c:pt idx="1">
                  <c:v>COMPROMISO TUCUMAN (EX UNION POR LA LIBERTAD)</c:v>
                </c:pt>
                <c:pt idx="2">
                  <c:v>PRO • PROPUESTA REPUBLICANA</c:v>
                </c:pt>
                <c:pt idx="3">
                  <c:v>FRENTE JUSTICIALISTA POR TUCUMAN</c:v>
                </c:pt>
                <c:pt idx="4">
                  <c:v>FUERZA REPUBLICANA</c:v>
                </c:pt>
                <c:pt idx="5">
                  <c:v>ACCION REGIONAL</c:v>
                </c:pt>
                <c:pt idx="6">
                  <c:v>HACEMOS TUCUMAN</c:v>
                </c:pt>
                <c:pt idx="7">
                  <c:v>EVOLUCION PARA LA DEMOCRACIA SOCIAL</c:v>
                </c:pt>
                <c:pt idx="8">
                  <c:v>PARTIDO POR LA JUSTICIA SOCIAL</c:v>
                </c:pt>
                <c:pt idx="9">
                  <c:v>PARTICIPACION CIVICA</c:v>
                </c:pt>
                <c:pt idx="10">
                  <c:v>CIUDADANOS CONTRA LA CORRUPCION</c:v>
                </c:pt>
                <c:pt idx="11">
                  <c:v>PARTIDO PROPUESTA POPULAR</c:v>
                </c:pt>
                <c:pt idx="12">
                  <c:v>MOVIMIENTO INDEPENDIENTE</c:v>
                </c:pt>
                <c:pt idx="13">
                  <c:v>UNION NORTE GRANDE (UNG)</c:v>
                </c:pt>
                <c:pt idx="14">
                  <c:v>PARTIDO CRECER PARA LA VICTORIA</c:v>
                </c:pt>
                <c:pt idx="15">
                  <c:v>CONVICCION Y COMPROMISO</c:v>
                </c:pt>
                <c:pt idx="16">
                  <c:v>CAMINO A LA LEALTAD</c:v>
                </c:pt>
                <c:pt idx="17">
                  <c:v>UNION Y PROGRESO SOCIAL</c:v>
                </c:pt>
                <c:pt idx="18">
                  <c:v>FRENTE DE IZQUIERDA Y DE LOS TRABAJADORES</c:v>
                </c:pt>
                <c:pt idx="19">
                  <c:v>PARTIDO DE LOS TRABAJADORES</c:v>
                </c:pt>
                <c:pt idx="20">
                  <c:v>CORRIENTE POPULAR</c:v>
                </c:pt>
                <c:pt idx="21">
                  <c:v>PARTIDO DE LA JUSTICIA Y LA VICTORIA</c:v>
                </c:pt>
                <c:pt idx="22">
                  <c:v>TERCER MILENIO</c:v>
                </c:pt>
                <c:pt idx="23">
                  <c:v>VIVA LA CIUDAD (EX TUC.P/LA VICTORIA)</c:v>
                </c:pt>
                <c:pt idx="24">
                  <c:v>CONVERGENCIA DE BASES PARA LA VICTORIA</c:v>
                </c:pt>
                <c:pt idx="25">
                  <c:v>JUNTOS PODEMOS</c:v>
                </c:pt>
                <c:pt idx="26">
                  <c:v>CRECE TUCUMAN (EX CAMBIO POLITICO TUCUMANO)</c:v>
                </c:pt>
                <c:pt idx="27">
                  <c:v>7 DE MAYO</c:v>
                </c:pt>
                <c:pt idx="28">
                  <c:v>MOVILIZACION DE TRABAJADORES RURALES</c:v>
                </c:pt>
                <c:pt idx="29">
                  <c:v>UNIDAD CIUDADANA (EX PROYECTO COLECTIVO)</c:v>
                </c:pt>
                <c:pt idx="30">
                  <c:v>PARTIDO DE LA VICTORIA</c:v>
                </c:pt>
                <c:pt idx="31">
                  <c:v>PARTIDO SOLIDARIO</c:v>
                </c:pt>
                <c:pt idx="32">
                  <c:v>MOVIMIENTO DE UNIDAD POPULAR (M.U.P.)</c:v>
                </c:pt>
                <c:pt idx="33">
                  <c:v>PARTIDO DEL TRABAJO Y LA EQUIDAD</c:v>
                </c:pt>
                <c:pt idx="34">
                  <c:v>MILITANCIA TERRITORIAL</c:v>
                </c:pt>
                <c:pt idx="35">
                  <c:v>PARTIDO PROYECTO POPULAR</c:v>
                </c:pt>
                <c:pt idx="36">
                  <c:v>MOVIMIENTO DE INTEGRACION FEDERAL</c:v>
                </c:pt>
                <c:pt idx="37">
                  <c:v>LA MAREA VERDE (EX CO.PA.DE)</c:v>
                </c:pt>
                <c:pt idx="38">
                  <c:v>CONSTRUCCION CIUDADANA PARA LA INCLUSION</c:v>
                </c:pt>
                <c:pt idx="39">
                  <c:v>TUCUMAN INNOVADOR</c:v>
                </c:pt>
                <c:pt idx="40">
                  <c:v>COMPROMISO CON EL PUEBLO</c:v>
                </c:pt>
                <c:pt idx="41">
                  <c:v>FRENTE RENOVADOR AUTENTICO</c:v>
                </c:pt>
                <c:pt idx="42">
                  <c:v>MOVIMIENTO DE AFIRMACION POPULAR (M.A.P)</c:v>
                </c:pt>
                <c:pt idx="43">
                  <c:v>MOVIMIENTO SOCIALISTA DE LOS TRABAJADORES</c:v>
                </c:pt>
                <c:pt idx="44">
                  <c:v>MILITANCIA POPULAR</c:v>
                </c:pt>
                <c:pt idx="45">
                  <c:v>FRENTE SOLIDARIO LABORISTA</c:v>
                </c:pt>
                <c:pt idx="46">
                  <c:v>PARTIDO ACUERDO FEDERAL</c:v>
                </c:pt>
                <c:pt idx="47">
                  <c:v>JUNTOS Y ORGANIZADOS PARA LA VICTORIA</c:v>
                </c:pt>
                <c:pt idx="48">
                  <c:v>DEL BICENTENARIO</c:v>
                </c:pt>
              </c:strCache>
            </c:strRef>
          </c:cat>
          <c:val>
            <c:numRef>
              <c:f>'Concejal-2019'!$C$2:$C$50</c:f>
              <c:numCache>
                <c:formatCode>_-* #,##0_-;\-* #,##0_-;_-* "-"??_-;_-@_-</c:formatCode>
                <c:ptCount val="49"/>
                <c:pt idx="0">
                  <c:v>5050</c:v>
                </c:pt>
                <c:pt idx="1">
                  <c:v>4903</c:v>
                </c:pt>
                <c:pt idx="2">
                  <c:v>4464</c:v>
                </c:pt>
                <c:pt idx="3">
                  <c:v>2870</c:v>
                </c:pt>
                <c:pt idx="4">
                  <c:v>2594</c:v>
                </c:pt>
                <c:pt idx="5">
                  <c:v>2422</c:v>
                </c:pt>
                <c:pt idx="6">
                  <c:v>2402</c:v>
                </c:pt>
                <c:pt idx="7">
                  <c:v>1723</c:v>
                </c:pt>
                <c:pt idx="8">
                  <c:v>1666</c:v>
                </c:pt>
                <c:pt idx="9">
                  <c:v>1293</c:v>
                </c:pt>
                <c:pt idx="10">
                  <c:v>1083</c:v>
                </c:pt>
                <c:pt idx="11">
                  <c:v>1038</c:v>
                </c:pt>
                <c:pt idx="12">
                  <c:v>883</c:v>
                </c:pt>
                <c:pt idx="13">
                  <c:v>869</c:v>
                </c:pt>
                <c:pt idx="14">
                  <c:v>819</c:v>
                </c:pt>
                <c:pt idx="15">
                  <c:v>642</c:v>
                </c:pt>
                <c:pt idx="16">
                  <c:v>583</c:v>
                </c:pt>
                <c:pt idx="17">
                  <c:v>570</c:v>
                </c:pt>
                <c:pt idx="18">
                  <c:v>567</c:v>
                </c:pt>
                <c:pt idx="19">
                  <c:v>555</c:v>
                </c:pt>
                <c:pt idx="20">
                  <c:v>525</c:v>
                </c:pt>
                <c:pt idx="21">
                  <c:v>417</c:v>
                </c:pt>
                <c:pt idx="22">
                  <c:v>414</c:v>
                </c:pt>
                <c:pt idx="23">
                  <c:v>372</c:v>
                </c:pt>
                <c:pt idx="24">
                  <c:v>370</c:v>
                </c:pt>
                <c:pt idx="25">
                  <c:v>363</c:v>
                </c:pt>
                <c:pt idx="26">
                  <c:v>345</c:v>
                </c:pt>
                <c:pt idx="27">
                  <c:v>338</c:v>
                </c:pt>
                <c:pt idx="28">
                  <c:v>331</c:v>
                </c:pt>
                <c:pt idx="29">
                  <c:v>327</c:v>
                </c:pt>
                <c:pt idx="30">
                  <c:v>325</c:v>
                </c:pt>
                <c:pt idx="31">
                  <c:v>306</c:v>
                </c:pt>
                <c:pt idx="32">
                  <c:v>303</c:v>
                </c:pt>
                <c:pt idx="33">
                  <c:v>298</c:v>
                </c:pt>
                <c:pt idx="34">
                  <c:v>297</c:v>
                </c:pt>
                <c:pt idx="35">
                  <c:v>247</c:v>
                </c:pt>
                <c:pt idx="36">
                  <c:v>227</c:v>
                </c:pt>
                <c:pt idx="37">
                  <c:v>222</c:v>
                </c:pt>
                <c:pt idx="38">
                  <c:v>216</c:v>
                </c:pt>
                <c:pt idx="39">
                  <c:v>212</c:v>
                </c:pt>
                <c:pt idx="40">
                  <c:v>203</c:v>
                </c:pt>
                <c:pt idx="41">
                  <c:v>200</c:v>
                </c:pt>
                <c:pt idx="42">
                  <c:v>173</c:v>
                </c:pt>
                <c:pt idx="43">
                  <c:v>169</c:v>
                </c:pt>
                <c:pt idx="44">
                  <c:v>166</c:v>
                </c:pt>
                <c:pt idx="45">
                  <c:v>132</c:v>
                </c:pt>
                <c:pt idx="46">
                  <c:v>127</c:v>
                </c:pt>
                <c:pt idx="47">
                  <c:v>100</c:v>
                </c:pt>
                <c:pt idx="48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2-A986-44ED-BA0F-3F239B5B12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900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468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0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5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7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58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1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7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2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5898F52-2787-4BA2-BBBC-9395E9F86D50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5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4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13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CC14FAA-1A1C-5A4F-1512-70A79F6DE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599394"/>
              </p:ext>
            </p:extLst>
          </p:nvPr>
        </p:nvGraphicFramePr>
        <p:xfrm>
          <a:off x="141150" y="1644693"/>
          <a:ext cx="4622908" cy="3192780"/>
        </p:xfrm>
        <a:graphic>
          <a:graphicData uri="http://schemas.openxmlformats.org/drawingml/2006/table">
            <a:tbl>
              <a:tblPr/>
              <a:tblGrid>
                <a:gridCol w="482178">
                  <a:extLst>
                    <a:ext uri="{9D8B030D-6E8A-4147-A177-3AD203B41FA5}">
                      <a16:colId xmlns:a16="http://schemas.microsoft.com/office/drawing/2014/main" val="390262130"/>
                    </a:ext>
                  </a:extLst>
                </a:gridCol>
                <a:gridCol w="2686750">
                  <a:extLst>
                    <a:ext uri="{9D8B030D-6E8A-4147-A177-3AD203B41FA5}">
                      <a16:colId xmlns:a16="http://schemas.microsoft.com/office/drawing/2014/main" val="1978193966"/>
                    </a:ext>
                  </a:extLst>
                </a:gridCol>
                <a:gridCol w="484660">
                  <a:extLst>
                    <a:ext uri="{9D8B030D-6E8A-4147-A177-3AD203B41FA5}">
                      <a16:colId xmlns:a16="http://schemas.microsoft.com/office/drawing/2014/main" val="954241092"/>
                    </a:ext>
                  </a:extLst>
                </a:gridCol>
                <a:gridCol w="484660">
                  <a:extLst>
                    <a:ext uri="{9D8B030D-6E8A-4147-A177-3AD203B41FA5}">
                      <a16:colId xmlns:a16="http://schemas.microsoft.com/office/drawing/2014/main" val="779476795"/>
                    </a:ext>
                  </a:extLst>
                </a:gridCol>
                <a:gridCol w="484660">
                  <a:extLst>
                    <a:ext uri="{9D8B030D-6E8A-4147-A177-3AD203B41FA5}">
                      <a16:colId xmlns:a16="http://schemas.microsoft.com/office/drawing/2014/main" val="199899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8209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Partido Cambia Tucuman 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7.329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99591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4.467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4742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Alianza "Compromiso Pro Tucumán"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2.928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1117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Tucumán Para La Victoria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2.767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1879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Cambiemos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2.432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1656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Acción Regional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2.184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7532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Fuerza Republicana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1.721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85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Corriente Popular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1.669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63847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Frente De Todos Por Tucumán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1.623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94579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Ciudadanos Contra La Corrupcion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1.603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237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Movimiento de Unidad y Cambio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1.523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258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Multiplicar Lealtad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1.068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478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De Mayo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1.018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6617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Movimiento </a:t>
                      </a:r>
                      <a:r>
                        <a:rPr lang="es-A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Ergisto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988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5515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Movimiento De Unidad Popular (M.U.P.)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951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016849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BF13F56A-8933-6308-D6C8-4FD25D70DF6E}"/>
              </a:ext>
            </a:extLst>
          </p:cNvPr>
          <p:cNvSpPr txBox="1"/>
          <p:nvPr/>
        </p:nvSpPr>
        <p:spPr>
          <a:xfrm>
            <a:off x="141150" y="1305580"/>
            <a:ext cx="4622908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2019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E8A3F1F5-8455-B2BC-1905-AC10E138B0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1388577"/>
              </p:ext>
            </p:extLst>
          </p:nvPr>
        </p:nvGraphicFramePr>
        <p:xfrm>
          <a:off x="4851229" y="1305579"/>
          <a:ext cx="4151621" cy="5021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50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2AA64AEB-3822-56DD-9A75-7BA2985B81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3352364"/>
              </p:ext>
            </p:extLst>
          </p:nvPr>
        </p:nvGraphicFramePr>
        <p:xfrm>
          <a:off x="4197649" y="1405353"/>
          <a:ext cx="4700876" cy="4099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1AA7EA9A-2414-FDAD-72DC-12C5B7033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250423"/>
              </p:ext>
            </p:extLst>
          </p:nvPr>
        </p:nvGraphicFramePr>
        <p:xfrm>
          <a:off x="259796" y="1881356"/>
          <a:ext cx="3937853" cy="301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753">
                  <a:extLst>
                    <a:ext uri="{9D8B030D-6E8A-4147-A177-3AD203B41FA5}">
                      <a16:colId xmlns:a16="http://schemas.microsoft.com/office/drawing/2014/main" val="4177723893"/>
                    </a:ext>
                  </a:extLst>
                </a:gridCol>
                <a:gridCol w="910550">
                  <a:extLst>
                    <a:ext uri="{9D8B030D-6E8A-4147-A177-3AD203B41FA5}">
                      <a16:colId xmlns:a16="http://schemas.microsoft.com/office/drawing/2014/main" val="277515642"/>
                    </a:ext>
                  </a:extLst>
                </a:gridCol>
                <a:gridCol w="910550">
                  <a:extLst>
                    <a:ext uri="{9D8B030D-6E8A-4147-A177-3AD203B41FA5}">
                      <a16:colId xmlns:a16="http://schemas.microsoft.com/office/drawing/2014/main" val="3401256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Votos Totales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1.523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8,4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05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Votos Orgánicos</a:t>
                      </a:r>
                      <a:br>
                        <a:rPr lang="es-AR" dirty="0"/>
                      </a:br>
                      <a:r>
                        <a:rPr lang="es-AR" sz="1400" dirty="0"/>
                        <a:t>(sin entrega de voto)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5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Votos Entregados</a:t>
                      </a:r>
                      <a:br>
                        <a:rPr lang="es-AR" dirty="0"/>
                      </a:br>
                      <a:r>
                        <a:rPr lang="es-AR" sz="1400" dirty="0"/>
                        <a:t>(Campaña de la App)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34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b="1" dirty="0"/>
                        <a:t>Votos para entrar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/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04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Entregamos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2.200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/>
                        <a:t>1.033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574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i="1" dirty="0"/>
                        <a:t>Factor de conversión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i="1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85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i="1" dirty="0"/>
                        <a:t>Correlación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i="1" dirty="0"/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30863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1C187B37-74EE-3B78-5E71-03E4CFE94FAB}"/>
              </a:ext>
            </a:extLst>
          </p:cNvPr>
          <p:cNvSpPr txBox="1"/>
          <p:nvPr/>
        </p:nvSpPr>
        <p:spPr>
          <a:xfrm>
            <a:off x="259795" y="167576"/>
            <a:ext cx="8638730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s-AR" sz="20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Movimiento de Unidad y Cambio  - </a:t>
            </a:r>
            <a:r>
              <a:rPr lang="es-AR" sz="2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Concejo </a:t>
            </a:r>
            <a:r>
              <a:rPr lang="es-AR" sz="2800" b="1" dirty="0">
                <a:solidFill>
                  <a:schemeClr val="bg1"/>
                </a:solidFill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71067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3FF747EC-810E-CCDE-4CA0-5C70123CF54D}"/>
              </a:ext>
            </a:extLst>
          </p:cNvPr>
          <p:cNvSpPr/>
          <p:nvPr/>
        </p:nvSpPr>
        <p:spPr>
          <a:xfrm>
            <a:off x="0" y="3954780"/>
            <a:ext cx="9144000" cy="792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C566C9EF-F55A-62CD-8466-78976F178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023340"/>
              </p:ext>
            </p:extLst>
          </p:nvPr>
        </p:nvGraphicFramePr>
        <p:xfrm>
          <a:off x="487730" y="1104822"/>
          <a:ext cx="3698510" cy="2324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6420">
                  <a:extLst>
                    <a:ext uri="{9D8B030D-6E8A-4147-A177-3AD203B41FA5}">
                      <a16:colId xmlns:a16="http://schemas.microsoft.com/office/drawing/2014/main" val="3481792456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461938230"/>
                    </a:ext>
                  </a:extLst>
                </a:gridCol>
                <a:gridCol w="104775">
                  <a:extLst>
                    <a:ext uri="{9D8B030D-6E8A-4147-A177-3AD203B41FA5}">
                      <a16:colId xmlns:a16="http://schemas.microsoft.com/office/drawing/2014/main" val="3307251059"/>
                    </a:ext>
                  </a:extLst>
                </a:gridCol>
                <a:gridCol w="395952">
                  <a:extLst>
                    <a:ext uri="{9D8B030D-6E8A-4147-A177-3AD203B41FA5}">
                      <a16:colId xmlns:a16="http://schemas.microsoft.com/office/drawing/2014/main" val="2530042071"/>
                    </a:ext>
                  </a:extLst>
                </a:gridCol>
                <a:gridCol w="361288">
                  <a:extLst>
                    <a:ext uri="{9D8B030D-6E8A-4147-A177-3AD203B41FA5}">
                      <a16:colId xmlns:a16="http://schemas.microsoft.com/office/drawing/2014/main" val="2918618191"/>
                    </a:ext>
                  </a:extLst>
                </a:gridCol>
              </a:tblGrid>
              <a:tr h="234966">
                <a:tc>
                  <a:txBody>
                    <a:bodyPr/>
                    <a:lstStyle/>
                    <a:p>
                      <a:pPr marL="85725" lvl="0" indent="0" algn="l" fontAlgn="b">
                        <a:lnSpc>
                          <a:spcPct val="150000"/>
                        </a:lnSpc>
                      </a:pPr>
                      <a:r>
                        <a:rPr lang="es-AR" sz="1100" u="none" strike="noStrike" dirty="0">
                          <a:effectLst/>
                        </a:rPr>
                        <a:t>Vamos Tucumán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1100" u="none" strike="noStrike" dirty="0">
                          <a:effectLst/>
                        </a:rPr>
                        <a:t>5.050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tabLst/>
                      </a:pPr>
                      <a:r>
                        <a:rPr lang="es-AR" sz="1100" u="none" strike="noStrike" dirty="0">
                          <a:effectLst/>
                        </a:rPr>
                        <a:t>1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50000"/>
                        </a:lnSpc>
                      </a:pPr>
                      <a:r>
                        <a:rPr lang="es-AR" sz="1100" u="none" strike="noStrike" dirty="0">
                          <a:effectLst/>
                        </a:rPr>
                        <a:t>6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1027413"/>
                  </a:ext>
                </a:extLst>
              </a:tr>
              <a:tr h="234966">
                <a:tc>
                  <a:txBody>
                    <a:bodyPr/>
                    <a:lstStyle/>
                    <a:p>
                      <a:pPr marL="85725" lvl="0" indent="0" algn="l" fontAlgn="b">
                        <a:lnSpc>
                          <a:spcPct val="150000"/>
                        </a:lnSpc>
                      </a:pPr>
                      <a:r>
                        <a:rPr lang="es-A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Compromiso Tucumán</a:t>
                      </a:r>
                      <a:endParaRPr lang="es-AR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4.903 </a:t>
                      </a:r>
                      <a:endParaRPr lang="es-AR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s-AR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 </a:t>
                      </a:r>
                      <a:endParaRPr lang="es-AR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7 </a:t>
                      </a:r>
                      <a:endParaRPr lang="es-AR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4721349"/>
                  </a:ext>
                </a:extLst>
              </a:tr>
              <a:tr h="234966">
                <a:tc>
                  <a:txBody>
                    <a:bodyPr/>
                    <a:lstStyle/>
                    <a:p>
                      <a:pPr marL="85725" lvl="0" indent="0" algn="l" fontAlgn="b">
                        <a:lnSpc>
                          <a:spcPct val="150000"/>
                        </a:lnSpc>
                      </a:pPr>
                      <a:r>
                        <a:rPr lang="es-AR" sz="1100" u="none" strike="noStrike" dirty="0">
                          <a:effectLst/>
                        </a:rPr>
                        <a:t>Pro • Propuesta Republicana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1100" u="none" strike="noStrike" dirty="0">
                          <a:effectLst/>
                        </a:rPr>
                        <a:t>4.464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1100" u="none" strike="noStrike" dirty="0">
                          <a:effectLst/>
                        </a:rPr>
                        <a:t>3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1100" u="none" strike="noStrike" dirty="0">
                          <a:effectLst/>
                        </a:rPr>
                        <a:t>10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5321688"/>
                  </a:ext>
                </a:extLst>
              </a:tr>
              <a:tr h="234966">
                <a:tc>
                  <a:txBody>
                    <a:bodyPr/>
                    <a:lstStyle/>
                    <a:p>
                      <a:pPr marL="85725" lvl="0" indent="0" algn="l" fontAlgn="b">
                        <a:lnSpc>
                          <a:spcPct val="150000"/>
                        </a:lnSpc>
                      </a:pPr>
                      <a:r>
                        <a:rPr lang="es-AR" sz="1100" u="none" strike="noStrike" dirty="0">
                          <a:effectLst/>
                        </a:rPr>
                        <a:t>Frente Justicialista por Tucumán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1100" u="none" strike="noStrike" dirty="0">
                          <a:effectLst/>
                        </a:rPr>
                        <a:t>2.870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1100" u="none" strike="noStrike" dirty="0">
                          <a:effectLst/>
                        </a:rPr>
                        <a:t>4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2076047"/>
                  </a:ext>
                </a:extLst>
              </a:tr>
              <a:tr h="234966">
                <a:tc>
                  <a:txBody>
                    <a:bodyPr/>
                    <a:lstStyle/>
                    <a:p>
                      <a:pPr marL="85725" lvl="0" indent="0" algn="l" fontAlgn="b">
                        <a:lnSpc>
                          <a:spcPct val="150000"/>
                        </a:lnSpc>
                        <a:tabLst/>
                      </a:pPr>
                      <a:r>
                        <a:rPr lang="es-AR" sz="1100" u="none" strike="noStrike" dirty="0">
                          <a:effectLst/>
                        </a:rPr>
                        <a:t>Fuerza Republicana</a:t>
                      </a:r>
                      <a:endParaRPr lang="es-AR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1100" u="none" strike="noStrike" dirty="0">
                          <a:effectLst/>
                        </a:rPr>
                        <a:t>2.594 </a:t>
                      </a:r>
                      <a:endParaRPr lang="es-AR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1100" u="none" strike="noStrike" dirty="0">
                          <a:effectLst/>
                        </a:rPr>
                        <a:t>5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6211368"/>
                  </a:ext>
                </a:extLst>
              </a:tr>
              <a:tr h="234966">
                <a:tc>
                  <a:txBody>
                    <a:bodyPr/>
                    <a:lstStyle/>
                    <a:p>
                      <a:pPr marL="85725" lvl="0" indent="0" algn="l" fontAlgn="b">
                        <a:lnSpc>
                          <a:spcPct val="150000"/>
                        </a:lnSpc>
                      </a:pPr>
                      <a:r>
                        <a:rPr lang="es-AR" sz="1100" u="none" strike="noStrike" dirty="0">
                          <a:effectLst/>
                        </a:rPr>
                        <a:t>Acción Regional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1100" u="none" strike="noStrike" dirty="0">
                          <a:effectLst/>
                        </a:rPr>
                        <a:t>2.422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1100" u="none" strike="noStrike" dirty="0">
                          <a:effectLst/>
                        </a:rPr>
                        <a:t>8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1326150"/>
                  </a:ext>
                </a:extLst>
              </a:tr>
              <a:tr h="234966">
                <a:tc>
                  <a:txBody>
                    <a:bodyPr/>
                    <a:lstStyle/>
                    <a:p>
                      <a:pPr marL="85725" lvl="0" indent="0" algn="l" fontAlgn="b">
                        <a:lnSpc>
                          <a:spcPct val="150000"/>
                        </a:lnSpc>
                      </a:pPr>
                      <a:r>
                        <a:rPr lang="es-AR" sz="1100" u="none" strike="noStrike" dirty="0">
                          <a:effectLst/>
                        </a:rPr>
                        <a:t>Hacemos Tucumán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1100" u="none" strike="noStrike" dirty="0">
                          <a:effectLst/>
                        </a:rPr>
                        <a:t>2.402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1100" u="none" strike="noStrike" dirty="0">
                          <a:effectLst/>
                        </a:rPr>
                        <a:t>9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5441049"/>
                  </a:ext>
                </a:extLst>
              </a:tr>
              <a:tr h="226472">
                <a:tc>
                  <a:txBody>
                    <a:bodyPr/>
                    <a:lstStyle/>
                    <a:p>
                      <a:pPr marL="85725" lvl="0" indent="0" algn="l" fontAlgn="b">
                        <a:lnSpc>
                          <a:spcPct val="150000"/>
                        </a:lnSpc>
                      </a:pPr>
                      <a:r>
                        <a:rPr lang="es-AR" sz="800" u="none" strike="noStrike" dirty="0">
                          <a:effectLst/>
                        </a:rPr>
                        <a:t>Evolución para la democracia social</a:t>
                      </a:r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800" u="none" strike="noStrike" dirty="0">
                          <a:effectLst/>
                        </a:rPr>
                        <a:t>1.723 </a:t>
                      </a:r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0473423"/>
                  </a:ext>
                </a:extLst>
              </a:tr>
              <a:tr h="226472">
                <a:tc>
                  <a:txBody>
                    <a:bodyPr/>
                    <a:lstStyle/>
                    <a:p>
                      <a:pPr marL="85725" lvl="0" indent="0" algn="l" fontAlgn="b">
                        <a:lnSpc>
                          <a:spcPct val="150000"/>
                        </a:lnSpc>
                      </a:pPr>
                      <a:r>
                        <a:rPr lang="es-AR" sz="800" u="none" strike="noStrike" dirty="0">
                          <a:effectLst/>
                        </a:rPr>
                        <a:t>Partido por la justicia social</a:t>
                      </a:r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800" u="none" strike="noStrike" dirty="0">
                          <a:effectLst/>
                        </a:rPr>
                        <a:t>1.666 </a:t>
                      </a:r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6931722"/>
                  </a:ext>
                </a:extLst>
              </a:tr>
              <a:tr h="226472">
                <a:tc>
                  <a:txBody>
                    <a:bodyPr/>
                    <a:lstStyle/>
                    <a:p>
                      <a:pPr marL="85725" lvl="0" indent="0" algn="l" fontAlgn="b">
                        <a:lnSpc>
                          <a:spcPct val="150000"/>
                        </a:lnSpc>
                      </a:pPr>
                      <a:r>
                        <a:rPr lang="es-AR" sz="800" u="none" strike="noStrike" dirty="0">
                          <a:effectLst/>
                        </a:rPr>
                        <a:t>Participación cívica</a:t>
                      </a:r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800" u="none" strike="noStrike" dirty="0">
                          <a:effectLst/>
                        </a:rPr>
                        <a:t>1.293 </a:t>
                      </a:r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3814582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62432AAB-B48C-C86C-A418-8633D9595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556940"/>
              </p:ext>
            </p:extLst>
          </p:nvPr>
        </p:nvGraphicFramePr>
        <p:xfrm>
          <a:off x="487728" y="3738764"/>
          <a:ext cx="1337848" cy="238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924">
                  <a:extLst>
                    <a:ext uri="{9D8B030D-6E8A-4147-A177-3AD203B41FA5}">
                      <a16:colId xmlns:a16="http://schemas.microsoft.com/office/drawing/2014/main" val="3232439527"/>
                    </a:ext>
                  </a:extLst>
                </a:gridCol>
                <a:gridCol w="668924">
                  <a:extLst>
                    <a:ext uri="{9D8B030D-6E8A-4147-A177-3AD203B41FA5}">
                      <a16:colId xmlns:a16="http://schemas.microsoft.com/office/drawing/2014/main" val="833793298"/>
                    </a:ext>
                  </a:extLst>
                </a:gridCol>
              </a:tblGrid>
              <a:tr h="214509"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1100" b="1" u="none" strike="noStrike" dirty="0">
                          <a:effectLst/>
                        </a:rPr>
                        <a:t> Votos necesarios 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8280"/>
                  </a:ext>
                </a:extLst>
              </a:tr>
              <a:tr h="214509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1100" u="none" strike="noStrike" dirty="0">
                          <a:effectLst/>
                        </a:rPr>
                        <a:t>5.050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1100" u="none" strike="noStrike" dirty="0">
                          <a:effectLst/>
                        </a:rPr>
                        <a:t>1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0662033"/>
                  </a:ext>
                </a:extLst>
              </a:tr>
              <a:tr h="21643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4.903 </a:t>
                      </a:r>
                      <a:endParaRPr lang="es-A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s-A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5359079"/>
                  </a:ext>
                </a:extLst>
              </a:tr>
              <a:tr h="21643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1100" u="none" strike="noStrike" dirty="0">
                          <a:effectLst/>
                        </a:rPr>
                        <a:t>4.464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1100" u="none" strike="noStrike" dirty="0">
                          <a:effectLst/>
                        </a:rPr>
                        <a:t>3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9060473"/>
                  </a:ext>
                </a:extLst>
              </a:tr>
              <a:tr h="21643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1100" u="none" strike="noStrike" dirty="0">
                          <a:effectLst/>
                        </a:rPr>
                        <a:t>2.870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1100" u="none" strike="noStrike" dirty="0">
                          <a:effectLst/>
                        </a:rPr>
                        <a:t>4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6630791"/>
                  </a:ext>
                </a:extLst>
              </a:tr>
              <a:tr h="21643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1100" u="none" strike="noStrike" dirty="0">
                          <a:effectLst/>
                        </a:rPr>
                        <a:t>2.594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1100" u="none" strike="noStrike" dirty="0">
                          <a:effectLst/>
                        </a:rPr>
                        <a:t>5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6835376"/>
                  </a:ext>
                </a:extLst>
              </a:tr>
              <a:tr h="21643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1100" u="none" strike="noStrike" dirty="0">
                          <a:effectLst/>
                        </a:rPr>
                        <a:t>2.525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1100" u="none" strike="noStrike" dirty="0">
                          <a:effectLst/>
                        </a:rPr>
                        <a:t>6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0761832"/>
                  </a:ext>
                </a:extLst>
              </a:tr>
              <a:tr h="21643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2.452 </a:t>
                      </a:r>
                      <a:endParaRPr lang="es-A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7 </a:t>
                      </a:r>
                      <a:endParaRPr lang="es-A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7836830"/>
                  </a:ext>
                </a:extLst>
              </a:tr>
              <a:tr h="21643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1100" u="none" strike="noStrike" dirty="0">
                          <a:effectLst/>
                        </a:rPr>
                        <a:t>2.422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1100" u="none" strike="noStrike" dirty="0">
                          <a:effectLst/>
                        </a:rPr>
                        <a:t>8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3275602"/>
                  </a:ext>
                </a:extLst>
              </a:tr>
              <a:tr h="21643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1100" u="none" strike="noStrike" dirty="0">
                          <a:effectLst/>
                        </a:rPr>
                        <a:t>2.402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1100" u="none" strike="noStrike" dirty="0">
                          <a:effectLst/>
                        </a:rPr>
                        <a:t>9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6856232"/>
                  </a:ext>
                </a:extLst>
              </a:tr>
              <a:tr h="21643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1100" u="none" strike="noStrike" dirty="0">
                          <a:effectLst/>
                        </a:rPr>
                        <a:t>2.232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1100" u="none" strike="noStrike" dirty="0">
                          <a:effectLst/>
                        </a:rPr>
                        <a:t>10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439506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DDB9FD5B-13E5-99DC-19F9-7F818E81A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661359"/>
              </p:ext>
            </p:extLst>
          </p:nvPr>
        </p:nvGraphicFramePr>
        <p:xfrm>
          <a:off x="4957759" y="1104821"/>
          <a:ext cx="3698511" cy="2324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7372">
                  <a:extLst>
                    <a:ext uri="{9D8B030D-6E8A-4147-A177-3AD203B41FA5}">
                      <a16:colId xmlns:a16="http://schemas.microsoft.com/office/drawing/2014/main" val="3815198929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779719259"/>
                    </a:ext>
                  </a:extLst>
                </a:gridCol>
                <a:gridCol w="85725">
                  <a:extLst>
                    <a:ext uri="{9D8B030D-6E8A-4147-A177-3AD203B41FA5}">
                      <a16:colId xmlns:a16="http://schemas.microsoft.com/office/drawing/2014/main" val="71663613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1746323428"/>
                    </a:ext>
                  </a:extLst>
                </a:gridCol>
                <a:gridCol w="357189">
                  <a:extLst>
                    <a:ext uri="{9D8B030D-6E8A-4147-A177-3AD203B41FA5}">
                      <a16:colId xmlns:a16="http://schemas.microsoft.com/office/drawing/2014/main" val="2221181217"/>
                    </a:ext>
                  </a:extLst>
                </a:gridCol>
              </a:tblGrid>
              <a:tr h="253880">
                <a:tc>
                  <a:txBody>
                    <a:bodyPr/>
                    <a:lstStyle/>
                    <a:p>
                      <a:pPr marL="85725" indent="0" algn="l" fontAlgn="b"/>
                      <a:r>
                        <a:rPr lang="es-AR" sz="1100" u="none" strike="noStrike" dirty="0">
                          <a:effectLst/>
                        </a:rPr>
                        <a:t>Frente Acuerdo para el Bicentenario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</a:rPr>
                        <a:t>2.787 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</a:rPr>
                        <a:t>1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</a:rPr>
                        <a:t>5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292262"/>
                  </a:ext>
                </a:extLst>
              </a:tr>
              <a:tr h="253880">
                <a:tc>
                  <a:txBody>
                    <a:bodyPr/>
                    <a:lstStyle/>
                    <a:p>
                      <a:pPr marL="85725" indent="0" algn="l" defTabSz="914400" rtl="0" eaLnBrk="1" fontAlgn="b" latinLnBrk="0" hangingPunct="1"/>
                      <a:r>
                        <a:rPr lang="es-A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Movimiento Popular y Federal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</a:rPr>
                        <a:t>2.490 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</a:rPr>
                        <a:t>2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</a:rPr>
                        <a:t>7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1317465"/>
                  </a:ext>
                </a:extLst>
              </a:tr>
              <a:tr h="253880">
                <a:tc>
                  <a:txBody>
                    <a:bodyPr/>
                    <a:lstStyle/>
                    <a:p>
                      <a:pPr marL="85725" lvl="0" indent="0" algn="l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s-AR" sz="12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Cambiemos Yerba Buena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2.350 </a:t>
                      </a:r>
                      <a:endParaRPr lang="es-AR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 </a:t>
                      </a:r>
                      <a:endParaRPr lang="es-AR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 </a:t>
                      </a:r>
                      <a:endParaRPr lang="es-AR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9383769"/>
                  </a:ext>
                </a:extLst>
              </a:tr>
              <a:tr h="223220">
                <a:tc>
                  <a:txBody>
                    <a:bodyPr/>
                    <a:lstStyle/>
                    <a:p>
                      <a:pPr marL="85725" indent="0" algn="l" defTabSz="914400" rtl="0" eaLnBrk="1" fontAlgn="b" latinLnBrk="0" hangingPunct="1"/>
                      <a:r>
                        <a:rPr lang="es-AR" sz="1100" u="none" strike="noStrike" dirty="0">
                          <a:effectLst/>
                        </a:rPr>
                        <a:t>Pro • </a:t>
                      </a:r>
                      <a:r>
                        <a:rPr lang="es-A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Propuesta Republicana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</a:rPr>
                        <a:t>2.268 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</a:rPr>
                        <a:t>4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4108841"/>
                  </a:ext>
                </a:extLst>
              </a:tr>
              <a:tr h="223220">
                <a:tc>
                  <a:txBody>
                    <a:bodyPr/>
                    <a:lstStyle/>
                    <a:p>
                      <a:pPr marL="85725" indent="0" algn="l" defTabSz="914400" rtl="0" eaLnBrk="1" fontAlgn="b" latinLnBrk="0" hangingPunct="1"/>
                      <a:r>
                        <a:rPr lang="es-A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Acción Regional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</a:rPr>
                        <a:t>1.377 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</a:rPr>
                        <a:t>6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917171"/>
                  </a:ext>
                </a:extLst>
              </a:tr>
              <a:tr h="223220">
                <a:tc>
                  <a:txBody>
                    <a:bodyPr/>
                    <a:lstStyle/>
                    <a:p>
                      <a:pPr marL="85725" indent="0" algn="l" defTabSz="914400" rtl="0" eaLnBrk="1" fontAlgn="b" latinLnBrk="0" hangingPunct="1"/>
                      <a:r>
                        <a:rPr lang="es-A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Unión por Todos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</a:rPr>
                        <a:t>1.222 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</a:rPr>
                        <a:t>8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4319841"/>
                  </a:ext>
                </a:extLst>
              </a:tr>
              <a:tr h="223220">
                <a:tc>
                  <a:txBody>
                    <a:bodyPr/>
                    <a:lstStyle/>
                    <a:p>
                      <a:pPr marL="85725" indent="0" algn="l" defTabSz="914400" rtl="0" eaLnBrk="1" fontAlgn="b" latinLnBrk="0" hangingPunct="1"/>
                      <a:r>
                        <a:rPr lang="es-A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Juntos Podemos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</a:rPr>
                        <a:t>1.206 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</a:rPr>
                        <a:t>9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6151714"/>
                  </a:ext>
                </a:extLst>
              </a:tr>
              <a:tr h="223220">
                <a:tc>
                  <a:txBody>
                    <a:bodyPr/>
                    <a:lstStyle/>
                    <a:p>
                      <a:pPr marL="85725" lvl="0" indent="0" algn="l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s-A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Alianza Frente para la Victoria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900" u="none" strike="noStrike" dirty="0">
                          <a:effectLst/>
                        </a:rPr>
                        <a:t>1.068 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609328"/>
                  </a:ext>
                </a:extLst>
              </a:tr>
              <a:tr h="223220">
                <a:tc>
                  <a:txBody>
                    <a:bodyPr/>
                    <a:lstStyle/>
                    <a:p>
                      <a:pPr marL="85725" lvl="0" indent="0" algn="l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s-A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Partido de la Justicia y la Victoria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900" u="none" strike="noStrike" dirty="0">
                          <a:effectLst/>
                        </a:rPr>
                        <a:t>999 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7829142"/>
                  </a:ext>
                </a:extLst>
              </a:tr>
              <a:tr h="223220">
                <a:tc>
                  <a:txBody>
                    <a:bodyPr/>
                    <a:lstStyle/>
                    <a:p>
                      <a:pPr marL="85725" lvl="0" indent="0" algn="l" defTabSz="9144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s-A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Tucumán Para Todos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900" u="none" strike="noStrike" dirty="0">
                          <a:effectLst/>
                        </a:rPr>
                        <a:t>801 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+ 42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7196714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B79AD1C7-7E85-C7ED-08DD-BF8FB2466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862150"/>
              </p:ext>
            </p:extLst>
          </p:nvPr>
        </p:nvGraphicFramePr>
        <p:xfrm>
          <a:off x="4957761" y="3740161"/>
          <a:ext cx="1498600" cy="2381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50060231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690230540"/>
                    </a:ext>
                  </a:extLst>
                </a:gridCol>
              </a:tblGrid>
              <a:tr h="21653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effectLst/>
                        </a:rPr>
                        <a:t> Votos necesarios 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15619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</a:rPr>
                        <a:t>2.787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</a:rPr>
                        <a:t>1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0495285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</a:rPr>
                        <a:t>2.490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</a:rPr>
                        <a:t>2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0472017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2.350 </a:t>
                      </a:r>
                      <a:endParaRPr lang="es-A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 </a:t>
                      </a:r>
                      <a:endParaRPr lang="es-A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1370176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</a:rPr>
                        <a:t>2.268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</a:rPr>
                        <a:t>4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7961728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</a:rPr>
                        <a:t>1.394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</a:rPr>
                        <a:t>5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4069232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</a:rPr>
                        <a:t>1.377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</a:rPr>
                        <a:t>6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163669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</a:rPr>
                        <a:t>1.245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</a:rPr>
                        <a:t>7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4450451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</a:rPr>
                        <a:t>1.222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</a:rPr>
                        <a:t>8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4383500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</a:rPr>
                        <a:t>1.206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</a:rPr>
                        <a:t>9 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2922828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1.175 </a:t>
                      </a:r>
                      <a:endParaRPr lang="es-A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 </a:t>
                      </a:r>
                      <a:endParaRPr lang="es-A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1563321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C4C6ADD7-6B8E-4D1C-3130-183FAD900FBC}"/>
              </a:ext>
            </a:extLst>
          </p:cNvPr>
          <p:cNvSpPr txBox="1"/>
          <p:nvPr/>
        </p:nvSpPr>
        <p:spPr>
          <a:xfrm>
            <a:off x="487728" y="576067"/>
            <a:ext cx="3698511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5D2AF7C-7F6F-689D-90B0-A4CED50856A2}"/>
              </a:ext>
            </a:extLst>
          </p:cNvPr>
          <p:cNvSpPr txBox="1"/>
          <p:nvPr/>
        </p:nvSpPr>
        <p:spPr>
          <a:xfrm>
            <a:off x="4957758" y="576067"/>
            <a:ext cx="3698509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2015</a:t>
            </a:r>
          </a:p>
        </p:txBody>
      </p:sp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816C1C1C-8E62-4272-B67F-AA2B76F75F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382254"/>
              </p:ext>
            </p:extLst>
          </p:nvPr>
        </p:nvGraphicFramePr>
        <p:xfrm>
          <a:off x="6879755" y="4203771"/>
          <a:ext cx="2039885" cy="1311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BD20FE87-502D-C372-429F-97509E25C4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1852915"/>
              </p:ext>
            </p:extLst>
          </p:nvPr>
        </p:nvGraphicFramePr>
        <p:xfrm>
          <a:off x="2130704" y="4233691"/>
          <a:ext cx="1734451" cy="1519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7414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</TotalTime>
  <Words>355</Words>
  <Application>Microsoft Office PowerPoint</Application>
  <PresentationFormat>Presentación en pantalla (4:3)</PresentationFormat>
  <Paragraphs>197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Retrospección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Di Battista</dc:creator>
  <cp:lastModifiedBy>Alejandro Di Battista</cp:lastModifiedBy>
  <cp:revision>5</cp:revision>
  <dcterms:created xsi:type="dcterms:W3CDTF">2023-04-08T05:14:27Z</dcterms:created>
  <dcterms:modified xsi:type="dcterms:W3CDTF">2023-06-16T00:03:31Z</dcterms:modified>
</cp:coreProperties>
</file>