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60" r:id="rId1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5" autoAdjust="0"/>
    <p:restoredTop sz="96096" autoAdjust="0"/>
  </p:normalViewPr>
  <p:slideViewPr>
    <p:cSldViewPr snapToGrid="0">
      <p:cViewPr varScale="1">
        <p:scale>
          <a:sx n="102" d="100"/>
          <a:sy n="102" d="100"/>
        </p:scale>
        <p:origin x="354" y="84"/>
      </p:cViewPr>
      <p:guideLst/>
    </p:cSldViewPr>
  </p:slideViewPr>
  <p:outlineViewPr>
    <p:cViewPr>
      <p:scale>
        <a:sx n="33" d="100"/>
        <a:sy n="33" d="100"/>
      </p:scale>
      <p:origin x="0" y="-108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4361-F629-44E3-A42A-4BB5B0ECA9F0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687EC-A382-4B68-B36C-2ED9183942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04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687EC-A382-4B68-B36C-2ED9183942B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69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64240" y="785904"/>
            <a:ext cx="3924505" cy="348633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14" y="1221534"/>
            <a:ext cx="3360924" cy="1052181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3888" y="2134246"/>
            <a:ext cx="7886700" cy="1110418"/>
          </a:xfrm>
        </p:spPr>
        <p:txBody>
          <a:bodyPr anchor="b">
            <a:normAutofit/>
          </a:bodyPr>
          <a:lstStyle>
            <a:lvl1pPr algn="ctr">
              <a:defRPr lang="en-US" sz="3600" b="1" kern="12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619772" y="3273112"/>
            <a:ext cx="7886700" cy="884264"/>
          </a:xfrm>
        </p:spPr>
        <p:txBody>
          <a:bodyPr>
            <a:noAutofit/>
          </a:bodyPr>
          <a:lstStyle>
            <a:lvl1pPr marL="0" indent="0" algn="ctr">
              <a:buNone/>
              <a:defRPr lang="es-ES" sz="2800" kern="12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88273" y="6492813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872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4762"/>
          <a:stretch/>
        </p:blipFill>
        <p:spPr>
          <a:xfrm rot="5400000">
            <a:off x="5537448" y="3251446"/>
            <a:ext cx="6858000" cy="35510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/>
          <a:stretch/>
        </p:blipFill>
        <p:spPr>
          <a:xfrm rot="5400000">
            <a:off x="-3101784" y="3086832"/>
            <a:ext cx="6893514" cy="684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lang="en-US" sz="32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43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4897" y="585926"/>
            <a:ext cx="960453" cy="5655075"/>
          </a:xfrm>
        </p:spPr>
        <p:txBody>
          <a:bodyPr vert="eaVert">
            <a:normAutofit/>
          </a:bodyPr>
          <a:lstStyle>
            <a:lvl1pPr>
              <a:defRPr lang="en-US" sz="28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2703" cy="6106696"/>
          </a:xfrm>
        </p:spPr>
        <p:txBody>
          <a:bodyPr vert="eaVert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4762"/>
          <a:stretch/>
        </p:blipFill>
        <p:spPr>
          <a:xfrm rot="5400000">
            <a:off x="5537448" y="3251446"/>
            <a:ext cx="6858000" cy="35510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/>
          <a:stretch/>
        </p:blipFill>
        <p:spPr>
          <a:xfrm rot="5400000">
            <a:off x="-3101784" y="3086832"/>
            <a:ext cx="6893514" cy="684340"/>
          </a:xfrm>
          <a:prstGeom prst="rect">
            <a:avLst/>
          </a:prstGeom>
        </p:spPr>
      </p:pic>
      <p:sp>
        <p:nvSpPr>
          <p:cNvPr id="9" name="Rectángulo redondeado 8"/>
          <p:cNvSpPr/>
          <p:nvPr userDrawn="1"/>
        </p:nvSpPr>
        <p:spPr>
          <a:xfrm>
            <a:off x="7554897" y="362457"/>
            <a:ext cx="985124" cy="610936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269996" y="226365"/>
            <a:ext cx="490707" cy="4041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37271" y="6049322"/>
            <a:ext cx="623569" cy="516288"/>
          </a:xfrm>
          <a:prstGeom prst="rect">
            <a:avLst/>
          </a:prstGeom>
        </p:spPr>
      </p:pic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-73303" y="1659510"/>
            <a:ext cx="10387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776836" y="3491160"/>
            <a:ext cx="2471251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 rot="5400000">
            <a:off x="68171" y="5354885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5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7766" y="767246"/>
            <a:ext cx="7306323" cy="561029"/>
          </a:xfrm>
        </p:spPr>
        <p:txBody>
          <a:bodyPr>
            <a:noAutofit/>
          </a:bodyPr>
          <a:lstStyle>
            <a:lvl1pPr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3" name="Rectángulo redondeado 12"/>
          <p:cNvSpPr/>
          <p:nvPr userDrawn="1"/>
        </p:nvSpPr>
        <p:spPr>
          <a:xfrm>
            <a:off x="628650" y="767246"/>
            <a:ext cx="7886700" cy="5610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6717" y="547635"/>
            <a:ext cx="490707" cy="40411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14" y="1031598"/>
            <a:ext cx="623569" cy="5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73" y="2059616"/>
            <a:ext cx="8194088" cy="2494994"/>
          </a:xfrm>
        </p:spPr>
        <p:txBody>
          <a:bodyPr anchor="b">
            <a:normAutofit/>
          </a:bodyPr>
          <a:lstStyle>
            <a:lvl1pPr algn="l">
              <a:defRPr lang="en-US" sz="3200" b="1" kern="12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035" y="4597207"/>
            <a:ext cx="8194088" cy="822377"/>
          </a:xfrm>
        </p:spPr>
        <p:txBody>
          <a:bodyPr>
            <a:normAutofit/>
          </a:bodyPr>
          <a:lstStyle>
            <a:lvl1pPr marL="0" indent="0" algn="l">
              <a:buNone/>
              <a:defRPr lang="es-ES" sz="2000" kern="12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8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66" y="767246"/>
            <a:ext cx="7306323" cy="561029"/>
          </a:xfrm>
        </p:spPr>
        <p:txBody>
          <a:bodyPr>
            <a:noAutofit/>
          </a:bodyPr>
          <a:lstStyle>
            <a:lvl1pPr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Rectángulo redondeado 12"/>
          <p:cNvSpPr/>
          <p:nvPr userDrawn="1"/>
        </p:nvSpPr>
        <p:spPr>
          <a:xfrm>
            <a:off x="628650" y="767246"/>
            <a:ext cx="7886700" cy="5610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6717" y="547635"/>
            <a:ext cx="490707" cy="40411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14" y="1031598"/>
            <a:ext cx="623569" cy="516288"/>
          </a:xfrm>
          <a:prstGeom prst="rect">
            <a:avLst/>
          </a:prstGeom>
        </p:spPr>
      </p:pic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487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11" y="767246"/>
            <a:ext cx="7350711" cy="561029"/>
          </a:xfrm>
        </p:spPr>
        <p:txBody>
          <a:bodyPr>
            <a:normAutofit/>
          </a:bodyPr>
          <a:lstStyle>
            <a:lvl1pPr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Rectángulo redondeado 11"/>
          <p:cNvSpPr/>
          <p:nvPr userDrawn="1"/>
        </p:nvSpPr>
        <p:spPr>
          <a:xfrm>
            <a:off x="628650" y="767246"/>
            <a:ext cx="7886700" cy="5610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6717" y="547635"/>
            <a:ext cx="490707" cy="40411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14" y="1031598"/>
            <a:ext cx="623569" cy="516288"/>
          </a:xfrm>
          <a:prstGeom prst="rect">
            <a:avLst/>
          </a:prstGeom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43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767246"/>
            <a:ext cx="7350711" cy="561029"/>
          </a:xfrm>
        </p:spPr>
        <p:txBody>
          <a:bodyPr>
            <a:normAutofit/>
          </a:bodyPr>
          <a:lstStyle>
            <a:lvl1pPr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8" name="Rectángulo redondeado 7"/>
          <p:cNvSpPr/>
          <p:nvPr userDrawn="1"/>
        </p:nvSpPr>
        <p:spPr>
          <a:xfrm>
            <a:off x="628650" y="767246"/>
            <a:ext cx="7886700" cy="5610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6717" y="547635"/>
            <a:ext cx="490707" cy="4041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14" y="1031598"/>
            <a:ext cx="623569" cy="516288"/>
          </a:xfrm>
          <a:prstGeom prst="rect">
            <a:avLst/>
          </a:prstGeom>
        </p:spPr>
      </p:pic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9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840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159706"/>
            <a:ext cx="2949178" cy="3709282"/>
          </a:xfrm>
        </p:spPr>
        <p:txBody>
          <a:bodyPr/>
          <a:lstStyle>
            <a:lvl1pPr marL="0" indent="0">
              <a:buNone/>
              <a:defRPr sz="1600" b="1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0" name="Rectángulo redondeado 9"/>
          <p:cNvSpPr/>
          <p:nvPr userDrawn="1"/>
        </p:nvSpPr>
        <p:spPr>
          <a:xfrm>
            <a:off x="618700" y="455332"/>
            <a:ext cx="2960319" cy="160206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1469" y="467850"/>
            <a:ext cx="490707" cy="40411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36" y="1525924"/>
            <a:ext cx="623569" cy="516288"/>
          </a:xfrm>
          <a:prstGeom prst="rect">
            <a:avLst/>
          </a:prstGeom>
        </p:spPr>
      </p:pic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98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59706"/>
            <a:ext cx="2949178" cy="3709282"/>
          </a:xfrm>
        </p:spPr>
        <p:txBody>
          <a:bodyPr>
            <a:normAutofit/>
          </a:bodyPr>
          <a:lstStyle>
            <a:lvl1pPr marL="0" indent="0">
              <a:buNone/>
              <a:defRPr lang="es-ES" sz="1600" b="1" kern="12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Rectángulo redondeado 9"/>
          <p:cNvSpPr/>
          <p:nvPr userDrawn="1"/>
        </p:nvSpPr>
        <p:spPr>
          <a:xfrm>
            <a:off x="618700" y="455332"/>
            <a:ext cx="2960319" cy="160206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1469" y="467850"/>
            <a:ext cx="490707" cy="40411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36" y="1525924"/>
            <a:ext cx="623569" cy="5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05/08/2020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74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rgbClr val="DB0F18"/>
          </a:solidFill>
          <a:latin typeface="Century Gothic" panose="020B0502020202020204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Complejidad de Algoritmos</a:t>
            </a:r>
          </a:p>
          <a:p>
            <a:r>
              <a:rPr lang="es-CO" dirty="0"/>
              <a:t>Notación</a:t>
            </a:r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702900" y="2388848"/>
            <a:ext cx="7886700" cy="88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2800" kern="12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Estructura de datos</a:t>
            </a:r>
          </a:p>
        </p:txBody>
      </p:sp>
    </p:spTree>
    <p:extLst>
      <p:ext uri="{BB962C8B-B14F-4D97-AF65-F5344CB8AC3E}">
        <p14:creationId xmlns:p14="http://schemas.microsoft.com/office/powerpoint/2010/main" val="343939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O(1): orden constante</a:t>
            </a:r>
          </a:p>
          <a:p>
            <a:pPr lvl="1"/>
            <a:r>
              <a:rPr lang="es-ES" dirty="0"/>
              <a:t>Siempre se presenta un tiempo de ejecución constante.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O(n):	orden lineal o de primer orden </a:t>
            </a:r>
          </a:p>
          <a:p>
            <a:pPr lvl="1"/>
            <a:r>
              <a:rPr lang="es-ES" dirty="0"/>
              <a:t>El tiempo de ejecución es directamente proporcional al tamaño de los datos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Notaciones básicas Big – </a:t>
            </a:r>
            <a:r>
              <a:rPr lang="el-GR" dirty="0"/>
              <a:t>Ο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964739" y="6489647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https://es.wikipedia.org/wiki/Cota_superior_asint%C3%B3tica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50" y="2547121"/>
            <a:ext cx="4238625" cy="5619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4118742"/>
            <a:ext cx="4705350" cy="1571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0180"/>
            <a:ext cx="4067175" cy="14287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 rot="16200000">
            <a:off x="7147930" y="2000169"/>
            <a:ext cx="363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https://www.desmos.com/calculator</a:t>
            </a:r>
          </a:p>
        </p:txBody>
      </p:sp>
    </p:spTree>
    <p:extLst>
      <p:ext uri="{BB962C8B-B14F-4D97-AF65-F5344CB8AC3E}">
        <p14:creationId xmlns:p14="http://schemas.microsoft.com/office/powerpoint/2010/main" val="284289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O(n</a:t>
            </a:r>
            <a:r>
              <a:rPr lang="es-ES" baseline="30000" dirty="0"/>
              <a:t>2</a:t>
            </a:r>
            <a:r>
              <a:rPr lang="es-ES" dirty="0"/>
              <a:t>): orden cuadrática o de segundo orden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El rendimiento es directamente proporcional al cuadrado del tamaño del conjunto de datos de entrada. Suelen tener bucles anidados</a:t>
            </a:r>
            <a:r>
              <a:rPr lang="en-US" dirty="0"/>
              <a:t>.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Notaciones básicas Big – </a:t>
            </a:r>
            <a:r>
              <a:rPr lang="el-GR" dirty="0"/>
              <a:t>Ο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964739" y="6489647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https://es.wikipedia.org/wiki/Cota_superior_asint%C3%B3tica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29" y="3417570"/>
            <a:ext cx="4067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O(log n):orden logarítmico</a:t>
            </a:r>
          </a:p>
          <a:p>
            <a:pPr lvl="1"/>
            <a:r>
              <a:rPr lang="es-ES" dirty="0"/>
              <a:t>El tiempo de. ejecución es menor que el tamaño de los datos de entrada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Notaciones básicas Big – </a:t>
            </a:r>
            <a:r>
              <a:rPr lang="el-GR" dirty="0"/>
              <a:t>Ο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964739" y="6489647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https://es.wikipedia.org/wiki/Cota_superior_asint%C3%B3tica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801439"/>
            <a:ext cx="4467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1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O(2</a:t>
            </a:r>
            <a:r>
              <a:rPr lang="es-ES" baseline="30000" dirty="0"/>
              <a:t>n</a:t>
            </a:r>
            <a:r>
              <a:rPr lang="es-ES" dirty="0"/>
              <a:t>): orden exponencial</a:t>
            </a:r>
          </a:p>
          <a:p>
            <a:pPr lvl="1"/>
            <a:r>
              <a:rPr lang="es-ES" dirty="0"/>
              <a:t>Duplica su complejidad con cada elemento añadido al procesamiento.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Notaciones básicas Big – </a:t>
            </a:r>
            <a:r>
              <a:rPr lang="el-GR" dirty="0"/>
              <a:t>Ο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964739" y="6489647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https://es.wikipedia.org/wiki/Cota_superior_asint%C3%B3tica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6" y="3122430"/>
            <a:ext cx="4067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9" y="879565"/>
            <a:ext cx="7211786" cy="507709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36425" y="6488668"/>
            <a:ext cx="343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https://www.bigocheatsheet.com/</a:t>
            </a:r>
          </a:p>
        </p:txBody>
      </p:sp>
    </p:spTree>
    <p:extLst>
      <p:ext uri="{BB962C8B-B14F-4D97-AF65-F5344CB8AC3E}">
        <p14:creationId xmlns:p14="http://schemas.microsoft.com/office/powerpoint/2010/main" val="76778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podemos simplificar las siguientes funciones:</a:t>
            </a:r>
          </a:p>
          <a:p>
            <a:endParaRPr lang="pt-BR" dirty="0"/>
          </a:p>
          <a:p>
            <a:pPr lvl="1"/>
            <a:r>
              <a:rPr lang="pt-BR" dirty="0"/>
              <a:t>f( n ) = 2</a:t>
            </a:r>
            <a:r>
              <a:rPr lang="pt-BR" baseline="30000" dirty="0"/>
              <a:t>n</a:t>
            </a:r>
            <a:r>
              <a:rPr lang="pt-BR" dirty="0"/>
              <a:t> + 12</a:t>
            </a:r>
          </a:p>
          <a:p>
            <a:pPr lvl="1"/>
            <a:r>
              <a:rPr lang="pt-BR" dirty="0"/>
              <a:t>f( n ) = 3</a:t>
            </a:r>
            <a:r>
              <a:rPr lang="pt-BR" baseline="30000" dirty="0"/>
              <a:t>n</a:t>
            </a:r>
            <a:r>
              <a:rPr lang="pt-BR" dirty="0"/>
              <a:t> + 2</a:t>
            </a:r>
            <a:r>
              <a:rPr lang="pt-BR" baseline="30000" dirty="0"/>
              <a:t>n</a:t>
            </a:r>
          </a:p>
          <a:p>
            <a:pPr lvl="1"/>
            <a:r>
              <a:rPr lang="pt-BR" dirty="0"/>
              <a:t>f( n ) = n</a:t>
            </a:r>
            <a:r>
              <a:rPr lang="pt-BR" baseline="30000" dirty="0"/>
              <a:t>4</a:t>
            </a:r>
            <a:r>
              <a:rPr lang="pt-BR" dirty="0"/>
              <a:t> + 4</a:t>
            </a:r>
            <a:r>
              <a:rPr lang="pt-BR" baseline="30000" dirty="0"/>
              <a:t>n</a:t>
            </a:r>
          </a:p>
          <a:p>
            <a:pPr lvl="1"/>
            <a:r>
              <a:rPr lang="pt-BR" dirty="0"/>
              <a:t>f( n ) = n</a:t>
            </a:r>
            <a:r>
              <a:rPr lang="pt-BR" baseline="30000" dirty="0"/>
              <a:t>3 </a:t>
            </a:r>
            <a:r>
              <a:rPr lang="pt-BR" dirty="0"/>
              <a:t>+ 3n</a:t>
            </a:r>
            <a:r>
              <a:rPr lang="pt-BR" baseline="30000" dirty="0"/>
              <a:t>2</a:t>
            </a:r>
            <a:r>
              <a:rPr lang="pt-BR" dirty="0"/>
              <a:t> + 7</a:t>
            </a:r>
          </a:p>
          <a:p>
            <a:pPr lvl="1"/>
            <a:endParaRPr lang="pt-BR" dirty="0"/>
          </a:p>
          <a:p>
            <a:r>
              <a:rPr lang="pt-BR" dirty="0"/>
              <a:t>Comparar </a:t>
            </a:r>
            <a:r>
              <a:rPr lang="es-ES" dirty="0"/>
              <a:t>A posteriori los métodos de ordenamiento de vectores </a:t>
            </a:r>
            <a:r>
              <a:rPr lang="es-ES" dirty="0" err="1"/>
              <a:t>BubbleSort</a:t>
            </a:r>
            <a:r>
              <a:rPr lang="es-ES" dirty="0"/>
              <a:t> y </a:t>
            </a:r>
            <a:r>
              <a:rPr lang="es-ES" dirty="0" err="1"/>
              <a:t>Quicksort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de apropiación</a:t>
            </a:r>
          </a:p>
        </p:txBody>
      </p:sp>
    </p:spTree>
    <p:extLst>
      <p:ext uri="{BB962C8B-B14F-4D97-AF65-F5344CB8AC3E}">
        <p14:creationId xmlns:p14="http://schemas.microsoft.com/office/powerpoint/2010/main" val="78459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Indicar el orden del peor caso para los siguientes códigos: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de apropiación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6" y="2501945"/>
            <a:ext cx="2943225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66" y="3520281"/>
            <a:ext cx="2857500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895" y="2261474"/>
            <a:ext cx="2876550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895" y="3489799"/>
            <a:ext cx="348615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545" y="4482306"/>
            <a:ext cx="320992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823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García, R. G., &amp; Moreno, A. V. (2000). Técnicas de diseño de algoritmos. Servicio de Publicaciones e Intercambio Científico de la Universidad de Málaga.</a:t>
            </a: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87057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Determinación de </a:t>
            </a:r>
            <a:r>
              <a:rPr lang="es-ES" dirty="0"/>
              <a:t>simplicidad y en el uso eficiente de los recursos.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Diseño y legibilidad de código.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El espacio(memoria que utiliza), y tiempo, (lo que tarda en ejecutarse).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Hay dos estudios posibles sobre el tiempo: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A posteriori: consistente en medir el tiempo de ejecución del algoritmo para unos valores de entrada dados.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A priori: consiste en obtener una función que acote (por arriba o por abajo) el tiempo de ejecución del algoritmo para unos valores de entrada dados.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Complejidad de Algoritmos</a:t>
            </a:r>
          </a:p>
        </p:txBody>
      </p:sp>
    </p:spTree>
    <p:extLst>
      <p:ext uri="{BB962C8B-B14F-4D97-AF65-F5344CB8AC3E}">
        <p14:creationId xmlns:p14="http://schemas.microsoft.com/office/powerpoint/2010/main" val="369638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Complejidad de Algoritmos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10159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A posteriori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A priori: modelo matemático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4514850" y="1825625"/>
            <a:ext cx="4000500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unidad de tiempo a la que debe hacer referencia estas medidas de eficiencia no puede ser expresada en segundos o en otra unidad de tiempo concreta, pues no existe  un  sistema informático estándar  al  que  puedan  hacer  referencia  todas  las  medidas.</a:t>
            </a:r>
          </a:p>
          <a:p>
            <a:pPr algn="just"/>
            <a:r>
              <a:rPr lang="es-ES" dirty="0"/>
              <a:t>Se debe considerar el tamaño de la entrada o el número de componentes sobre los que se va a ejecutar el algoritmo.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07363"/>
            <a:ext cx="3886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la hora de medir el tiempo, siempre lo haremos en función del número de </a:t>
            </a:r>
            <a:r>
              <a:rPr lang="es-ES" b="1" dirty="0"/>
              <a:t>operaciones elementales </a:t>
            </a:r>
            <a:r>
              <a:rPr lang="es-ES" dirty="0"/>
              <a:t>que realiza dicho algoritmo, entendiendo por operaciones elementales: operaciones aritméticas básicas, asignaciones a variables, comparaciones</a:t>
            </a:r>
            <a:r>
              <a:rPr lang="en-US" dirty="0"/>
              <a:t> </a:t>
            </a:r>
            <a:r>
              <a:rPr lang="es-ES" dirty="0"/>
              <a:t>lógicas</a:t>
            </a:r>
            <a:r>
              <a:rPr lang="en-US" dirty="0"/>
              <a:t>, </a:t>
            </a:r>
            <a:r>
              <a:rPr lang="es-ES" dirty="0"/>
              <a:t>acceso</a:t>
            </a:r>
            <a:r>
              <a:rPr lang="en-US" dirty="0"/>
              <a:t> a </a:t>
            </a:r>
            <a:r>
              <a:rPr lang="es-ES" dirty="0"/>
              <a:t>una</a:t>
            </a:r>
            <a:r>
              <a:rPr lang="en-US" dirty="0"/>
              <a:t> </a:t>
            </a:r>
            <a:r>
              <a:rPr lang="es-ES" dirty="0"/>
              <a:t>posición</a:t>
            </a:r>
            <a:r>
              <a:rPr lang="en-US" dirty="0"/>
              <a:t> de un </a:t>
            </a:r>
            <a:r>
              <a:rPr lang="es-ES" dirty="0"/>
              <a:t>arreglo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Complejidad de Algoritmos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406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priori, se denota por T(n) el tiempo de ejecución de un algoritmo para una entrada de tamaño n. Teóricamente T(n) debe indicar el número de instrucciones ejecutadas.</a:t>
            </a:r>
          </a:p>
          <a:p>
            <a:r>
              <a:rPr lang="es-ES" dirty="0"/>
              <a:t>El comportamiento de un algoritmo puede cambiar notablemente para diferentes datos de entrada. De hecho, para muchos programas el tiempo de ejecución es en realidad una función de la entrada específica, y no sólo del tamaño de ésta. Así suelen estudiarse tres casos para un mismo algoritmo: caso peor, caso mejor y caso medio.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Complejidad de Algoritmos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97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Sin considerar el condicional interno, se tiene:</a:t>
            </a:r>
          </a:p>
          <a:p>
            <a:pPr lvl="1"/>
            <a:r>
              <a:rPr lang="es-ES" dirty="0"/>
              <a:t>T(n) = 2n + 3</a:t>
            </a:r>
          </a:p>
          <a:p>
            <a:r>
              <a:rPr lang="es-ES" dirty="0"/>
              <a:t>Con el peor caso posible:</a:t>
            </a:r>
          </a:p>
          <a:p>
            <a:pPr lvl="1"/>
            <a:r>
              <a:rPr lang="es-ES" dirty="0"/>
              <a:t>T(n) = 6n + 3</a:t>
            </a:r>
          </a:p>
          <a:p>
            <a:r>
              <a:rPr lang="es-ES" dirty="0"/>
              <a:t>Esta última función T, dado un tamaño n del problema, entrega el número de instrucciones que serían necesarias en el peor de los casos.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análisis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6" y="1825625"/>
            <a:ext cx="2857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facilitar todo análisis de la función de tiempo, se hace a un lado todos aquellos términos que crecen lentamente y sólo se mantienen los que crecen rápidamente, a medida que n se hace mayor. Adicionalmente se ignoran las constantes.</a:t>
            </a:r>
          </a:p>
          <a:p>
            <a:r>
              <a:rPr lang="es-ES" dirty="0"/>
              <a:t>En este caso:</a:t>
            </a:r>
          </a:p>
          <a:p>
            <a:pPr lvl="1"/>
            <a:r>
              <a:rPr lang="es-ES" dirty="0"/>
              <a:t>T(n) = n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análisis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6" y="1825625"/>
            <a:ext cx="2857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825625"/>
            <a:ext cx="8367304" cy="4351338"/>
          </a:xfrm>
        </p:spPr>
        <p:txBody>
          <a:bodyPr/>
          <a:lstStyle/>
          <a:p>
            <a:r>
              <a:rPr lang="es-ES" dirty="0"/>
              <a:t>Cualquier algoritmo que carezca de bucles tendrá una T(n) = 1.</a:t>
            </a:r>
          </a:p>
          <a:p>
            <a:r>
              <a:rPr lang="es-ES" dirty="0"/>
              <a:t>Cualquier algoritmo con un único bucle que vaya desde 1 a </a:t>
            </a:r>
            <a:r>
              <a:rPr lang="es-ES" i="1" dirty="0"/>
              <a:t>n</a:t>
            </a:r>
            <a:r>
              <a:rPr lang="es-ES" dirty="0"/>
              <a:t> tendrá T(n) = n</a:t>
            </a:r>
          </a:p>
          <a:p>
            <a:r>
              <a:rPr lang="es-ES" dirty="0"/>
              <a:t>Algoritmo con bucles anidados bajo una misma condición de finalización que vayan desde 1 a </a:t>
            </a:r>
            <a:r>
              <a:rPr lang="es-ES" i="1" dirty="0"/>
              <a:t>n</a:t>
            </a:r>
            <a:r>
              <a:rPr lang="es-ES" dirty="0"/>
              <a:t> tendrá T(n) = n</a:t>
            </a:r>
            <a:r>
              <a:rPr lang="es-ES" baseline="30000" dirty="0"/>
              <a:t>2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Consideraciones generales</a:t>
            </a:r>
          </a:p>
        </p:txBody>
      </p:sp>
    </p:spTree>
    <p:extLst>
      <p:ext uri="{BB962C8B-B14F-4D97-AF65-F5344CB8AC3E}">
        <p14:creationId xmlns:p14="http://schemas.microsoft.com/office/powerpoint/2010/main" val="379378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Cota inferior. </a:t>
            </a:r>
            <a:r>
              <a:rPr lang="es-ES" dirty="0"/>
              <a:t>Notación</a:t>
            </a:r>
            <a:r>
              <a:rPr lang="en-US" dirty="0"/>
              <a:t> </a:t>
            </a:r>
            <a:r>
              <a:rPr lang="el-GR" dirty="0"/>
              <a:t>Ω</a:t>
            </a:r>
            <a:r>
              <a:rPr lang="es-ES" dirty="0"/>
              <a:t>: Mejor caso posible</a:t>
            </a:r>
          </a:p>
          <a:p>
            <a:r>
              <a:rPr lang="es-ES" dirty="0"/>
              <a:t>Orden exacto/rango/promedio. Notación </a:t>
            </a:r>
            <a:r>
              <a:rPr lang="el-GR" dirty="0"/>
              <a:t>Θ</a:t>
            </a:r>
            <a:endParaRPr lang="es-ES" dirty="0"/>
          </a:p>
          <a:p>
            <a:r>
              <a:rPr lang="en-US" dirty="0"/>
              <a:t>Cota superior. </a:t>
            </a:r>
            <a:r>
              <a:rPr lang="es-ES" dirty="0"/>
              <a:t>Notación</a:t>
            </a:r>
            <a:r>
              <a:rPr lang="en-US" dirty="0"/>
              <a:t> </a:t>
            </a:r>
            <a:r>
              <a:rPr lang="el-GR" dirty="0"/>
              <a:t>Ο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/>
              <a:t>Pero caso posible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Notaciones</a:t>
            </a:r>
          </a:p>
        </p:txBody>
      </p:sp>
    </p:spTree>
    <p:extLst>
      <p:ext uri="{BB962C8B-B14F-4D97-AF65-F5344CB8AC3E}">
        <p14:creationId xmlns:p14="http://schemas.microsoft.com/office/powerpoint/2010/main" val="1999647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</TotalTime>
  <Words>864</Words>
  <Application>Microsoft Office PowerPoint</Application>
  <PresentationFormat>Presentación en pantalla (4:3)</PresentationFormat>
  <Paragraphs>91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Tema de Office</vt:lpstr>
      <vt:lpstr>Presentación de PowerPoint</vt:lpstr>
      <vt:lpstr>Complejidad de Algoritmos</vt:lpstr>
      <vt:lpstr>Complejidad de Algoritmos</vt:lpstr>
      <vt:lpstr>Complejidad de Algoritmos</vt:lpstr>
      <vt:lpstr>Complejidad de Algoritmos</vt:lpstr>
      <vt:lpstr>Ejemplo de análisis</vt:lpstr>
      <vt:lpstr>Ejemplo de análisis</vt:lpstr>
      <vt:lpstr>Consideraciones generales</vt:lpstr>
      <vt:lpstr>Notaciones</vt:lpstr>
      <vt:lpstr>Notaciones básicas Big – Ο </vt:lpstr>
      <vt:lpstr>Notaciones básicas Big – Ο </vt:lpstr>
      <vt:lpstr>Notaciones básicas Big – Ο </vt:lpstr>
      <vt:lpstr>Notaciones básicas Big – Ο </vt:lpstr>
      <vt:lpstr>Presentación de PowerPoint</vt:lpstr>
      <vt:lpstr>Ejercicios de apropiación</vt:lpstr>
      <vt:lpstr>Ejercicios de apropiación</vt:lpstr>
      <vt:lpstr>Referencias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Édison De Jesús Monsalve Flórez</dc:creator>
  <cp:lastModifiedBy>EDWIN FERNEY BARRAGAN MUNOZ</cp:lastModifiedBy>
  <cp:revision>163</cp:revision>
  <dcterms:created xsi:type="dcterms:W3CDTF">2017-02-14T13:20:17Z</dcterms:created>
  <dcterms:modified xsi:type="dcterms:W3CDTF">2020-08-06T05:17:02Z</dcterms:modified>
</cp:coreProperties>
</file>