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4" r:id="rId4"/>
    <p:sldId id="258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0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79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3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9810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33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0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4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8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0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5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4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3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2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5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org/project_downloads/www/shortcuts-6.5.pdf" TargetMode="External"/><Relationship Id="rId2" Type="http://schemas.openxmlformats.org/officeDocument/2006/relationships/hyperlink" Target="http://git.huit.harvard.edu/guide/index.e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anamahitek.com/abreviaturas-utilizadas-en-netbeans-utilizando-la-tecla-ta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Estructuras de datos dinámicas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Edwin </a:t>
            </a:r>
            <a:r>
              <a:rPr lang="es-ES" dirty="0" err="1"/>
              <a:t>Barragàn</a:t>
            </a:r>
            <a:r>
              <a:rPr lang="es-ES" dirty="0"/>
              <a:t> Muñoz</a:t>
            </a:r>
          </a:p>
          <a:p>
            <a:r>
              <a:rPr lang="es-ES" dirty="0"/>
              <a:t>ebarragan@udem.edu.co</a:t>
            </a:r>
          </a:p>
          <a:p>
            <a:r>
              <a:rPr lang="en-US" dirty="0"/>
              <a:t>UOC </a:t>
            </a:r>
            <a:r>
              <a:rPr lang="en-US" dirty="0" err="1"/>
              <a:t>Programación</a:t>
            </a:r>
            <a:r>
              <a:rPr lang="en-US" dirty="0"/>
              <a:t> y </a:t>
            </a:r>
            <a:r>
              <a:rPr lang="en-US" dirty="0" err="1"/>
              <a:t>algoritmia</a:t>
            </a:r>
            <a:endParaRPr lang="en-US" dirty="0"/>
          </a:p>
        </p:txBody>
      </p:sp>
      <p:pic>
        <p:nvPicPr>
          <p:cNvPr id="3074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4" y="5147732"/>
            <a:ext cx="2244986" cy="14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6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77475"/>
              </p:ext>
            </p:extLst>
          </p:nvPr>
        </p:nvGraphicFramePr>
        <p:xfrm>
          <a:off x="1492559" y="1718972"/>
          <a:ext cx="8157050" cy="3573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7274">
                  <a:extLst>
                    <a:ext uri="{9D8B030D-6E8A-4147-A177-3AD203B41FA5}">
                      <a16:colId xmlns:a16="http://schemas.microsoft.com/office/drawing/2014/main" val="1162145965"/>
                    </a:ext>
                  </a:extLst>
                </a:gridCol>
                <a:gridCol w="6439776">
                  <a:extLst>
                    <a:ext uri="{9D8B030D-6E8A-4147-A177-3AD203B41FA5}">
                      <a16:colId xmlns:a16="http://schemas.microsoft.com/office/drawing/2014/main" val="1003353477"/>
                    </a:ext>
                  </a:extLst>
                </a:gridCol>
              </a:tblGrid>
              <a:tr h="391796">
                <a:tc gridSpan="2"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700020" algn="ctr"/>
                          <a:tab pos="5400040" algn="r"/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CONTEXTUALIZACIÓN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116095"/>
                  </a:ext>
                </a:extLst>
              </a:tr>
              <a:tr h="759782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 DE ESTUDIO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700020" algn="ctr"/>
                          <a:tab pos="5400040" algn="r"/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 Estructuras de datos y los tipos de datos abstractos (TDA), como la base para el análisis, la generalización, la comparación, el diseño e implementación de nuevos sistemas.</a:t>
                      </a: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05779"/>
                  </a:ext>
                </a:extLst>
              </a:tr>
              <a:tr h="57146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700020" algn="ctr"/>
                          <a:tab pos="5400040" algn="r"/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¿Por qué la abstracción  caracteriza una estructura de datos?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506859"/>
                  </a:ext>
                </a:extLst>
              </a:tr>
              <a:tr h="1149414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 GENERAL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700020" algn="ctr"/>
                          <a:tab pos="5400040" algn="r"/>
                          <a:tab pos="457200" algn="l"/>
                        </a:tabLs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Desarrollar las destrezas necesarias para utilizar las diferentes estrategias de organización y manipulación de datos en memoria en la resolución de problemas informáticos.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080564"/>
                  </a:ext>
                </a:extLst>
              </a:tr>
              <a:tr h="701337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CONCEPTOS (leyes, principios, teorías, escuelas)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Estructuras  dinámicas de datos, listas simples, listas dobles, Manejo de registros cabeza, listas circulares, Estructura tipo pila, Estructura tipo cola, Recursividad, Árboles Binarios, Árboles n-arios, Árboles B y sus mejoras.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1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2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4 horas semanales de clase presencial. 64 horas en total.</a:t>
            </a:r>
          </a:p>
          <a:p>
            <a:r>
              <a:rPr lang="es-ES" dirty="0"/>
              <a:t>Trabajo individual por fuera de clase. 80 horas aproximadamente en total.</a:t>
            </a:r>
          </a:p>
          <a:p>
            <a:endParaRPr lang="es-ES" dirty="0"/>
          </a:p>
          <a:p>
            <a:r>
              <a:rPr lang="es-ES" dirty="0"/>
              <a:t>Observaciones:</a:t>
            </a:r>
          </a:p>
          <a:p>
            <a:pPr lvl="1"/>
            <a:r>
              <a:rPr lang="es-ES" dirty="0"/>
              <a:t>Estudiante que no asista al menos al 81.25% de las clases y sesiones de trabajo supervisado no podrá aprobar. </a:t>
            </a:r>
          </a:p>
          <a:p>
            <a:pPr lvl="1"/>
            <a:r>
              <a:rPr lang="es-ES" dirty="0"/>
              <a:t>Asesorías concertadas previamente lunes 4:00 p.m. a 6:00 p.m.</a:t>
            </a:r>
          </a:p>
        </p:txBody>
      </p:sp>
    </p:spTree>
    <p:extLst>
      <p:ext uri="{BB962C8B-B14F-4D97-AF65-F5344CB8AC3E}">
        <p14:creationId xmlns:p14="http://schemas.microsoft.com/office/powerpoint/2010/main" val="368744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Cronograma y evaluación</a:t>
            </a:r>
            <a:endParaRPr lang="en-U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00792"/>
              </p:ext>
            </p:extLst>
          </p:nvPr>
        </p:nvGraphicFramePr>
        <p:xfrm>
          <a:off x="1885156" y="2245519"/>
          <a:ext cx="7563644" cy="3671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3644">
                  <a:extLst>
                    <a:ext uri="{9D8B030D-6E8A-4147-A177-3AD203B41FA5}">
                      <a16:colId xmlns:a16="http://schemas.microsoft.com/office/drawing/2014/main" val="1953427417"/>
                    </a:ext>
                  </a:extLst>
                </a:gridCol>
              </a:tblGrid>
              <a:tr h="51054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spc="-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Sesiones  y Temas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473517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 Presentación de la asignatura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357408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 Introducción a las Estructuras de Datos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Recursividad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Taller 1 - 20%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76948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Estructuras Lineales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Taller 2 - 20%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Quiz 20%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26134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Estructuras NO Lineales: Grafos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Taller 3 - 20%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101319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Estructuras NO Lineales: Árboles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Trabajo práctico – sustentación - 20%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22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97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16918"/>
              </p:ext>
            </p:extLst>
          </p:nvPr>
        </p:nvGraphicFramePr>
        <p:xfrm>
          <a:off x="677334" y="2074386"/>
          <a:ext cx="10619232" cy="2643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19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703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 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Goodrich, Michael.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Tamassia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Roberto. 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Estructura de datos y algoritmos en Java. Compañía Editorial Continental, 2002.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03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  </a:t>
                      </a:r>
                      <a:r>
                        <a:rPr lang="es-CO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Takeyas</a:t>
                      </a: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Bruno López. Estructura de datos orientados a objetos. Pseudocódigo y aplicaciones en C#.net. </a:t>
                      </a:r>
                      <a:r>
                        <a:rPr lang="es-CO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Alfaomega</a:t>
                      </a: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 Editor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03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 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Alberto Jaime. 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Estructuras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datos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Algoritmos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Editorial Prentice hall, 2002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03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  Román Martínez, Elda Quiroga. Estructura de datos. Referencia práctica con orientación a objetos. Editorial  Thomson,  2002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03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  </a:t>
                      </a:r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Joyanes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Aguilar Luis. Estructura de Datos. Editorial Mc Graw Hill. 1999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03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  Gutiérrez, Xavier. Estructuras de datos: especificación, diseño e implementación. </a:t>
                      </a:r>
                      <a:r>
                        <a:rPr lang="es-CO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Alfaomega</a:t>
                      </a: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Grupo Editor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03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Bradley W. Miller, David L.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Ranum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Problem Solving with Algorithms and Data Structures Using Python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Bibliografía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9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Recomendaciones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675745" y="2160983"/>
            <a:ext cx="5676287" cy="3880379"/>
          </a:xfrm>
        </p:spPr>
        <p:txBody>
          <a:bodyPr/>
          <a:lstStyle/>
          <a:p>
            <a:r>
              <a:rPr lang="es-ES" dirty="0"/>
              <a:t>Asistir puntualmente</a:t>
            </a:r>
          </a:p>
          <a:p>
            <a:r>
              <a:rPr lang="es-ES" dirty="0"/>
              <a:t>Entregar talleres en repositorios (</a:t>
            </a:r>
            <a:r>
              <a:rPr lang="es-ES" dirty="0" err="1"/>
              <a:t>Github</a:t>
            </a:r>
            <a:r>
              <a:rPr lang="es-ES" dirty="0"/>
              <a:t>, </a:t>
            </a:r>
            <a:r>
              <a:rPr lang="es-ES" dirty="0" err="1"/>
              <a:t>Bitbucket</a:t>
            </a:r>
            <a:r>
              <a:rPr lang="es-ES" dirty="0"/>
              <a:t>…)</a:t>
            </a:r>
          </a:p>
          <a:p>
            <a:pPr lvl="1"/>
            <a:r>
              <a:rPr lang="es-ES" dirty="0">
                <a:hlinkClick r:id="rId2"/>
              </a:rPr>
              <a:t>http://git.huit.harvard.edu/guide/index.es.html</a:t>
            </a:r>
            <a:endParaRPr lang="es-ES" dirty="0"/>
          </a:p>
          <a:p>
            <a:r>
              <a:rPr lang="es-ES" dirty="0"/>
              <a:t>Entorno de trabajo: </a:t>
            </a:r>
            <a:r>
              <a:rPr lang="es-ES" dirty="0" err="1"/>
              <a:t>Netbeans</a:t>
            </a:r>
            <a:r>
              <a:rPr lang="es-ES" dirty="0"/>
              <a:t> IDE 8.2</a:t>
            </a:r>
          </a:p>
          <a:p>
            <a:pPr lvl="1"/>
            <a:r>
              <a:rPr lang="es-ES" dirty="0">
                <a:hlinkClick r:id="rId3"/>
              </a:rPr>
              <a:t>https://netbeans.org/project_downloads/www/shortcuts-6.5.pdf</a:t>
            </a:r>
            <a:endParaRPr lang="es-ES" dirty="0"/>
          </a:p>
          <a:p>
            <a:pPr lvl="1"/>
            <a:r>
              <a:rPr lang="es-ES" dirty="0">
                <a:hlinkClick r:id="rId4"/>
              </a:rPr>
              <a:t>http://panamahitek.com/abreviaturas-utilizadas-en-netbeans-utilizando-la-tecla-tab/</a:t>
            </a:r>
            <a:endParaRPr lang="es-ES" dirty="0"/>
          </a:p>
          <a:p>
            <a:pPr lvl="1"/>
            <a:r>
              <a:rPr lang="es-ES" dirty="0"/>
              <a:t>Depurar código…</a:t>
            </a:r>
          </a:p>
          <a:p>
            <a:pPr lvl="1"/>
            <a:endParaRPr lang="es-ES" dirty="0"/>
          </a:p>
          <a:p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352032" y="2160983"/>
            <a:ext cx="4185618" cy="576262"/>
          </a:xfrm>
        </p:spPr>
        <p:txBody>
          <a:bodyPr/>
          <a:lstStyle/>
          <a:p>
            <a:r>
              <a:rPr lang="es-ES" dirty="0"/>
              <a:t>Comandos básicos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352033" y="2737245"/>
            <a:ext cx="5543040" cy="3895203"/>
          </a:xfrm>
        </p:spPr>
        <p:txBody>
          <a:bodyPr>
            <a:normAutofit fontScale="62500" lnSpcReduction="20000"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dirty="0"/>
              <a:t>Clonar repositorio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git</a:t>
            </a:r>
            <a:r>
              <a:rPr lang="es-ES" dirty="0"/>
              <a:t> clone &lt;</a:t>
            </a:r>
            <a:r>
              <a:rPr lang="es-ES" dirty="0" err="1"/>
              <a:t>url</a:t>
            </a:r>
            <a:r>
              <a:rPr lang="es-ES" dirty="0"/>
              <a:t> repositorio&gt;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Agregar los archivos modificados (antes de hacer </a:t>
            </a:r>
            <a:r>
              <a:rPr lang="es-ES" dirty="0" err="1"/>
              <a:t>commit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Hacer </a:t>
            </a:r>
            <a:r>
              <a:rPr lang="es-ES" dirty="0" err="1"/>
              <a:t>commit</a:t>
            </a:r>
            <a:r>
              <a:rPr lang="es-ES" dirty="0"/>
              <a:t> de las modificaciones</a:t>
            </a:r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commit</a:t>
            </a:r>
            <a:r>
              <a:rPr lang="es-ES" dirty="0"/>
              <a:t> -m "&lt;mensaje del </a:t>
            </a:r>
            <a:r>
              <a:rPr lang="es-ES" dirty="0" err="1"/>
              <a:t>commit</a:t>
            </a:r>
            <a:r>
              <a:rPr lang="es-ES" dirty="0"/>
              <a:t>&gt;"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Subir los cambios al repositorio remoto (servidor)</a:t>
            </a:r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Bajar los cambios del repositorio remoto (servidor)</a:t>
            </a:r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7794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</TotalTime>
  <Words>546</Words>
  <Application>Microsoft Office PowerPoint</Application>
  <PresentationFormat>Panorámica</PresentationFormat>
  <Paragraphs>67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Estructuras de datos dinámicas</vt:lpstr>
      <vt:lpstr>Presentación de PowerPoint</vt:lpstr>
      <vt:lpstr>Metodología</vt:lpstr>
      <vt:lpstr>Cronograma y evaluación</vt:lpstr>
      <vt:lpstr>Presentación de PowerPoint</vt:lpstr>
      <vt:lpstr>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Usuario</dc:creator>
  <cp:lastModifiedBy>EDWIN FERNEY BARRAGAN MUNOZ</cp:lastModifiedBy>
  <cp:revision>31</cp:revision>
  <dcterms:created xsi:type="dcterms:W3CDTF">2019-07-23T14:15:09Z</dcterms:created>
  <dcterms:modified xsi:type="dcterms:W3CDTF">2020-08-04T04:28:45Z</dcterms:modified>
</cp:coreProperties>
</file>