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5012" autoAdjust="0"/>
  </p:normalViewPr>
  <p:slideViewPr>
    <p:cSldViewPr snapToGrid="0">
      <p:cViewPr varScale="1">
        <p:scale>
          <a:sx n="81" d="100"/>
          <a:sy n="81" d="100"/>
        </p:scale>
        <p:origin x="120" y="612"/>
      </p:cViewPr>
      <p:guideLst/>
    </p:cSldViewPr>
  </p:slideViewPr>
  <p:notesTextViewPr>
    <p:cViewPr>
      <p:scale>
        <a:sx n="1" d="1"/>
        <a:sy n="1" d="1"/>
      </p:scale>
      <p:origin x="0" y="0"/>
    </p:cViewPr>
  </p:notesText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E4F55F-5354-4DF3-8691-C1F689FD24EE}" type="datetimeFigureOut">
              <a:rPr lang="es-CL" smtClean="0"/>
              <a:t>18-03-2020</a:t>
            </a:fld>
            <a:endParaRPr lang="es-CL"/>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E11C15-70BF-4455-98B7-C66B80CD4F15}" type="slidenum">
              <a:rPr lang="es-CL" smtClean="0"/>
              <a:t>‹Nº›</a:t>
            </a:fld>
            <a:endParaRPr lang="es-CL"/>
          </a:p>
        </p:txBody>
      </p:sp>
    </p:spTree>
    <p:extLst>
      <p:ext uri="{BB962C8B-B14F-4D97-AF65-F5344CB8AC3E}">
        <p14:creationId xmlns:p14="http://schemas.microsoft.com/office/powerpoint/2010/main" val="2113749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8EBDB-32FC-40E5-9ED1-0900D9F38F66}" type="datetimeFigureOut">
              <a:rPr lang="es-ES" smtClean="0"/>
              <a:t>18/03/2020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1776AC-CA10-48C1-95A8-A77385296F5A}" type="slidenum">
              <a:rPr lang="es-ES" smtClean="0"/>
              <a:t>‹Nº›</a:t>
            </a:fld>
            <a:endParaRPr lang="es-ES"/>
          </a:p>
        </p:txBody>
      </p:sp>
    </p:spTree>
    <p:extLst>
      <p:ext uri="{BB962C8B-B14F-4D97-AF65-F5344CB8AC3E}">
        <p14:creationId xmlns:p14="http://schemas.microsoft.com/office/powerpoint/2010/main" val="1488964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01776AC-CA10-48C1-95A8-A77385296F5A}" type="slidenum">
              <a:rPr lang="es-ES" smtClean="0"/>
              <a:t>2</a:t>
            </a:fld>
            <a:endParaRPr lang="es-ES"/>
          </a:p>
        </p:txBody>
      </p:sp>
    </p:spTree>
    <p:extLst>
      <p:ext uri="{BB962C8B-B14F-4D97-AF65-F5344CB8AC3E}">
        <p14:creationId xmlns:p14="http://schemas.microsoft.com/office/powerpoint/2010/main" val="384301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01776AC-CA10-48C1-95A8-A77385296F5A}" type="slidenum">
              <a:rPr lang="es-ES" smtClean="0"/>
              <a:t>11</a:t>
            </a:fld>
            <a:endParaRPr lang="es-ES"/>
          </a:p>
        </p:txBody>
      </p:sp>
    </p:spTree>
    <p:extLst>
      <p:ext uri="{BB962C8B-B14F-4D97-AF65-F5344CB8AC3E}">
        <p14:creationId xmlns:p14="http://schemas.microsoft.com/office/powerpoint/2010/main" val="3284153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01776AC-CA10-48C1-95A8-A77385296F5A}" type="slidenum">
              <a:rPr lang="es-ES" smtClean="0"/>
              <a:t>12</a:t>
            </a:fld>
            <a:endParaRPr lang="es-ES"/>
          </a:p>
        </p:txBody>
      </p:sp>
    </p:spTree>
    <p:extLst>
      <p:ext uri="{BB962C8B-B14F-4D97-AF65-F5344CB8AC3E}">
        <p14:creationId xmlns:p14="http://schemas.microsoft.com/office/powerpoint/2010/main" val="1190333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01776AC-CA10-48C1-95A8-A77385296F5A}" type="slidenum">
              <a:rPr lang="es-ES" smtClean="0"/>
              <a:t>13</a:t>
            </a:fld>
            <a:endParaRPr lang="es-ES"/>
          </a:p>
        </p:txBody>
      </p:sp>
    </p:spTree>
    <p:extLst>
      <p:ext uri="{BB962C8B-B14F-4D97-AF65-F5344CB8AC3E}">
        <p14:creationId xmlns:p14="http://schemas.microsoft.com/office/powerpoint/2010/main" val="1968653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01776AC-CA10-48C1-95A8-A77385296F5A}" type="slidenum">
              <a:rPr lang="es-ES" smtClean="0"/>
              <a:t>14</a:t>
            </a:fld>
            <a:endParaRPr lang="es-ES"/>
          </a:p>
        </p:txBody>
      </p:sp>
    </p:spTree>
    <p:extLst>
      <p:ext uri="{BB962C8B-B14F-4D97-AF65-F5344CB8AC3E}">
        <p14:creationId xmlns:p14="http://schemas.microsoft.com/office/powerpoint/2010/main" val="1709387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01776AC-CA10-48C1-95A8-A77385296F5A}" type="slidenum">
              <a:rPr lang="es-ES" smtClean="0"/>
              <a:t>15</a:t>
            </a:fld>
            <a:endParaRPr lang="es-ES"/>
          </a:p>
        </p:txBody>
      </p:sp>
    </p:spTree>
    <p:extLst>
      <p:ext uri="{BB962C8B-B14F-4D97-AF65-F5344CB8AC3E}">
        <p14:creationId xmlns:p14="http://schemas.microsoft.com/office/powerpoint/2010/main" val="3206084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01776AC-CA10-48C1-95A8-A77385296F5A}" type="slidenum">
              <a:rPr lang="es-ES" smtClean="0"/>
              <a:t>16</a:t>
            </a:fld>
            <a:endParaRPr lang="es-ES"/>
          </a:p>
        </p:txBody>
      </p:sp>
    </p:spTree>
    <p:extLst>
      <p:ext uri="{BB962C8B-B14F-4D97-AF65-F5344CB8AC3E}">
        <p14:creationId xmlns:p14="http://schemas.microsoft.com/office/powerpoint/2010/main" val="59623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01776AC-CA10-48C1-95A8-A77385296F5A}" type="slidenum">
              <a:rPr lang="es-ES" smtClean="0"/>
              <a:t>17</a:t>
            </a:fld>
            <a:endParaRPr lang="es-ES"/>
          </a:p>
        </p:txBody>
      </p:sp>
    </p:spTree>
    <p:extLst>
      <p:ext uri="{BB962C8B-B14F-4D97-AF65-F5344CB8AC3E}">
        <p14:creationId xmlns:p14="http://schemas.microsoft.com/office/powerpoint/2010/main" val="1527034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01776AC-CA10-48C1-95A8-A77385296F5A}" type="slidenum">
              <a:rPr lang="es-ES" smtClean="0"/>
              <a:t>18</a:t>
            </a:fld>
            <a:endParaRPr lang="es-ES"/>
          </a:p>
        </p:txBody>
      </p:sp>
    </p:spTree>
    <p:extLst>
      <p:ext uri="{BB962C8B-B14F-4D97-AF65-F5344CB8AC3E}">
        <p14:creationId xmlns:p14="http://schemas.microsoft.com/office/powerpoint/2010/main" val="816795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01776AC-CA10-48C1-95A8-A77385296F5A}" type="slidenum">
              <a:rPr lang="es-ES" smtClean="0"/>
              <a:t>19</a:t>
            </a:fld>
            <a:endParaRPr lang="es-ES"/>
          </a:p>
        </p:txBody>
      </p:sp>
    </p:spTree>
    <p:extLst>
      <p:ext uri="{BB962C8B-B14F-4D97-AF65-F5344CB8AC3E}">
        <p14:creationId xmlns:p14="http://schemas.microsoft.com/office/powerpoint/2010/main" val="3883859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01776AC-CA10-48C1-95A8-A77385296F5A}" type="slidenum">
              <a:rPr lang="es-ES" smtClean="0"/>
              <a:t>20</a:t>
            </a:fld>
            <a:endParaRPr lang="es-ES"/>
          </a:p>
        </p:txBody>
      </p:sp>
    </p:spTree>
    <p:extLst>
      <p:ext uri="{BB962C8B-B14F-4D97-AF65-F5344CB8AC3E}">
        <p14:creationId xmlns:p14="http://schemas.microsoft.com/office/powerpoint/2010/main" val="675260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01776AC-CA10-48C1-95A8-A77385296F5A}" type="slidenum">
              <a:rPr lang="es-ES" smtClean="0"/>
              <a:t>3</a:t>
            </a:fld>
            <a:endParaRPr lang="es-ES"/>
          </a:p>
        </p:txBody>
      </p:sp>
    </p:spTree>
    <p:extLst>
      <p:ext uri="{BB962C8B-B14F-4D97-AF65-F5344CB8AC3E}">
        <p14:creationId xmlns:p14="http://schemas.microsoft.com/office/powerpoint/2010/main" val="2227222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01776AC-CA10-48C1-95A8-A77385296F5A}" type="slidenum">
              <a:rPr lang="es-ES" smtClean="0"/>
              <a:t>4</a:t>
            </a:fld>
            <a:endParaRPr lang="es-ES"/>
          </a:p>
        </p:txBody>
      </p:sp>
    </p:spTree>
    <p:extLst>
      <p:ext uri="{BB962C8B-B14F-4D97-AF65-F5344CB8AC3E}">
        <p14:creationId xmlns:p14="http://schemas.microsoft.com/office/powerpoint/2010/main" val="2655585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https://codinglab.huostravelblog.com/math/fractal-generator/index.php</a:t>
            </a:r>
            <a:endParaRPr lang="es-ES" dirty="0"/>
          </a:p>
        </p:txBody>
      </p:sp>
      <p:sp>
        <p:nvSpPr>
          <p:cNvPr id="4" name="Marcador de número de diapositiva 3"/>
          <p:cNvSpPr>
            <a:spLocks noGrp="1"/>
          </p:cNvSpPr>
          <p:nvPr>
            <p:ph type="sldNum" sz="quarter" idx="10"/>
          </p:nvPr>
        </p:nvSpPr>
        <p:spPr/>
        <p:txBody>
          <a:bodyPr/>
          <a:lstStyle/>
          <a:p>
            <a:fld id="{C01776AC-CA10-48C1-95A8-A77385296F5A}" type="slidenum">
              <a:rPr lang="es-ES" smtClean="0"/>
              <a:t>5</a:t>
            </a:fld>
            <a:endParaRPr lang="es-ES"/>
          </a:p>
        </p:txBody>
      </p:sp>
    </p:spTree>
    <p:extLst>
      <p:ext uri="{BB962C8B-B14F-4D97-AF65-F5344CB8AC3E}">
        <p14:creationId xmlns:p14="http://schemas.microsoft.com/office/powerpoint/2010/main" val="2309520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01776AC-CA10-48C1-95A8-A77385296F5A}" type="slidenum">
              <a:rPr lang="es-ES" smtClean="0"/>
              <a:t>6</a:t>
            </a:fld>
            <a:endParaRPr lang="es-ES"/>
          </a:p>
        </p:txBody>
      </p:sp>
    </p:spTree>
    <p:extLst>
      <p:ext uri="{BB962C8B-B14F-4D97-AF65-F5344CB8AC3E}">
        <p14:creationId xmlns:p14="http://schemas.microsoft.com/office/powerpoint/2010/main" val="1008674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01776AC-CA10-48C1-95A8-A77385296F5A}" type="slidenum">
              <a:rPr lang="es-ES" smtClean="0"/>
              <a:t>7</a:t>
            </a:fld>
            <a:endParaRPr lang="es-ES"/>
          </a:p>
        </p:txBody>
      </p:sp>
    </p:spTree>
    <p:extLst>
      <p:ext uri="{BB962C8B-B14F-4D97-AF65-F5344CB8AC3E}">
        <p14:creationId xmlns:p14="http://schemas.microsoft.com/office/powerpoint/2010/main" val="761544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01776AC-CA10-48C1-95A8-A77385296F5A}" type="slidenum">
              <a:rPr lang="es-ES" smtClean="0"/>
              <a:t>8</a:t>
            </a:fld>
            <a:endParaRPr lang="es-ES"/>
          </a:p>
        </p:txBody>
      </p:sp>
    </p:spTree>
    <p:extLst>
      <p:ext uri="{BB962C8B-B14F-4D97-AF65-F5344CB8AC3E}">
        <p14:creationId xmlns:p14="http://schemas.microsoft.com/office/powerpoint/2010/main" val="3605314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01776AC-CA10-48C1-95A8-A77385296F5A}" type="slidenum">
              <a:rPr lang="es-ES" smtClean="0"/>
              <a:t>9</a:t>
            </a:fld>
            <a:endParaRPr lang="es-ES"/>
          </a:p>
        </p:txBody>
      </p:sp>
    </p:spTree>
    <p:extLst>
      <p:ext uri="{BB962C8B-B14F-4D97-AF65-F5344CB8AC3E}">
        <p14:creationId xmlns:p14="http://schemas.microsoft.com/office/powerpoint/2010/main" val="3482284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01776AC-CA10-48C1-95A8-A77385296F5A}" type="slidenum">
              <a:rPr lang="es-ES" smtClean="0"/>
              <a:t>10</a:t>
            </a:fld>
            <a:endParaRPr lang="es-ES"/>
          </a:p>
        </p:txBody>
      </p:sp>
    </p:spTree>
    <p:extLst>
      <p:ext uri="{BB962C8B-B14F-4D97-AF65-F5344CB8AC3E}">
        <p14:creationId xmlns:p14="http://schemas.microsoft.com/office/powerpoint/2010/main" val="3481660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CL"/>
          </a:p>
        </p:txBody>
      </p:sp>
      <p:sp>
        <p:nvSpPr>
          <p:cNvPr id="4" name="Marcador de fecha 3"/>
          <p:cNvSpPr>
            <a:spLocks noGrp="1"/>
          </p:cNvSpPr>
          <p:nvPr>
            <p:ph type="dt" sz="half" idx="10"/>
          </p:nvPr>
        </p:nvSpPr>
        <p:spPr/>
        <p:txBody>
          <a:bodyPr/>
          <a:lstStyle/>
          <a:p>
            <a:fld id="{56E1304C-77C4-4BA3-AC4F-EAA0A693A9D6}" type="datetimeFigureOut">
              <a:rPr lang="es-CL" smtClean="0"/>
              <a:t>18-03-2020</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0A3F75B1-5897-4F05-8E9A-AB5E7E7448C7}" type="slidenum">
              <a:rPr lang="es-CL" smtClean="0"/>
              <a:t>‹Nº›</a:t>
            </a:fld>
            <a:endParaRPr lang="es-CL"/>
          </a:p>
        </p:txBody>
      </p:sp>
    </p:spTree>
    <p:extLst>
      <p:ext uri="{BB962C8B-B14F-4D97-AF65-F5344CB8AC3E}">
        <p14:creationId xmlns:p14="http://schemas.microsoft.com/office/powerpoint/2010/main" val="1336822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L"/>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10"/>
          </p:nvPr>
        </p:nvSpPr>
        <p:spPr/>
        <p:txBody>
          <a:bodyPr/>
          <a:lstStyle/>
          <a:p>
            <a:fld id="{56E1304C-77C4-4BA3-AC4F-EAA0A693A9D6}" type="datetimeFigureOut">
              <a:rPr lang="es-CL" smtClean="0"/>
              <a:t>18-03-2020</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0A3F75B1-5897-4F05-8E9A-AB5E7E7448C7}" type="slidenum">
              <a:rPr lang="es-CL" smtClean="0"/>
              <a:t>‹Nº›</a:t>
            </a:fld>
            <a:endParaRPr lang="es-CL"/>
          </a:p>
        </p:txBody>
      </p:sp>
    </p:spTree>
    <p:extLst>
      <p:ext uri="{BB962C8B-B14F-4D97-AF65-F5344CB8AC3E}">
        <p14:creationId xmlns:p14="http://schemas.microsoft.com/office/powerpoint/2010/main" val="758656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10"/>
          </p:nvPr>
        </p:nvSpPr>
        <p:spPr/>
        <p:txBody>
          <a:bodyPr/>
          <a:lstStyle/>
          <a:p>
            <a:fld id="{56E1304C-77C4-4BA3-AC4F-EAA0A693A9D6}" type="datetimeFigureOut">
              <a:rPr lang="es-CL" smtClean="0"/>
              <a:t>18-03-2020</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0A3F75B1-5897-4F05-8E9A-AB5E7E7448C7}" type="slidenum">
              <a:rPr lang="es-CL" smtClean="0"/>
              <a:t>‹Nº›</a:t>
            </a:fld>
            <a:endParaRPr lang="es-CL"/>
          </a:p>
        </p:txBody>
      </p:sp>
    </p:spTree>
    <p:extLst>
      <p:ext uri="{BB962C8B-B14F-4D97-AF65-F5344CB8AC3E}">
        <p14:creationId xmlns:p14="http://schemas.microsoft.com/office/powerpoint/2010/main" val="563412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L"/>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10"/>
          </p:nvPr>
        </p:nvSpPr>
        <p:spPr/>
        <p:txBody>
          <a:bodyPr/>
          <a:lstStyle/>
          <a:p>
            <a:fld id="{56E1304C-77C4-4BA3-AC4F-EAA0A693A9D6}" type="datetimeFigureOut">
              <a:rPr lang="es-CL" smtClean="0"/>
              <a:t>18-03-2020</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0A3F75B1-5897-4F05-8E9A-AB5E7E7448C7}" type="slidenum">
              <a:rPr lang="es-CL" smtClean="0"/>
              <a:t>‹Nº›</a:t>
            </a:fld>
            <a:endParaRPr lang="es-CL"/>
          </a:p>
        </p:txBody>
      </p:sp>
    </p:spTree>
    <p:extLst>
      <p:ext uri="{BB962C8B-B14F-4D97-AF65-F5344CB8AC3E}">
        <p14:creationId xmlns:p14="http://schemas.microsoft.com/office/powerpoint/2010/main" val="216616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6E1304C-77C4-4BA3-AC4F-EAA0A693A9D6}" type="datetimeFigureOut">
              <a:rPr lang="es-CL" smtClean="0"/>
              <a:t>18-03-2020</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0A3F75B1-5897-4F05-8E9A-AB5E7E7448C7}" type="slidenum">
              <a:rPr lang="es-CL" smtClean="0"/>
              <a:t>‹Nº›</a:t>
            </a:fld>
            <a:endParaRPr lang="es-CL"/>
          </a:p>
        </p:txBody>
      </p:sp>
    </p:spTree>
    <p:extLst>
      <p:ext uri="{BB962C8B-B14F-4D97-AF65-F5344CB8AC3E}">
        <p14:creationId xmlns:p14="http://schemas.microsoft.com/office/powerpoint/2010/main" val="180068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L"/>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Marcador de fecha 4"/>
          <p:cNvSpPr>
            <a:spLocks noGrp="1"/>
          </p:cNvSpPr>
          <p:nvPr>
            <p:ph type="dt" sz="half" idx="10"/>
          </p:nvPr>
        </p:nvSpPr>
        <p:spPr/>
        <p:txBody>
          <a:bodyPr/>
          <a:lstStyle/>
          <a:p>
            <a:fld id="{56E1304C-77C4-4BA3-AC4F-EAA0A693A9D6}" type="datetimeFigureOut">
              <a:rPr lang="es-CL" smtClean="0"/>
              <a:t>18-03-2020</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0A3F75B1-5897-4F05-8E9A-AB5E7E7448C7}" type="slidenum">
              <a:rPr lang="es-CL" smtClean="0"/>
              <a:t>‹Nº›</a:t>
            </a:fld>
            <a:endParaRPr lang="es-CL"/>
          </a:p>
        </p:txBody>
      </p:sp>
    </p:spTree>
    <p:extLst>
      <p:ext uri="{BB962C8B-B14F-4D97-AF65-F5344CB8AC3E}">
        <p14:creationId xmlns:p14="http://schemas.microsoft.com/office/powerpoint/2010/main" val="265112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Marcador de fecha 6"/>
          <p:cNvSpPr>
            <a:spLocks noGrp="1"/>
          </p:cNvSpPr>
          <p:nvPr>
            <p:ph type="dt" sz="half" idx="10"/>
          </p:nvPr>
        </p:nvSpPr>
        <p:spPr/>
        <p:txBody>
          <a:bodyPr/>
          <a:lstStyle/>
          <a:p>
            <a:fld id="{56E1304C-77C4-4BA3-AC4F-EAA0A693A9D6}" type="datetimeFigureOut">
              <a:rPr lang="es-CL" smtClean="0"/>
              <a:t>18-03-2020</a:t>
            </a:fld>
            <a:endParaRPr lang="es-CL"/>
          </a:p>
        </p:txBody>
      </p:sp>
      <p:sp>
        <p:nvSpPr>
          <p:cNvPr id="8" name="Marcador de pie de página 7"/>
          <p:cNvSpPr>
            <a:spLocks noGrp="1"/>
          </p:cNvSpPr>
          <p:nvPr>
            <p:ph type="ftr" sz="quarter" idx="11"/>
          </p:nvPr>
        </p:nvSpPr>
        <p:spPr/>
        <p:txBody>
          <a:bodyPr/>
          <a:lstStyle/>
          <a:p>
            <a:endParaRPr lang="es-CL"/>
          </a:p>
        </p:txBody>
      </p:sp>
      <p:sp>
        <p:nvSpPr>
          <p:cNvPr id="9" name="Marcador de número de diapositiva 8"/>
          <p:cNvSpPr>
            <a:spLocks noGrp="1"/>
          </p:cNvSpPr>
          <p:nvPr>
            <p:ph type="sldNum" sz="quarter" idx="12"/>
          </p:nvPr>
        </p:nvSpPr>
        <p:spPr/>
        <p:txBody>
          <a:bodyPr/>
          <a:lstStyle/>
          <a:p>
            <a:fld id="{0A3F75B1-5897-4F05-8E9A-AB5E7E7448C7}" type="slidenum">
              <a:rPr lang="es-CL" smtClean="0"/>
              <a:t>‹Nº›</a:t>
            </a:fld>
            <a:endParaRPr lang="es-CL"/>
          </a:p>
        </p:txBody>
      </p:sp>
    </p:spTree>
    <p:extLst>
      <p:ext uri="{BB962C8B-B14F-4D97-AF65-F5344CB8AC3E}">
        <p14:creationId xmlns:p14="http://schemas.microsoft.com/office/powerpoint/2010/main" val="382717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L"/>
          </a:p>
        </p:txBody>
      </p:sp>
      <p:sp>
        <p:nvSpPr>
          <p:cNvPr id="3" name="Marcador de fecha 2"/>
          <p:cNvSpPr>
            <a:spLocks noGrp="1"/>
          </p:cNvSpPr>
          <p:nvPr>
            <p:ph type="dt" sz="half" idx="10"/>
          </p:nvPr>
        </p:nvSpPr>
        <p:spPr/>
        <p:txBody>
          <a:bodyPr/>
          <a:lstStyle/>
          <a:p>
            <a:fld id="{56E1304C-77C4-4BA3-AC4F-EAA0A693A9D6}" type="datetimeFigureOut">
              <a:rPr lang="es-CL" smtClean="0"/>
              <a:t>18-03-2020</a:t>
            </a:fld>
            <a:endParaRPr lang="es-CL"/>
          </a:p>
        </p:txBody>
      </p:sp>
      <p:sp>
        <p:nvSpPr>
          <p:cNvPr id="4" name="Marcador de pie de página 3"/>
          <p:cNvSpPr>
            <a:spLocks noGrp="1"/>
          </p:cNvSpPr>
          <p:nvPr>
            <p:ph type="ftr" sz="quarter" idx="11"/>
          </p:nvPr>
        </p:nvSpPr>
        <p:spPr/>
        <p:txBody>
          <a:bodyPr/>
          <a:lstStyle/>
          <a:p>
            <a:endParaRPr lang="es-CL"/>
          </a:p>
        </p:txBody>
      </p:sp>
      <p:sp>
        <p:nvSpPr>
          <p:cNvPr id="5" name="Marcador de número de diapositiva 4"/>
          <p:cNvSpPr>
            <a:spLocks noGrp="1"/>
          </p:cNvSpPr>
          <p:nvPr>
            <p:ph type="sldNum" sz="quarter" idx="12"/>
          </p:nvPr>
        </p:nvSpPr>
        <p:spPr/>
        <p:txBody>
          <a:bodyPr/>
          <a:lstStyle/>
          <a:p>
            <a:fld id="{0A3F75B1-5897-4F05-8E9A-AB5E7E7448C7}" type="slidenum">
              <a:rPr lang="es-CL" smtClean="0"/>
              <a:t>‹Nº›</a:t>
            </a:fld>
            <a:endParaRPr lang="es-CL"/>
          </a:p>
        </p:txBody>
      </p:sp>
    </p:spTree>
    <p:extLst>
      <p:ext uri="{BB962C8B-B14F-4D97-AF65-F5344CB8AC3E}">
        <p14:creationId xmlns:p14="http://schemas.microsoft.com/office/powerpoint/2010/main" val="3910840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6E1304C-77C4-4BA3-AC4F-EAA0A693A9D6}" type="datetimeFigureOut">
              <a:rPr lang="es-CL" smtClean="0"/>
              <a:t>18-03-2020</a:t>
            </a:fld>
            <a:endParaRPr lang="es-CL"/>
          </a:p>
        </p:txBody>
      </p:sp>
      <p:sp>
        <p:nvSpPr>
          <p:cNvPr id="3" name="Marcador de pie de página 2"/>
          <p:cNvSpPr>
            <a:spLocks noGrp="1"/>
          </p:cNvSpPr>
          <p:nvPr>
            <p:ph type="ftr" sz="quarter" idx="11"/>
          </p:nvPr>
        </p:nvSpPr>
        <p:spPr/>
        <p:txBody>
          <a:bodyPr/>
          <a:lstStyle/>
          <a:p>
            <a:endParaRPr lang="es-CL"/>
          </a:p>
        </p:txBody>
      </p:sp>
      <p:sp>
        <p:nvSpPr>
          <p:cNvPr id="4" name="Marcador de número de diapositiva 3"/>
          <p:cNvSpPr>
            <a:spLocks noGrp="1"/>
          </p:cNvSpPr>
          <p:nvPr>
            <p:ph type="sldNum" sz="quarter" idx="12"/>
          </p:nvPr>
        </p:nvSpPr>
        <p:spPr/>
        <p:txBody>
          <a:bodyPr/>
          <a:lstStyle/>
          <a:p>
            <a:fld id="{0A3F75B1-5897-4F05-8E9A-AB5E7E7448C7}" type="slidenum">
              <a:rPr lang="es-CL" smtClean="0"/>
              <a:t>‹Nº›</a:t>
            </a:fld>
            <a:endParaRPr lang="es-CL"/>
          </a:p>
        </p:txBody>
      </p:sp>
    </p:spTree>
    <p:extLst>
      <p:ext uri="{BB962C8B-B14F-4D97-AF65-F5344CB8AC3E}">
        <p14:creationId xmlns:p14="http://schemas.microsoft.com/office/powerpoint/2010/main" val="425448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6E1304C-77C4-4BA3-AC4F-EAA0A693A9D6}" type="datetimeFigureOut">
              <a:rPr lang="es-CL" smtClean="0"/>
              <a:t>18-03-2020</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0A3F75B1-5897-4F05-8E9A-AB5E7E7448C7}" type="slidenum">
              <a:rPr lang="es-CL" smtClean="0"/>
              <a:t>‹Nº›</a:t>
            </a:fld>
            <a:endParaRPr lang="es-CL"/>
          </a:p>
        </p:txBody>
      </p:sp>
    </p:spTree>
    <p:extLst>
      <p:ext uri="{BB962C8B-B14F-4D97-AF65-F5344CB8AC3E}">
        <p14:creationId xmlns:p14="http://schemas.microsoft.com/office/powerpoint/2010/main" val="322017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L"/>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6E1304C-77C4-4BA3-AC4F-EAA0A693A9D6}" type="datetimeFigureOut">
              <a:rPr lang="es-CL" smtClean="0"/>
              <a:t>18-03-2020</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0A3F75B1-5897-4F05-8E9A-AB5E7E7448C7}" type="slidenum">
              <a:rPr lang="es-CL" smtClean="0"/>
              <a:t>‹Nº›</a:t>
            </a:fld>
            <a:endParaRPr lang="es-CL"/>
          </a:p>
        </p:txBody>
      </p:sp>
    </p:spTree>
    <p:extLst>
      <p:ext uri="{BB962C8B-B14F-4D97-AF65-F5344CB8AC3E}">
        <p14:creationId xmlns:p14="http://schemas.microsoft.com/office/powerpoint/2010/main" val="73401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1304C-77C4-4BA3-AC4F-EAA0A693A9D6}" type="datetimeFigureOut">
              <a:rPr lang="es-CL" smtClean="0"/>
              <a:t>18-03-2020</a:t>
            </a:fld>
            <a:endParaRPr lang="es-C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F75B1-5897-4F05-8E9A-AB5E7E7448C7}" type="slidenum">
              <a:rPr lang="es-CL" smtClean="0"/>
              <a:t>‹Nº›</a:t>
            </a:fld>
            <a:endParaRPr lang="es-CL"/>
          </a:p>
        </p:txBody>
      </p:sp>
      <p:pic>
        <p:nvPicPr>
          <p:cNvPr id="7" name="Imagen 6"/>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0" cy="1145401"/>
          </a:xfrm>
          <a:prstGeom prst="rect">
            <a:avLst/>
          </a:prstGeom>
        </p:spPr>
      </p:pic>
      <p:pic>
        <p:nvPicPr>
          <p:cNvPr id="8" name="Imagen 7"/>
          <p:cNvPicPr/>
          <p:nvPr userDrawn="1"/>
        </p:nvPicPr>
        <p:blipFill>
          <a:blip r:embed="rId14">
            <a:extLst>
              <a:ext uri="{28A0092B-C50C-407E-A947-70E740481C1C}">
                <a14:useLocalDpi xmlns:a14="http://schemas.microsoft.com/office/drawing/2010/main" val="0"/>
              </a:ext>
            </a:extLst>
          </a:blip>
          <a:stretch>
            <a:fillRect/>
          </a:stretch>
        </p:blipFill>
        <p:spPr>
          <a:xfrm>
            <a:off x="0" y="5460763"/>
            <a:ext cx="12191999" cy="1397237"/>
          </a:xfrm>
          <a:prstGeom prst="rect">
            <a:avLst/>
          </a:prstGeom>
        </p:spPr>
      </p:pic>
    </p:spTree>
    <p:extLst>
      <p:ext uri="{BB962C8B-B14F-4D97-AF65-F5344CB8AC3E}">
        <p14:creationId xmlns:p14="http://schemas.microsoft.com/office/powerpoint/2010/main" val="1879597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Recursividad</a:t>
            </a:r>
            <a:endParaRPr lang="es-CL" dirty="0"/>
          </a:p>
        </p:txBody>
      </p:sp>
      <p:sp>
        <p:nvSpPr>
          <p:cNvPr id="3" name="Rectángulo 2"/>
          <p:cNvSpPr/>
          <p:nvPr/>
        </p:nvSpPr>
        <p:spPr>
          <a:xfrm>
            <a:off x="0" y="6343793"/>
            <a:ext cx="4888389" cy="369332"/>
          </a:xfrm>
          <a:prstGeom prst="rect">
            <a:avLst/>
          </a:prstGeom>
        </p:spPr>
        <p:txBody>
          <a:bodyPr wrap="none">
            <a:spAutoFit/>
          </a:bodyPr>
          <a:lstStyle/>
          <a:p>
            <a:r>
              <a:rPr lang="es-ES" dirty="0"/>
              <a:t>https://www.geeksforgeeks.org/recursion-in-java/</a:t>
            </a:r>
          </a:p>
        </p:txBody>
      </p:sp>
    </p:spTree>
    <p:extLst>
      <p:ext uri="{BB962C8B-B14F-4D97-AF65-F5344CB8AC3E}">
        <p14:creationId xmlns:p14="http://schemas.microsoft.com/office/powerpoint/2010/main" val="3206204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Recursividad</a:t>
            </a:r>
            <a:endParaRPr lang="en-US" dirty="0"/>
          </a:p>
        </p:txBody>
      </p:sp>
      <p:sp>
        <p:nvSpPr>
          <p:cNvPr id="3" name="Marcador de contenido 2"/>
          <p:cNvSpPr>
            <a:spLocks noGrp="1"/>
          </p:cNvSpPr>
          <p:nvPr>
            <p:ph idx="1"/>
          </p:nvPr>
        </p:nvSpPr>
        <p:spPr/>
        <p:txBody>
          <a:bodyPr/>
          <a:lstStyle/>
          <a:p>
            <a:r>
              <a:rPr lang="es-ES" dirty="0" smtClean="0"/>
              <a:t>En resumen, un algoritmo recursivo posee las siguientes características:</a:t>
            </a:r>
          </a:p>
          <a:p>
            <a:pPr lvl="1"/>
            <a:r>
              <a:rPr lang="es-ES" dirty="0" smtClean="0"/>
              <a:t>Se llama a si mismo</a:t>
            </a:r>
          </a:p>
          <a:p>
            <a:pPr lvl="1"/>
            <a:r>
              <a:rPr lang="es-ES" dirty="0" smtClean="0"/>
              <a:t>Debe tener una condición de salida (caso base).</a:t>
            </a:r>
          </a:p>
          <a:p>
            <a:pPr lvl="1"/>
            <a:r>
              <a:rPr lang="es-ES" dirty="0" smtClean="0"/>
              <a:t>Las llamadas recursivas dividen el problema y se aproximan al caso base.</a:t>
            </a:r>
          </a:p>
          <a:p>
            <a:pPr lvl="1"/>
            <a:endParaRPr lang="es-ES" dirty="0" smtClean="0"/>
          </a:p>
          <a:p>
            <a:endParaRPr lang="es-ES" dirty="0">
              <a:solidFill>
                <a:srgbClr val="FF0000"/>
              </a:solidFill>
            </a:endParaRPr>
          </a:p>
          <a:p>
            <a:endParaRPr lang="es-ES" dirty="0" smtClean="0">
              <a:solidFill>
                <a:srgbClr val="FF0000"/>
              </a:solidFill>
            </a:endParaRPr>
          </a:p>
          <a:p>
            <a:endParaRPr lang="es-ES" dirty="0">
              <a:solidFill>
                <a:srgbClr val="FF0000"/>
              </a:solidFill>
            </a:endParaRPr>
          </a:p>
        </p:txBody>
      </p:sp>
      <p:sp>
        <p:nvSpPr>
          <p:cNvPr id="4" name="Rectángulo 3"/>
          <p:cNvSpPr/>
          <p:nvPr/>
        </p:nvSpPr>
        <p:spPr>
          <a:xfrm>
            <a:off x="2779486" y="142066"/>
            <a:ext cx="11425936" cy="307777"/>
          </a:xfrm>
          <a:prstGeom prst="rect">
            <a:avLst/>
          </a:prstGeom>
        </p:spPr>
        <p:txBody>
          <a:bodyPr wrap="square">
            <a:spAutoFit/>
          </a:bodyPr>
          <a:lstStyle/>
          <a:p>
            <a:r>
              <a:rPr lang="es-ES" sz="1400" b="1" dirty="0"/>
              <a:t>Román Martínez, Elda Quiroga</a:t>
            </a:r>
            <a:r>
              <a:rPr lang="es-ES" sz="1400" dirty="0"/>
              <a:t>. </a:t>
            </a:r>
            <a:r>
              <a:rPr lang="es-ES" sz="1400" b="1" dirty="0"/>
              <a:t>Estructura de datos. Referencia práctica con orientación a objetos.</a:t>
            </a:r>
            <a:endParaRPr lang="es-ES" sz="1400" dirty="0"/>
          </a:p>
        </p:txBody>
      </p:sp>
      <p:pic>
        <p:nvPicPr>
          <p:cNvPr id="9" name="Imagen 8"/>
          <p:cNvPicPr>
            <a:picLocks noChangeAspect="1"/>
          </p:cNvPicPr>
          <p:nvPr/>
        </p:nvPicPr>
        <p:blipFill>
          <a:blip r:embed="rId3"/>
          <a:stretch>
            <a:fillRect/>
          </a:stretch>
        </p:blipFill>
        <p:spPr>
          <a:xfrm>
            <a:off x="2298417" y="4557139"/>
            <a:ext cx="1800000" cy="1548571"/>
          </a:xfrm>
          <a:prstGeom prst="rect">
            <a:avLst/>
          </a:prstGeom>
        </p:spPr>
      </p:pic>
      <p:pic>
        <p:nvPicPr>
          <p:cNvPr id="10" name="Imagen 9"/>
          <p:cNvPicPr>
            <a:picLocks noChangeAspect="1"/>
          </p:cNvPicPr>
          <p:nvPr/>
        </p:nvPicPr>
        <p:blipFill>
          <a:blip r:embed="rId4"/>
          <a:stretch>
            <a:fillRect/>
          </a:stretch>
        </p:blipFill>
        <p:spPr>
          <a:xfrm>
            <a:off x="4514498" y="4518490"/>
            <a:ext cx="1800000" cy="1587220"/>
          </a:xfrm>
          <a:prstGeom prst="rect">
            <a:avLst/>
          </a:prstGeom>
        </p:spPr>
      </p:pic>
      <p:pic>
        <p:nvPicPr>
          <p:cNvPr id="11" name="Imagen 10"/>
          <p:cNvPicPr>
            <a:picLocks noChangeAspect="1"/>
          </p:cNvPicPr>
          <p:nvPr/>
        </p:nvPicPr>
        <p:blipFill>
          <a:blip r:embed="rId5"/>
          <a:stretch>
            <a:fillRect/>
          </a:stretch>
        </p:blipFill>
        <p:spPr>
          <a:xfrm>
            <a:off x="6730579" y="4557939"/>
            <a:ext cx="1800000" cy="1547771"/>
          </a:xfrm>
          <a:prstGeom prst="rect">
            <a:avLst/>
          </a:prstGeom>
        </p:spPr>
      </p:pic>
      <p:pic>
        <p:nvPicPr>
          <p:cNvPr id="12" name="Imagen 11"/>
          <p:cNvPicPr>
            <a:picLocks noChangeAspect="1"/>
          </p:cNvPicPr>
          <p:nvPr/>
        </p:nvPicPr>
        <p:blipFill>
          <a:blip r:embed="rId6"/>
          <a:stretch>
            <a:fillRect/>
          </a:stretch>
        </p:blipFill>
        <p:spPr>
          <a:xfrm>
            <a:off x="8946660" y="4518490"/>
            <a:ext cx="1800000" cy="1569231"/>
          </a:xfrm>
          <a:prstGeom prst="rect">
            <a:avLst/>
          </a:prstGeom>
        </p:spPr>
      </p:pic>
      <p:pic>
        <p:nvPicPr>
          <p:cNvPr id="5" name="Imagen 4"/>
          <p:cNvPicPr>
            <a:picLocks noChangeAspect="1"/>
          </p:cNvPicPr>
          <p:nvPr/>
        </p:nvPicPr>
        <p:blipFill>
          <a:blip r:embed="rId7"/>
          <a:stretch>
            <a:fillRect/>
          </a:stretch>
        </p:blipFill>
        <p:spPr>
          <a:xfrm>
            <a:off x="82336" y="4487721"/>
            <a:ext cx="1800000" cy="1600000"/>
          </a:xfrm>
          <a:prstGeom prst="rect">
            <a:avLst/>
          </a:prstGeom>
        </p:spPr>
      </p:pic>
    </p:spTree>
    <p:extLst>
      <p:ext uri="{BB962C8B-B14F-4D97-AF65-F5344CB8AC3E}">
        <p14:creationId xmlns:p14="http://schemas.microsoft.com/office/powerpoint/2010/main" val="265507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a:t>
            </a:r>
            <a:endParaRPr lang="en-US" dirty="0"/>
          </a:p>
        </p:txBody>
      </p:sp>
      <p:sp>
        <p:nvSpPr>
          <p:cNvPr id="3" name="Marcador de contenido 2"/>
          <p:cNvSpPr>
            <a:spLocks noGrp="1"/>
          </p:cNvSpPr>
          <p:nvPr>
            <p:ph idx="1"/>
          </p:nvPr>
        </p:nvSpPr>
        <p:spPr/>
        <p:txBody>
          <a:bodyPr/>
          <a:lstStyle/>
          <a:p>
            <a:r>
              <a:rPr lang="es-ES" dirty="0" smtClean="0"/>
              <a:t>Cálculo de la suma de números de 1 a n</a:t>
            </a:r>
          </a:p>
          <a:p>
            <a:pPr marL="0" indent="0">
              <a:buNone/>
            </a:pPr>
            <a:endParaRPr lang="en-US" dirty="0"/>
          </a:p>
        </p:txBody>
      </p:sp>
      <p:pic>
        <p:nvPicPr>
          <p:cNvPr id="7" name="Imagen 6"/>
          <p:cNvPicPr>
            <a:picLocks noChangeAspect="1"/>
          </p:cNvPicPr>
          <p:nvPr/>
        </p:nvPicPr>
        <p:blipFill>
          <a:blip r:embed="rId3"/>
          <a:stretch>
            <a:fillRect/>
          </a:stretch>
        </p:blipFill>
        <p:spPr>
          <a:xfrm>
            <a:off x="5638800" y="2767012"/>
            <a:ext cx="914400" cy="1323975"/>
          </a:xfrm>
          <a:prstGeom prst="rect">
            <a:avLst/>
          </a:prstGeom>
        </p:spPr>
      </p:pic>
    </p:spTree>
    <p:extLst>
      <p:ext uri="{BB962C8B-B14F-4D97-AF65-F5344CB8AC3E}">
        <p14:creationId xmlns:p14="http://schemas.microsoft.com/office/powerpoint/2010/main" val="2357530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a:t>
            </a:r>
            <a:endParaRPr lang="en-US" dirty="0"/>
          </a:p>
        </p:txBody>
      </p:sp>
      <p:pic>
        <p:nvPicPr>
          <p:cNvPr id="8" name="Imagen 7"/>
          <p:cNvPicPr>
            <a:picLocks noChangeAspect="1"/>
          </p:cNvPicPr>
          <p:nvPr/>
        </p:nvPicPr>
        <p:blipFill>
          <a:blip r:embed="rId3"/>
          <a:stretch>
            <a:fillRect/>
          </a:stretch>
        </p:blipFill>
        <p:spPr>
          <a:xfrm>
            <a:off x="5319712" y="640309"/>
            <a:ext cx="1552575" cy="1314450"/>
          </a:xfrm>
          <a:prstGeom prst="rect">
            <a:avLst/>
          </a:prstGeom>
        </p:spPr>
      </p:pic>
      <p:pic>
        <p:nvPicPr>
          <p:cNvPr id="9" name="Imagen 8"/>
          <p:cNvPicPr>
            <a:picLocks noChangeAspect="1"/>
          </p:cNvPicPr>
          <p:nvPr/>
        </p:nvPicPr>
        <p:blipFill>
          <a:blip r:embed="rId4"/>
          <a:stretch>
            <a:fillRect/>
          </a:stretch>
        </p:blipFill>
        <p:spPr>
          <a:xfrm>
            <a:off x="4648199" y="1965872"/>
            <a:ext cx="2895600" cy="1304925"/>
          </a:xfrm>
          <a:prstGeom prst="rect">
            <a:avLst/>
          </a:prstGeom>
        </p:spPr>
      </p:pic>
      <p:pic>
        <p:nvPicPr>
          <p:cNvPr id="10" name="Imagen 9"/>
          <p:cNvPicPr>
            <a:picLocks noChangeAspect="1"/>
          </p:cNvPicPr>
          <p:nvPr/>
        </p:nvPicPr>
        <p:blipFill>
          <a:blip r:embed="rId5"/>
          <a:stretch>
            <a:fillRect/>
          </a:stretch>
        </p:blipFill>
        <p:spPr>
          <a:xfrm>
            <a:off x="3952874" y="3281910"/>
            <a:ext cx="4286250" cy="1276350"/>
          </a:xfrm>
          <a:prstGeom prst="rect">
            <a:avLst/>
          </a:prstGeom>
        </p:spPr>
      </p:pic>
      <p:pic>
        <p:nvPicPr>
          <p:cNvPr id="11" name="Imagen 10"/>
          <p:cNvPicPr>
            <a:picLocks noChangeAspect="1"/>
          </p:cNvPicPr>
          <p:nvPr/>
        </p:nvPicPr>
        <p:blipFill>
          <a:blip r:embed="rId6"/>
          <a:stretch>
            <a:fillRect/>
          </a:stretch>
        </p:blipFill>
        <p:spPr>
          <a:xfrm>
            <a:off x="3716914" y="4569373"/>
            <a:ext cx="4924425" cy="1419225"/>
          </a:xfrm>
          <a:prstGeom prst="rect">
            <a:avLst/>
          </a:prstGeom>
        </p:spPr>
      </p:pic>
    </p:spTree>
    <p:extLst>
      <p:ext uri="{BB962C8B-B14F-4D97-AF65-F5344CB8AC3E}">
        <p14:creationId xmlns:p14="http://schemas.microsoft.com/office/powerpoint/2010/main" val="50093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a:t>
            </a:r>
            <a:endParaRPr lang="en-US" dirty="0"/>
          </a:p>
        </p:txBody>
      </p:sp>
      <p:pic>
        <p:nvPicPr>
          <p:cNvPr id="3" name="Imagen 2"/>
          <p:cNvPicPr>
            <a:picLocks noChangeAspect="1"/>
          </p:cNvPicPr>
          <p:nvPr/>
        </p:nvPicPr>
        <p:blipFill>
          <a:blip r:embed="rId3"/>
          <a:stretch>
            <a:fillRect/>
          </a:stretch>
        </p:blipFill>
        <p:spPr>
          <a:xfrm>
            <a:off x="5348287" y="2767012"/>
            <a:ext cx="1495425" cy="1323975"/>
          </a:xfrm>
          <a:prstGeom prst="rect">
            <a:avLst/>
          </a:prstGeom>
        </p:spPr>
      </p:pic>
    </p:spTree>
    <p:extLst>
      <p:ext uri="{BB962C8B-B14F-4D97-AF65-F5344CB8AC3E}">
        <p14:creationId xmlns:p14="http://schemas.microsoft.com/office/powerpoint/2010/main" val="358710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a:t>
            </a:r>
            <a:endParaRPr lang="en-US" dirty="0"/>
          </a:p>
        </p:txBody>
      </p:sp>
      <p:pic>
        <p:nvPicPr>
          <p:cNvPr id="5" name="Imagen 4"/>
          <p:cNvPicPr>
            <a:picLocks noChangeAspect="1"/>
          </p:cNvPicPr>
          <p:nvPr/>
        </p:nvPicPr>
        <p:blipFill>
          <a:blip r:embed="rId3"/>
          <a:stretch>
            <a:fillRect/>
          </a:stretch>
        </p:blipFill>
        <p:spPr>
          <a:xfrm>
            <a:off x="4029075" y="1690688"/>
            <a:ext cx="4133850" cy="3171825"/>
          </a:xfrm>
          <a:prstGeom prst="rect">
            <a:avLst/>
          </a:prstGeom>
        </p:spPr>
      </p:pic>
    </p:spTree>
    <p:extLst>
      <p:ext uri="{BB962C8B-B14F-4D97-AF65-F5344CB8AC3E}">
        <p14:creationId xmlns:p14="http://schemas.microsoft.com/office/powerpoint/2010/main" val="5765071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a:t>
            </a:r>
            <a:endParaRPr lang="en-US" dirty="0"/>
          </a:p>
        </p:txBody>
      </p:sp>
      <p:grpSp>
        <p:nvGrpSpPr>
          <p:cNvPr id="6" name="Grupo 5"/>
          <p:cNvGrpSpPr/>
          <p:nvPr/>
        </p:nvGrpSpPr>
        <p:grpSpPr>
          <a:xfrm>
            <a:off x="2968831" y="1744476"/>
            <a:ext cx="5997039" cy="3765675"/>
            <a:chOff x="2968831" y="1744476"/>
            <a:chExt cx="5997039" cy="3765675"/>
          </a:xfrm>
        </p:grpSpPr>
        <p:sp>
          <p:nvSpPr>
            <p:cNvPr id="3" name="Rectángulo 2"/>
            <p:cNvSpPr/>
            <p:nvPr/>
          </p:nvSpPr>
          <p:spPr>
            <a:xfrm>
              <a:off x="2968831" y="2113808"/>
              <a:ext cx="5997039" cy="33963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4" name="Rectángulo 3"/>
            <p:cNvSpPr/>
            <p:nvPr/>
          </p:nvSpPr>
          <p:spPr>
            <a:xfrm>
              <a:off x="2968831" y="1744476"/>
              <a:ext cx="1249637" cy="369332"/>
            </a:xfrm>
            <a:prstGeom prst="rect">
              <a:avLst/>
            </a:prstGeom>
          </p:spPr>
          <p:txBody>
            <a:bodyPr wrap="none">
              <a:spAutoFit/>
            </a:bodyPr>
            <a:lstStyle/>
            <a:p>
              <a:r>
                <a:rPr lang="es-ES" dirty="0" smtClean="0"/>
                <a:t>repetir(5) =</a:t>
              </a:r>
              <a:endParaRPr lang="es-ES" dirty="0"/>
            </a:p>
          </p:txBody>
        </p:sp>
      </p:grpSp>
      <p:grpSp>
        <p:nvGrpSpPr>
          <p:cNvPr id="7" name="Grupo 6"/>
          <p:cNvGrpSpPr/>
          <p:nvPr/>
        </p:nvGrpSpPr>
        <p:grpSpPr>
          <a:xfrm>
            <a:off x="3289465" y="2167595"/>
            <a:ext cx="5450774" cy="3021921"/>
            <a:chOff x="2968831" y="1744476"/>
            <a:chExt cx="5997039" cy="3765675"/>
          </a:xfrm>
        </p:grpSpPr>
        <p:sp>
          <p:nvSpPr>
            <p:cNvPr id="8" name="Rectángulo 7"/>
            <p:cNvSpPr/>
            <p:nvPr/>
          </p:nvSpPr>
          <p:spPr>
            <a:xfrm>
              <a:off x="2968831" y="2154724"/>
              <a:ext cx="5997039" cy="33554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9" name="Rectángulo 8"/>
            <p:cNvSpPr/>
            <p:nvPr/>
          </p:nvSpPr>
          <p:spPr>
            <a:xfrm>
              <a:off x="2968831" y="1744476"/>
              <a:ext cx="2024936" cy="480180"/>
            </a:xfrm>
            <a:prstGeom prst="rect">
              <a:avLst/>
            </a:prstGeom>
          </p:spPr>
          <p:txBody>
            <a:bodyPr wrap="none">
              <a:spAutoFit/>
            </a:bodyPr>
            <a:lstStyle/>
            <a:p>
              <a:r>
                <a:rPr lang="es-ES" dirty="0" smtClean="0"/>
                <a:t>5 + repetir(4) =</a:t>
              </a:r>
              <a:endParaRPr lang="es-ES" dirty="0"/>
            </a:p>
          </p:txBody>
        </p:sp>
      </p:grpSp>
      <p:grpSp>
        <p:nvGrpSpPr>
          <p:cNvPr id="10" name="Grupo 9"/>
          <p:cNvGrpSpPr/>
          <p:nvPr/>
        </p:nvGrpSpPr>
        <p:grpSpPr>
          <a:xfrm>
            <a:off x="3621975" y="2590717"/>
            <a:ext cx="4762004" cy="2408795"/>
            <a:chOff x="2968831" y="1744476"/>
            <a:chExt cx="5997039" cy="3765674"/>
          </a:xfrm>
        </p:grpSpPr>
        <p:sp>
          <p:nvSpPr>
            <p:cNvPr id="11" name="Rectángulo 10"/>
            <p:cNvSpPr/>
            <p:nvPr/>
          </p:nvSpPr>
          <p:spPr>
            <a:xfrm>
              <a:off x="2968831" y="2342488"/>
              <a:ext cx="5997039" cy="3167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2" name="Rectángulo 11"/>
            <p:cNvSpPr/>
            <p:nvPr/>
          </p:nvSpPr>
          <p:spPr>
            <a:xfrm>
              <a:off x="2968831" y="1744476"/>
              <a:ext cx="2291071" cy="598015"/>
            </a:xfrm>
            <a:prstGeom prst="rect">
              <a:avLst/>
            </a:prstGeom>
          </p:spPr>
          <p:txBody>
            <a:bodyPr wrap="none">
              <a:spAutoFit/>
            </a:bodyPr>
            <a:lstStyle/>
            <a:p>
              <a:r>
                <a:rPr lang="es-ES" dirty="0" smtClean="0"/>
                <a:t>4 + repetir(3) =</a:t>
              </a:r>
              <a:endParaRPr lang="es-ES" dirty="0"/>
            </a:p>
          </p:txBody>
        </p:sp>
      </p:grpSp>
      <p:grpSp>
        <p:nvGrpSpPr>
          <p:cNvPr id="13" name="Grupo 12"/>
          <p:cNvGrpSpPr/>
          <p:nvPr/>
        </p:nvGrpSpPr>
        <p:grpSpPr>
          <a:xfrm>
            <a:off x="3840437" y="3029369"/>
            <a:ext cx="4199158" cy="1827640"/>
            <a:chOff x="2968831" y="1744476"/>
            <a:chExt cx="5997039" cy="3765675"/>
          </a:xfrm>
        </p:grpSpPr>
        <p:sp>
          <p:nvSpPr>
            <p:cNvPr id="14" name="Rectángulo 13"/>
            <p:cNvSpPr/>
            <p:nvPr/>
          </p:nvSpPr>
          <p:spPr>
            <a:xfrm>
              <a:off x="2968831" y="2610492"/>
              <a:ext cx="5997039" cy="28996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5" name="Rectángulo 14"/>
            <p:cNvSpPr/>
            <p:nvPr/>
          </p:nvSpPr>
          <p:spPr>
            <a:xfrm>
              <a:off x="2968831" y="1744476"/>
              <a:ext cx="2267722" cy="760973"/>
            </a:xfrm>
            <a:prstGeom prst="rect">
              <a:avLst/>
            </a:prstGeom>
          </p:spPr>
          <p:txBody>
            <a:bodyPr wrap="none">
              <a:spAutoFit/>
            </a:bodyPr>
            <a:lstStyle/>
            <a:p>
              <a:r>
                <a:rPr lang="es-ES" dirty="0" smtClean="0"/>
                <a:t>3 + repetir(2) =</a:t>
              </a:r>
              <a:endParaRPr lang="es-ES" dirty="0"/>
            </a:p>
          </p:txBody>
        </p:sp>
      </p:grpSp>
      <p:grpSp>
        <p:nvGrpSpPr>
          <p:cNvPr id="16" name="Grupo 15"/>
          <p:cNvGrpSpPr/>
          <p:nvPr/>
        </p:nvGrpSpPr>
        <p:grpSpPr>
          <a:xfrm>
            <a:off x="4061362" y="3398701"/>
            <a:ext cx="3835730" cy="1315803"/>
            <a:chOff x="2968831" y="1744476"/>
            <a:chExt cx="5997039" cy="3765675"/>
          </a:xfrm>
        </p:grpSpPr>
        <p:sp>
          <p:nvSpPr>
            <p:cNvPr id="17" name="Rectángulo 16"/>
            <p:cNvSpPr/>
            <p:nvPr/>
          </p:nvSpPr>
          <p:spPr>
            <a:xfrm>
              <a:off x="2968831" y="2801461"/>
              <a:ext cx="5997039" cy="2708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8" name="Rectángulo 17"/>
            <p:cNvSpPr/>
            <p:nvPr/>
          </p:nvSpPr>
          <p:spPr>
            <a:xfrm>
              <a:off x="2968831" y="1744476"/>
              <a:ext cx="2482585" cy="1056985"/>
            </a:xfrm>
            <a:prstGeom prst="rect">
              <a:avLst/>
            </a:prstGeom>
          </p:spPr>
          <p:txBody>
            <a:bodyPr wrap="none">
              <a:spAutoFit/>
            </a:bodyPr>
            <a:lstStyle/>
            <a:p>
              <a:r>
                <a:rPr lang="es-ES" dirty="0" smtClean="0"/>
                <a:t>2 + repetir(1) =</a:t>
              </a:r>
              <a:endParaRPr lang="es-ES" dirty="0"/>
            </a:p>
          </p:txBody>
        </p:sp>
      </p:grpSp>
      <p:grpSp>
        <p:nvGrpSpPr>
          <p:cNvPr id="19" name="Grupo 18"/>
          <p:cNvGrpSpPr/>
          <p:nvPr/>
        </p:nvGrpSpPr>
        <p:grpSpPr>
          <a:xfrm>
            <a:off x="4322618" y="3875136"/>
            <a:ext cx="3431969" cy="684988"/>
            <a:chOff x="2968831" y="1744476"/>
            <a:chExt cx="5997039" cy="3765669"/>
          </a:xfrm>
        </p:grpSpPr>
        <p:sp>
          <p:nvSpPr>
            <p:cNvPr id="20" name="Rectángulo 19"/>
            <p:cNvSpPr/>
            <p:nvPr/>
          </p:nvSpPr>
          <p:spPr>
            <a:xfrm>
              <a:off x="2968831" y="3774834"/>
              <a:ext cx="5997039" cy="17353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21" name="Rectángulo 20"/>
            <p:cNvSpPr/>
            <p:nvPr/>
          </p:nvSpPr>
          <p:spPr>
            <a:xfrm>
              <a:off x="2968831" y="1744476"/>
              <a:ext cx="2183622" cy="2030374"/>
            </a:xfrm>
            <a:prstGeom prst="rect">
              <a:avLst/>
            </a:prstGeom>
          </p:spPr>
          <p:txBody>
            <a:bodyPr wrap="none">
              <a:spAutoFit/>
            </a:bodyPr>
            <a:lstStyle/>
            <a:p>
              <a:r>
                <a:rPr lang="es-ES" dirty="0" smtClean="0"/>
                <a:t>repetir(1) =</a:t>
              </a:r>
              <a:endParaRPr lang="es-ES" dirty="0"/>
            </a:p>
          </p:txBody>
        </p:sp>
      </p:grpSp>
      <p:sp>
        <p:nvSpPr>
          <p:cNvPr id="22" name="Rectángulo 21"/>
          <p:cNvSpPr/>
          <p:nvPr/>
        </p:nvSpPr>
        <p:spPr>
          <a:xfrm>
            <a:off x="4783280" y="2153036"/>
            <a:ext cx="418704" cy="369332"/>
          </a:xfrm>
          <a:prstGeom prst="rect">
            <a:avLst/>
          </a:prstGeom>
        </p:spPr>
        <p:txBody>
          <a:bodyPr wrap="none">
            <a:spAutoFit/>
          </a:bodyPr>
          <a:lstStyle/>
          <a:p>
            <a:r>
              <a:rPr lang="es-ES" dirty="0" smtClean="0"/>
              <a:t>15</a:t>
            </a:r>
            <a:endParaRPr lang="es-ES" dirty="0"/>
          </a:p>
        </p:txBody>
      </p:sp>
      <p:sp>
        <p:nvSpPr>
          <p:cNvPr id="23" name="Rectángulo 22"/>
          <p:cNvSpPr/>
          <p:nvPr/>
        </p:nvSpPr>
        <p:spPr>
          <a:xfrm>
            <a:off x="5498390" y="3397335"/>
            <a:ext cx="301686" cy="369332"/>
          </a:xfrm>
          <a:prstGeom prst="rect">
            <a:avLst/>
          </a:prstGeom>
        </p:spPr>
        <p:txBody>
          <a:bodyPr wrap="none">
            <a:spAutoFit/>
          </a:bodyPr>
          <a:lstStyle/>
          <a:p>
            <a:r>
              <a:rPr lang="es-ES" dirty="0" smtClean="0"/>
              <a:t>3</a:t>
            </a:r>
            <a:endParaRPr lang="es-ES" dirty="0"/>
          </a:p>
        </p:txBody>
      </p:sp>
      <p:sp>
        <p:nvSpPr>
          <p:cNvPr id="24" name="Rectángulo 23"/>
          <p:cNvSpPr/>
          <p:nvPr/>
        </p:nvSpPr>
        <p:spPr>
          <a:xfrm>
            <a:off x="5309520" y="3039679"/>
            <a:ext cx="301686" cy="369332"/>
          </a:xfrm>
          <a:prstGeom prst="rect">
            <a:avLst/>
          </a:prstGeom>
        </p:spPr>
        <p:txBody>
          <a:bodyPr wrap="none">
            <a:spAutoFit/>
          </a:bodyPr>
          <a:lstStyle/>
          <a:p>
            <a:r>
              <a:rPr lang="es-ES" dirty="0" smtClean="0"/>
              <a:t>6</a:t>
            </a:r>
            <a:endParaRPr lang="es-ES" dirty="0"/>
          </a:p>
        </p:txBody>
      </p:sp>
      <p:sp>
        <p:nvSpPr>
          <p:cNvPr id="25" name="Rectángulo 24"/>
          <p:cNvSpPr/>
          <p:nvPr/>
        </p:nvSpPr>
        <p:spPr>
          <a:xfrm>
            <a:off x="5101508" y="2590717"/>
            <a:ext cx="418704" cy="369332"/>
          </a:xfrm>
          <a:prstGeom prst="rect">
            <a:avLst/>
          </a:prstGeom>
        </p:spPr>
        <p:txBody>
          <a:bodyPr wrap="none">
            <a:spAutoFit/>
          </a:bodyPr>
          <a:lstStyle/>
          <a:p>
            <a:r>
              <a:rPr lang="es-ES" dirty="0" smtClean="0"/>
              <a:t>10</a:t>
            </a:r>
            <a:endParaRPr lang="es-ES" dirty="0"/>
          </a:p>
        </p:txBody>
      </p:sp>
      <p:sp>
        <p:nvSpPr>
          <p:cNvPr id="26" name="Rectángulo 25"/>
          <p:cNvSpPr/>
          <p:nvPr/>
        </p:nvSpPr>
        <p:spPr>
          <a:xfrm>
            <a:off x="5508032" y="3856188"/>
            <a:ext cx="301686" cy="369332"/>
          </a:xfrm>
          <a:prstGeom prst="rect">
            <a:avLst/>
          </a:prstGeom>
        </p:spPr>
        <p:txBody>
          <a:bodyPr wrap="none">
            <a:spAutoFit/>
          </a:bodyPr>
          <a:lstStyle/>
          <a:p>
            <a:r>
              <a:rPr lang="es-ES" dirty="0" smtClean="0"/>
              <a:t>1</a:t>
            </a:r>
            <a:endParaRPr lang="es-ES" dirty="0"/>
          </a:p>
        </p:txBody>
      </p:sp>
      <p:sp>
        <p:nvSpPr>
          <p:cNvPr id="27" name="Rectángulo 26"/>
          <p:cNvSpPr/>
          <p:nvPr/>
        </p:nvSpPr>
        <p:spPr>
          <a:xfrm>
            <a:off x="4113266" y="1747732"/>
            <a:ext cx="418704" cy="369332"/>
          </a:xfrm>
          <a:prstGeom prst="rect">
            <a:avLst/>
          </a:prstGeom>
        </p:spPr>
        <p:txBody>
          <a:bodyPr wrap="none">
            <a:spAutoFit/>
          </a:bodyPr>
          <a:lstStyle/>
          <a:p>
            <a:r>
              <a:rPr lang="es-ES" dirty="0" smtClean="0"/>
              <a:t>15</a:t>
            </a:r>
            <a:endParaRPr lang="es-ES" dirty="0"/>
          </a:p>
        </p:txBody>
      </p:sp>
    </p:spTree>
    <p:extLst>
      <p:ext uri="{BB962C8B-B14F-4D97-AF65-F5344CB8AC3E}">
        <p14:creationId xmlns:p14="http://schemas.microsoft.com/office/powerpoint/2010/main" val="284243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a:t>
            </a:r>
            <a:endParaRPr lang="en-US" dirty="0"/>
          </a:p>
        </p:txBody>
      </p:sp>
      <p:sp>
        <p:nvSpPr>
          <p:cNvPr id="3" name="Marcador de contenido 2"/>
          <p:cNvSpPr>
            <a:spLocks noGrp="1"/>
          </p:cNvSpPr>
          <p:nvPr>
            <p:ph idx="1"/>
          </p:nvPr>
        </p:nvSpPr>
        <p:spPr/>
        <p:txBody>
          <a:bodyPr/>
          <a:lstStyle/>
          <a:p>
            <a:r>
              <a:rPr lang="es-ES" dirty="0" smtClean="0"/>
              <a:t>Cálculo del factorial de un número</a:t>
            </a:r>
          </a:p>
          <a:p>
            <a:pPr marL="0" indent="0">
              <a:buNone/>
            </a:pPr>
            <a:endParaRPr lang="en-US" dirty="0"/>
          </a:p>
        </p:txBody>
      </p:sp>
      <p:pic>
        <p:nvPicPr>
          <p:cNvPr id="4" name="Imagen 3"/>
          <p:cNvPicPr>
            <a:picLocks noChangeAspect="1"/>
          </p:cNvPicPr>
          <p:nvPr/>
        </p:nvPicPr>
        <p:blipFill>
          <a:blip r:embed="rId3"/>
          <a:stretch>
            <a:fillRect/>
          </a:stretch>
        </p:blipFill>
        <p:spPr>
          <a:xfrm>
            <a:off x="5834062" y="2445204"/>
            <a:ext cx="523875" cy="400050"/>
          </a:xfrm>
          <a:prstGeom prst="rect">
            <a:avLst/>
          </a:prstGeom>
        </p:spPr>
      </p:pic>
      <p:pic>
        <p:nvPicPr>
          <p:cNvPr id="5" name="Imagen 4"/>
          <p:cNvPicPr>
            <a:picLocks noChangeAspect="1"/>
          </p:cNvPicPr>
          <p:nvPr/>
        </p:nvPicPr>
        <p:blipFill>
          <a:blip r:embed="rId4"/>
          <a:stretch>
            <a:fillRect/>
          </a:stretch>
        </p:blipFill>
        <p:spPr>
          <a:xfrm>
            <a:off x="4324349" y="3127942"/>
            <a:ext cx="3543300" cy="457200"/>
          </a:xfrm>
          <a:prstGeom prst="rect">
            <a:avLst/>
          </a:prstGeom>
        </p:spPr>
      </p:pic>
      <p:pic>
        <p:nvPicPr>
          <p:cNvPr id="6" name="Imagen 5"/>
          <p:cNvPicPr>
            <a:picLocks noChangeAspect="1"/>
          </p:cNvPicPr>
          <p:nvPr/>
        </p:nvPicPr>
        <p:blipFill>
          <a:blip r:embed="rId5"/>
          <a:stretch>
            <a:fillRect/>
          </a:stretch>
        </p:blipFill>
        <p:spPr>
          <a:xfrm>
            <a:off x="4843461" y="3763169"/>
            <a:ext cx="2505075" cy="476250"/>
          </a:xfrm>
          <a:prstGeom prst="rect">
            <a:avLst/>
          </a:prstGeom>
        </p:spPr>
      </p:pic>
    </p:spTree>
    <p:extLst>
      <p:ext uri="{BB962C8B-B14F-4D97-AF65-F5344CB8AC3E}">
        <p14:creationId xmlns:p14="http://schemas.microsoft.com/office/powerpoint/2010/main" val="364067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a:t>
            </a:r>
            <a:endParaRPr lang="en-US" dirty="0"/>
          </a:p>
        </p:txBody>
      </p:sp>
      <p:sp>
        <p:nvSpPr>
          <p:cNvPr id="3" name="Marcador de contenido 2"/>
          <p:cNvSpPr>
            <a:spLocks noGrp="1"/>
          </p:cNvSpPr>
          <p:nvPr>
            <p:ph idx="1"/>
          </p:nvPr>
        </p:nvSpPr>
        <p:spPr/>
        <p:txBody>
          <a:bodyPr/>
          <a:lstStyle/>
          <a:p>
            <a:r>
              <a:rPr lang="es-ES" dirty="0" smtClean="0"/>
              <a:t>Cálculo del factorial de un número: 3</a:t>
            </a:r>
          </a:p>
          <a:p>
            <a:pPr marL="0" indent="0">
              <a:buNone/>
            </a:pPr>
            <a:endParaRPr lang="en-US" dirty="0"/>
          </a:p>
        </p:txBody>
      </p:sp>
      <p:pic>
        <p:nvPicPr>
          <p:cNvPr id="8" name="Imagen 7"/>
          <p:cNvPicPr>
            <a:picLocks noChangeAspect="1"/>
          </p:cNvPicPr>
          <p:nvPr/>
        </p:nvPicPr>
        <p:blipFill>
          <a:blip r:embed="rId3"/>
          <a:stretch>
            <a:fillRect/>
          </a:stretch>
        </p:blipFill>
        <p:spPr>
          <a:xfrm>
            <a:off x="5257983" y="3046217"/>
            <a:ext cx="1685925" cy="476250"/>
          </a:xfrm>
          <a:prstGeom prst="rect">
            <a:avLst/>
          </a:prstGeom>
        </p:spPr>
      </p:pic>
      <p:pic>
        <p:nvPicPr>
          <p:cNvPr id="9" name="Imagen 8"/>
          <p:cNvPicPr>
            <a:picLocks noChangeAspect="1"/>
          </p:cNvPicPr>
          <p:nvPr/>
        </p:nvPicPr>
        <p:blipFill>
          <a:blip r:embed="rId4"/>
          <a:stretch>
            <a:fillRect/>
          </a:stretch>
        </p:blipFill>
        <p:spPr>
          <a:xfrm>
            <a:off x="5293608" y="2665217"/>
            <a:ext cx="1533525" cy="381000"/>
          </a:xfrm>
          <a:prstGeom prst="rect">
            <a:avLst/>
          </a:prstGeom>
        </p:spPr>
      </p:pic>
      <p:pic>
        <p:nvPicPr>
          <p:cNvPr id="11" name="Imagen 10"/>
          <p:cNvPicPr>
            <a:picLocks noChangeAspect="1"/>
          </p:cNvPicPr>
          <p:nvPr/>
        </p:nvPicPr>
        <p:blipFill>
          <a:blip r:embed="rId5"/>
          <a:stretch>
            <a:fillRect/>
          </a:stretch>
        </p:blipFill>
        <p:spPr>
          <a:xfrm>
            <a:off x="5276908" y="3488646"/>
            <a:ext cx="1562100" cy="504825"/>
          </a:xfrm>
          <a:prstGeom prst="rect">
            <a:avLst/>
          </a:prstGeom>
        </p:spPr>
      </p:pic>
      <p:pic>
        <p:nvPicPr>
          <p:cNvPr id="12" name="Imagen 11"/>
          <p:cNvPicPr>
            <a:picLocks noChangeAspect="1"/>
          </p:cNvPicPr>
          <p:nvPr/>
        </p:nvPicPr>
        <p:blipFill>
          <a:blip r:embed="rId6"/>
          <a:stretch>
            <a:fillRect/>
          </a:stretch>
        </p:blipFill>
        <p:spPr>
          <a:xfrm>
            <a:off x="5313406" y="3943200"/>
            <a:ext cx="923925" cy="409575"/>
          </a:xfrm>
          <a:prstGeom prst="rect">
            <a:avLst/>
          </a:prstGeom>
        </p:spPr>
      </p:pic>
    </p:spTree>
    <p:extLst>
      <p:ext uri="{BB962C8B-B14F-4D97-AF65-F5344CB8AC3E}">
        <p14:creationId xmlns:p14="http://schemas.microsoft.com/office/powerpoint/2010/main" val="374852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a:t>
            </a:r>
            <a:endParaRPr lang="en-US" dirty="0"/>
          </a:p>
        </p:txBody>
      </p:sp>
      <p:sp>
        <p:nvSpPr>
          <p:cNvPr id="3" name="Marcador de contenido 2"/>
          <p:cNvSpPr>
            <a:spLocks noGrp="1"/>
          </p:cNvSpPr>
          <p:nvPr>
            <p:ph idx="1"/>
          </p:nvPr>
        </p:nvSpPr>
        <p:spPr/>
        <p:txBody>
          <a:bodyPr>
            <a:normAutofit fontScale="92500" lnSpcReduction="20000"/>
          </a:bodyPr>
          <a:lstStyle/>
          <a:p>
            <a:r>
              <a:rPr lang="es-ES" dirty="0" smtClean="0"/>
              <a:t>Cálculo del factorial de un número: 3</a:t>
            </a:r>
          </a:p>
          <a:p>
            <a:endParaRPr lang="es-ES" dirty="0"/>
          </a:p>
          <a:p>
            <a:pPr marL="0" indent="0">
              <a:buNone/>
            </a:pPr>
            <a:r>
              <a:rPr lang="pt-BR" dirty="0"/>
              <a:t>factorial 3</a:t>
            </a:r>
          </a:p>
          <a:p>
            <a:pPr marL="0" indent="0">
              <a:buNone/>
            </a:pPr>
            <a:r>
              <a:rPr lang="pt-BR" dirty="0"/>
              <a:t>= 3 * (factorial 2)</a:t>
            </a:r>
          </a:p>
          <a:p>
            <a:pPr marL="0" indent="0">
              <a:buNone/>
            </a:pPr>
            <a:r>
              <a:rPr lang="pt-BR" dirty="0"/>
              <a:t>= 3 * (2 * (factorial 1))</a:t>
            </a:r>
          </a:p>
          <a:p>
            <a:pPr marL="0" indent="0">
              <a:buNone/>
            </a:pPr>
            <a:r>
              <a:rPr lang="pt-BR" dirty="0"/>
              <a:t>= 3 * (2 * (1 * (factorial 0)))</a:t>
            </a:r>
          </a:p>
          <a:p>
            <a:pPr marL="0" indent="0">
              <a:buNone/>
            </a:pPr>
            <a:r>
              <a:rPr lang="pt-BR" dirty="0"/>
              <a:t>= 3 * (2 * (1 * 1))</a:t>
            </a:r>
          </a:p>
          <a:p>
            <a:pPr marL="0" indent="0">
              <a:buNone/>
            </a:pPr>
            <a:r>
              <a:rPr lang="pt-BR" dirty="0"/>
              <a:t>= 3 * (2 * 1)</a:t>
            </a:r>
          </a:p>
          <a:p>
            <a:pPr marL="0" indent="0">
              <a:buNone/>
            </a:pPr>
            <a:r>
              <a:rPr lang="pt-BR" dirty="0"/>
              <a:t>= 3 * 2</a:t>
            </a:r>
          </a:p>
          <a:p>
            <a:pPr marL="0" indent="0">
              <a:buNone/>
            </a:pPr>
            <a:r>
              <a:rPr lang="pt-BR" dirty="0"/>
              <a:t>= 6</a:t>
            </a:r>
          </a:p>
          <a:p>
            <a:endParaRPr lang="es-ES" dirty="0" smtClean="0"/>
          </a:p>
          <a:p>
            <a:endParaRPr lang="es-ES" dirty="0" smtClean="0"/>
          </a:p>
          <a:p>
            <a:pPr marL="0" indent="0">
              <a:buNone/>
            </a:pPr>
            <a:endParaRPr lang="en-US" dirty="0"/>
          </a:p>
        </p:txBody>
      </p:sp>
    </p:spTree>
    <p:extLst>
      <p:ext uri="{BB962C8B-B14F-4D97-AF65-F5344CB8AC3E}">
        <p14:creationId xmlns:p14="http://schemas.microsoft.com/office/powerpoint/2010/main" val="118258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a:t>
            </a:r>
            <a:endParaRPr lang="en-US" dirty="0"/>
          </a:p>
        </p:txBody>
      </p:sp>
      <p:sp>
        <p:nvSpPr>
          <p:cNvPr id="3" name="Marcador de contenido 2"/>
          <p:cNvSpPr>
            <a:spLocks noGrp="1"/>
          </p:cNvSpPr>
          <p:nvPr>
            <p:ph idx="1"/>
          </p:nvPr>
        </p:nvSpPr>
        <p:spPr/>
        <p:txBody>
          <a:bodyPr>
            <a:normAutofit/>
          </a:bodyPr>
          <a:lstStyle/>
          <a:p>
            <a:r>
              <a:rPr lang="es-ES" dirty="0" smtClean="0"/>
              <a:t>Fibonacci</a:t>
            </a:r>
          </a:p>
          <a:p>
            <a:endParaRPr lang="pt-BR" dirty="0"/>
          </a:p>
          <a:p>
            <a:endParaRPr lang="es-ES" dirty="0" smtClean="0"/>
          </a:p>
          <a:p>
            <a:endParaRPr lang="es-ES" dirty="0" smtClean="0"/>
          </a:p>
          <a:p>
            <a:pPr marL="0" indent="0">
              <a:buNone/>
            </a:pPr>
            <a:endParaRPr lang="en-US" dirty="0"/>
          </a:p>
        </p:txBody>
      </p:sp>
      <p:pic>
        <p:nvPicPr>
          <p:cNvPr id="9" name="Imagen 8"/>
          <p:cNvPicPr>
            <a:picLocks noChangeAspect="1"/>
          </p:cNvPicPr>
          <p:nvPr/>
        </p:nvPicPr>
        <p:blipFill>
          <a:blip r:embed="rId3"/>
          <a:stretch>
            <a:fillRect/>
          </a:stretch>
        </p:blipFill>
        <p:spPr>
          <a:xfrm>
            <a:off x="5033962" y="2963069"/>
            <a:ext cx="2124075" cy="2076450"/>
          </a:xfrm>
          <a:prstGeom prst="rect">
            <a:avLst/>
          </a:prstGeom>
        </p:spPr>
      </p:pic>
    </p:spTree>
    <p:extLst>
      <p:ext uri="{BB962C8B-B14F-4D97-AF65-F5344CB8AC3E}">
        <p14:creationId xmlns:p14="http://schemas.microsoft.com/office/powerpoint/2010/main" val="2853428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Recursividad</a:t>
            </a:r>
            <a:endParaRPr lang="en-US" dirty="0"/>
          </a:p>
        </p:txBody>
      </p:sp>
      <p:sp>
        <p:nvSpPr>
          <p:cNvPr id="3" name="Marcador de contenido 2"/>
          <p:cNvSpPr>
            <a:spLocks noGrp="1"/>
          </p:cNvSpPr>
          <p:nvPr>
            <p:ph idx="1"/>
          </p:nvPr>
        </p:nvSpPr>
        <p:spPr/>
        <p:txBody>
          <a:bodyPr/>
          <a:lstStyle/>
          <a:p>
            <a:r>
              <a:rPr lang="es-ES" dirty="0" smtClean="0"/>
              <a:t>El concepto de recursividad (también conocido como recurrencia o recursión)… sirve para expresar un procedimiento con base en su propia definición, pues lo reduce de manera recurrente  a la mínima expresión. Lo anterior significa que un problema recursivo puede dividirse en instancias mas pequeñas para intentar resolverlas de modo repetitivo hasta encontrar una solución global.</a:t>
            </a:r>
            <a:endParaRPr lang="es-ES" dirty="0" smtClean="0">
              <a:solidFill>
                <a:srgbClr val="FF0000"/>
              </a:solidFill>
            </a:endParaRPr>
          </a:p>
          <a:p>
            <a:endParaRPr lang="es-ES" dirty="0">
              <a:solidFill>
                <a:srgbClr val="FF0000"/>
              </a:solidFill>
            </a:endParaRPr>
          </a:p>
          <a:p>
            <a:endParaRPr lang="es-ES" dirty="0" smtClean="0">
              <a:solidFill>
                <a:srgbClr val="FF0000"/>
              </a:solidFill>
            </a:endParaRPr>
          </a:p>
          <a:p>
            <a:endParaRPr lang="es-ES" dirty="0">
              <a:solidFill>
                <a:srgbClr val="FF0000"/>
              </a:solidFill>
            </a:endParaRPr>
          </a:p>
        </p:txBody>
      </p:sp>
      <p:sp>
        <p:nvSpPr>
          <p:cNvPr id="4" name="Rectángulo 3"/>
          <p:cNvSpPr/>
          <p:nvPr/>
        </p:nvSpPr>
        <p:spPr>
          <a:xfrm>
            <a:off x="2779486" y="142066"/>
            <a:ext cx="11425936" cy="307777"/>
          </a:xfrm>
          <a:prstGeom prst="rect">
            <a:avLst/>
          </a:prstGeom>
        </p:spPr>
        <p:txBody>
          <a:bodyPr wrap="square">
            <a:spAutoFit/>
          </a:bodyPr>
          <a:lstStyle/>
          <a:p>
            <a:r>
              <a:rPr lang="es-ES" sz="1400" b="1" dirty="0" smtClean="0"/>
              <a:t>Bruno López </a:t>
            </a:r>
            <a:r>
              <a:rPr lang="es-ES" sz="1400" b="1" dirty="0" err="1" smtClean="0"/>
              <a:t>Takeyas</a:t>
            </a:r>
            <a:r>
              <a:rPr lang="es-ES" sz="1400" dirty="0" smtClean="0"/>
              <a:t>. </a:t>
            </a:r>
            <a:r>
              <a:rPr lang="es-ES" sz="1400" b="1" dirty="0" smtClean="0"/>
              <a:t>Estructura de datos orientados a objetos. Pseudocódigo y aplicaciones en C#.net</a:t>
            </a:r>
            <a:endParaRPr lang="es-ES" sz="1400" dirty="0"/>
          </a:p>
        </p:txBody>
      </p:sp>
      <p:pic>
        <p:nvPicPr>
          <p:cNvPr id="5" name="Imagen 4"/>
          <p:cNvPicPr>
            <a:picLocks noChangeAspect="1"/>
          </p:cNvPicPr>
          <p:nvPr/>
        </p:nvPicPr>
        <p:blipFill>
          <a:blip r:embed="rId3"/>
          <a:stretch>
            <a:fillRect/>
          </a:stretch>
        </p:blipFill>
        <p:spPr>
          <a:xfrm>
            <a:off x="5196000" y="4628392"/>
            <a:ext cx="1800000" cy="1548571"/>
          </a:xfrm>
          <a:prstGeom prst="rect">
            <a:avLst/>
          </a:prstGeom>
        </p:spPr>
      </p:pic>
    </p:spTree>
    <p:extLst>
      <p:ext uri="{BB962C8B-B14F-4D97-AF65-F5344CB8AC3E}">
        <p14:creationId xmlns:p14="http://schemas.microsoft.com/office/powerpoint/2010/main" val="1870035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a:t>
            </a:r>
            <a:endParaRPr lang="en-US" dirty="0"/>
          </a:p>
        </p:txBody>
      </p:sp>
      <p:sp>
        <p:nvSpPr>
          <p:cNvPr id="3" name="Marcador de contenido 2"/>
          <p:cNvSpPr>
            <a:spLocks noGrp="1"/>
          </p:cNvSpPr>
          <p:nvPr>
            <p:ph idx="1"/>
          </p:nvPr>
        </p:nvSpPr>
        <p:spPr/>
        <p:txBody>
          <a:bodyPr>
            <a:normAutofit/>
          </a:bodyPr>
          <a:lstStyle/>
          <a:p>
            <a:r>
              <a:rPr lang="es-ES" dirty="0" err="1" smtClean="0"/>
              <a:t>Tribonacci</a:t>
            </a:r>
            <a:endParaRPr lang="es-ES" dirty="0" smtClean="0"/>
          </a:p>
          <a:p>
            <a:endParaRPr lang="pt-BR" dirty="0"/>
          </a:p>
          <a:p>
            <a:endParaRPr lang="es-ES" dirty="0" smtClean="0"/>
          </a:p>
          <a:p>
            <a:endParaRPr lang="es-ES" dirty="0" smtClean="0"/>
          </a:p>
          <a:p>
            <a:pPr marL="0" indent="0">
              <a:buNone/>
            </a:pPr>
            <a:endParaRPr lang="en-U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1376" y="3357562"/>
            <a:ext cx="2112323" cy="232977"/>
          </a:xfrm>
          <a:prstGeom prst="rect">
            <a:avLst/>
          </a:prstGeom>
        </p:spPr>
      </p:pic>
      <p:sp>
        <p:nvSpPr>
          <p:cNvPr id="5" name="Rectángulo 4"/>
          <p:cNvSpPr/>
          <p:nvPr/>
        </p:nvSpPr>
        <p:spPr>
          <a:xfrm>
            <a:off x="0" y="6311900"/>
            <a:ext cx="5511894" cy="369332"/>
          </a:xfrm>
          <a:prstGeom prst="rect">
            <a:avLst/>
          </a:prstGeom>
        </p:spPr>
        <p:txBody>
          <a:bodyPr wrap="none">
            <a:spAutoFit/>
          </a:bodyPr>
          <a:lstStyle/>
          <a:p>
            <a:r>
              <a:rPr lang="es-ES" dirty="0"/>
              <a:t>https://mathworld.wolfram.com/TribonacciNumber.html</a:t>
            </a:r>
          </a:p>
        </p:txBody>
      </p:sp>
    </p:spTree>
    <p:extLst>
      <p:ext uri="{BB962C8B-B14F-4D97-AF65-F5344CB8AC3E}">
        <p14:creationId xmlns:p14="http://schemas.microsoft.com/office/powerpoint/2010/main" val="2277152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Recursividad</a:t>
            </a:r>
            <a:endParaRPr lang="en-US" dirty="0"/>
          </a:p>
        </p:txBody>
      </p:sp>
      <p:sp>
        <p:nvSpPr>
          <p:cNvPr id="3" name="Marcador de contenido 2"/>
          <p:cNvSpPr>
            <a:spLocks noGrp="1"/>
          </p:cNvSpPr>
          <p:nvPr>
            <p:ph idx="1"/>
          </p:nvPr>
        </p:nvSpPr>
        <p:spPr/>
        <p:txBody>
          <a:bodyPr/>
          <a:lstStyle/>
          <a:p>
            <a:r>
              <a:rPr lang="es-ES" dirty="0" smtClean="0"/>
              <a:t>Consiste básicamente en sintetizar un problema del que se desconoce la solución y llegar a tener un caso elemental o case base, para a partir de ahí hallar una solución integral.</a:t>
            </a:r>
          </a:p>
          <a:p>
            <a:r>
              <a:rPr lang="es-ES" dirty="0" smtClean="0"/>
              <a:t>Básicamente un algoritmo recursivo es aquel que se llama en cascada a si mismo para resolver un problema.</a:t>
            </a:r>
          </a:p>
          <a:p>
            <a:endParaRPr lang="es-ES" dirty="0">
              <a:solidFill>
                <a:srgbClr val="FF0000"/>
              </a:solidFill>
            </a:endParaRPr>
          </a:p>
          <a:p>
            <a:endParaRPr lang="es-ES" dirty="0" smtClean="0">
              <a:solidFill>
                <a:srgbClr val="FF0000"/>
              </a:solidFill>
            </a:endParaRPr>
          </a:p>
          <a:p>
            <a:endParaRPr lang="es-ES" dirty="0">
              <a:solidFill>
                <a:srgbClr val="FF0000"/>
              </a:solidFill>
            </a:endParaRPr>
          </a:p>
        </p:txBody>
      </p:sp>
      <p:sp>
        <p:nvSpPr>
          <p:cNvPr id="4" name="Rectángulo 3"/>
          <p:cNvSpPr/>
          <p:nvPr/>
        </p:nvSpPr>
        <p:spPr>
          <a:xfrm>
            <a:off x="2779486" y="142066"/>
            <a:ext cx="11425936" cy="307777"/>
          </a:xfrm>
          <a:prstGeom prst="rect">
            <a:avLst/>
          </a:prstGeom>
        </p:spPr>
        <p:txBody>
          <a:bodyPr wrap="square">
            <a:spAutoFit/>
          </a:bodyPr>
          <a:lstStyle/>
          <a:p>
            <a:r>
              <a:rPr lang="es-ES" sz="1400" b="1" dirty="0" smtClean="0"/>
              <a:t>Bruno López </a:t>
            </a:r>
            <a:r>
              <a:rPr lang="es-ES" sz="1400" b="1" dirty="0" err="1" smtClean="0"/>
              <a:t>Takeyas</a:t>
            </a:r>
            <a:r>
              <a:rPr lang="es-ES" sz="1400" dirty="0" smtClean="0"/>
              <a:t>. </a:t>
            </a:r>
            <a:r>
              <a:rPr lang="es-ES" sz="1400" b="1" dirty="0" smtClean="0"/>
              <a:t>Estructura de datos orientados a objetos. Pseudocódigo y aplicaciones en C#.net</a:t>
            </a:r>
            <a:endParaRPr lang="es-ES" sz="1400" dirty="0"/>
          </a:p>
        </p:txBody>
      </p:sp>
      <p:pic>
        <p:nvPicPr>
          <p:cNvPr id="5" name="Imagen 4"/>
          <p:cNvPicPr>
            <a:picLocks noChangeAspect="1"/>
          </p:cNvPicPr>
          <p:nvPr/>
        </p:nvPicPr>
        <p:blipFill>
          <a:blip r:embed="rId3"/>
          <a:stretch>
            <a:fillRect/>
          </a:stretch>
        </p:blipFill>
        <p:spPr>
          <a:xfrm>
            <a:off x="5196000" y="4601618"/>
            <a:ext cx="1800000" cy="1587220"/>
          </a:xfrm>
          <a:prstGeom prst="rect">
            <a:avLst/>
          </a:prstGeom>
        </p:spPr>
      </p:pic>
    </p:spTree>
    <p:extLst>
      <p:ext uri="{BB962C8B-B14F-4D97-AF65-F5344CB8AC3E}">
        <p14:creationId xmlns:p14="http://schemas.microsoft.com/office/powerpoint/2010/main" val="847770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Recursividad</a:t>
            </a:r>
            <a:endParaRPr lang="en-US" dirty="0"/>
          </a:p>
        </p:txBody>
      </p:sp>
      <p:sp>
        <p:nvSpPr>
          <p:cNvPr id="3" name="Marcador de contenido 2"/>
          <p:cNvSpPr>
            <a:spLocks noGrp="1"/>
          </p:cNvSpPr>
          <p:nvPr>
            <p:ph idx="1"/>
          </p:nvPr>
        </p:nvSpPr>
        <p:spPr/>
        <p:txBody>
          <a:bodyPr/>
          <a:lstStyle/>
          <a:p>
            <a:r>
              <a:rPr lang="es-ES" dirty="0" smtClean="0"/>
              <a:t>Sin embargo, habrá que cuidarse de que estas llamadas no sean infinitas, pues se corre el riesgo de no detenerse, es por eso que el algoritmo debe tener una condición de salida. Tal condición de salida se conoce como el caso base, donde no se producen mas llamadas recursivas. </a:t>
            </a:r>
            <a:endParaRPr lang="es-ES" dirty="0">
              <a:solidFill>
                <a:srgbClr val="FF0000"/>
              </a:solidFill>
            </a:endParaRPr>
          </a:p>
          <a:p>
            <a:endParaRPr lang="es-ES" dirty="0" smtClean="0">
              <a:solidFill>
                <a:srgbClr val="FF0000"/>
              </a:solidFill>
            </a:endParaRPr>
          </a:p>
          <a:p>
            <a:endParaRPr lang="es-ES" dirty="0">
              <a:solidFill>
                <a:srgbClr val="FF0000"/>
              </a:solidFill>
            </a:endParaRPr>
          </a:p>
        </p:txBody>
      </p:sp>
      <p:sp>
        <p:nvSpPr>
          <p:cNvPr id="4" name="Rectángulo 3"/>
          <p:cNvSpPr/>
          <p:nvPr/>
        </p:nvSpPr>
        <p:spPr>
          <a:xfrm>
            <a:off x="2779486" y="142066"/>
            <a:ext cx="11425936" cy="307777"/>
          </a:xfrm>
          <a:prstGeom prst="rect">
            <a:avLst/>
          </a:prstGeom>
        </p:spPr>
        <p:txBody>
          <a:bodyPr wrap="square">
            <a:spAutoFit/>
          </a:bodyPr>
          <a:lstStyle/>
          <a:p>
            <a:r>
              <a:rPr lang="es-ES" sz="1400" b="1" dirty="0" smtClean="0"/>
              <a:t>Bruno López </a:t>
            </a:r>
            <a:r>
              <a:rPr lang="es-ES" sz="1400" b="1" dirty="0" err="1" smtClean="0"/>
              <a:t>Takeyas</a:t>
            </a:r>
            <a:r>
              <a:rPr lang="es-ES" sz="1400" dirty="0" smtClean="0"/>
              <a:t>. </a:t>
            </a:r>
            <a:r>
              <a:rPr lang="es-ES" sz="1400" b="1" dirty="0" smtClean="0"/>
              <a:t>Estructura de datos orientados a objetos. Pseudocódigo y aplicaciones en C#.net</a:t>
            </a:r>
            <a:endParaRPr lang="es-ES" sz="1400" dirty="0"/>
          </a:p>
        </p:txBody>
      </p:sp>
      <p:pic>
        <p:nvPicPr>
          <p:cNvPr id="5" name="Imagen 4"/>
          <p:cNvPicPr>
            <a:picLocks noChangeAspect="1"/>
          </p:cNvPicPr>
          <p:nvPr/>
        </p:nvPicPr>
        <p:blipFill>
          <a:blip r:embed="rId3"/>
          <a:stretch>
            <a:fillRect/>
          </a:stretch>
        </p:blipFill>
        <p:spPr>
          <a:xfrm>
            <a:off x="5196000" y="4629192"/>
            <a:ext cx="1800000" cy="1547771"/>
          </a:xfrm>
          <a:prstGeom prst="rect">
            <a:avLst/>
          </a:prstGeom>
        </p:spPr>
      </p:pic>
    </p:spTree>
    <p:extLst>
      <p:ext uri="{BB962C8B-B14F-4D97-AF65-F5344CB8AC3E}">
        <p14:creationId xmlns:p14="http://schemas.microsoft.com/office/powerpoint/2010/main" val="3947958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Recursividad</a:t>
            </a:r>
            <a:endParaRPr lang="en-US" dirty="0"/>
          </a:p>
        </p:txBody>
      </p:sp>
      <p:sp>
        <p:nvSpPr>
          <p:cNvPr id="3" name="Marcador de contenido 2"/>
          <p:cNvSpPr>
            <a:spLocks noGrp="1"/>
          </p:cNvSpPr>
          <p:nvPr>
            <p:ph idx="1"/>
          </p:nvPr>
        </p:nvSpPr>
        <p:spPr/>
        <p:txBody>
          <a:bodyPr/>
          <a:lstStyle/>
          <a:p>
            <a:r>
              <a:rPr lang="es-ES" dirty="0" smtClean="0"/>
              <a:t>También es importante considerar que entre el caso base y los demás casos se han considerado todas las posibilidades y que cada llamada recursiva conduce a un subproblema mas pequeño que se aproxima al caso base.</a:t>
            </a:r>
          </a:p>
          <a:p>
            <a:endParaRPr lang="es-ES" dirty="0">
              <a:solidFill>
                <a:srgbClr val="FF0000"/>
              </a:solidFill>
            </a:endParaRPr>
          </a:p>
          <a:p>
            <a:endParaRPr lang="es-ES" dirty="0" smtClean="0">
              <a:solidFill>
                <a:srgbClr val="FF0000"/>
              </a:solidFill>
            </a:endParaRPr>
          </a:p>
          <a:p>
            <a:endParaRPr lang="es-ES" dirty="0">
              <a:solidFill>
                <a:srgbClr val="FF0000"/>
              </a:solidFill>
            </a:endParaRPr>
          </a:p>
        </p:txBody>
      </p:sp>
      <p:sp>
        <p:nvSpPr>
          <p:cNvPr id="4" name="Rectángulo 3"/>
          <p:cNvSpPr/>
          <p:nvPr/>
        </p:nvSpPr>
        <p:spPr>
          <a:xfrm>
            <a:off x="2779486" y="142066"/>
            <a:ext cx="11425936" cy="307777"/>
          </a:xfrm>
          <a:prstGeom prst="rect">
            <a:avLst/>
          </a:prstGeom>
        </p:spPr>
        <p:txBody>
          <a:bodyPr wrap="square">
            <a:spAutoFit/>
          </a:bodyPr>
          <a:lstStyle/>
          <a:p>
            <a:r>
              <a:rPr lang="es-ES" sz="1400" b="1" dirty="0" smtClean="0"/>
              <a:t>Bruno López </a:t>
            </a:r>
            <a:r>
              <a:rPr lang="es-ES" sz="1400" b="1" dirty="0" err="1" smtClean="0"/>
              <a:t>Takeyas</a:t>
            </a:r>
            <a:r>
              <a:rPr lang="es-ES" sz="1400" dirty="0" smtClean="0"/>
              <a:t>. </a:t>
            </a:r>
            <a:r>
              <a:rPr lang="es-ES" sz="1400" b="1" dirty="0" smtClean="0"/>
              <a:t>Estructura de datos orientados a objetos. Pseudocódigo y aplicaciones en C#.net</a:t>
            </a:r>
            <a:endParaRPr lang="es-ES" sz="1400" dirty="0"/>
          </a:p>
        </p:txBody>
      </p:sp>
      <p:pic>
        <p:nvPicPr>
          <p:cNvPr id="5" name="Imagen 4"/>
          <p:cNvPicPr>
            <a:picLocks noChangeAspect="1"/>
          </p:cNvPicPr>
          <p:nvPr/>
        </p:nvPicPr>
        <p:blipFill>
          <a:blip r:embed="rId3"/>
          <a:stretch>
            <a:fillRect/>
          </a:stretch>
        </p:blipFill>
        <p:spPr>
          <a:xfrm>
            <a:off x="5196000" y="4607732"/>
            <a:ext cx="1800000" cy="1569231"/>
          </a:xfrm>
          <a:prstGeom prst="rect">
            <a:avLst/>
          </a:prstGeom>
        </p:spPr>
      </p:pic>
    </p:spTree>
    <p:extLst>
      <p:ext uri="{BB962C8B-B14F-4D97-AF65-F5344CB8AC3E}">
        <p14:creationId xmlns:p14="http://schemas.microsoft.com/office/powerpoint/2010/main" val="1595017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Recursividad</a:t>
            </a:r>
            <a:endParaRPr lang="en-US" dirty="0"/>
          </a:p>
        </p:txBody>
      </p:sp>
      <p:sp>
        <p:nvSpPr>
          <p:cNvPr id="3" name="Marcador de contenido 2"/>
          <p:cNvSpPr>
            <a:spLocks noGrp="1"/>
          </p:cNvSpPr>
          <p:nvPr>
            <p:ph idx="1"/>
          </p:nvPr>
        </p:nvSpPr>
        <p:spPr/>
        <p:txBody>
          <a:bodyPr/>
          <a:lstStyle/>
          <a:p>
            <a:r>
              <a:rPr lang="es-ES" dirty="0" smtClean="0"/>
              <a:t>La programación recursiva es una alternativa diferente para implementación de estructuras de repetición (ciclos).</a:t>
            </a:r>
          </a:p>
          <a:p>
            <a:endParaRPr lang="es-ES" dirty="0">
              <a:solidFill>
                <a:srgbClr val="FF0000"/>
              </a:solidFill>
            </a:endParaRPr>
          </a:p>
          <a:p>
            <a:endParaRPr lang="es-ES" dirty="0" smtClean="0">
              <a:solidFill>
                <a:srgbClr val="FF0000"/>
              </a:solidFill>
            </a:endParaRPr>
          </a:p>
          <a:p>
            <a:endParaRPr lang="es-ES" dirty="0">
              <a:solidFill>
                <a:srgbClr val="FF0000"/>
              </a:solidFill>
            </a:endParaRPr>
          </a:p>
        </p:txBody>
      </p:sp>
      <p:sp>
        <p:nvSpPr>
          <p:cNvPr id="4" name="Rectángulo 3"/>
          <p:cNvSpPr/>
          <p:nvPr/>
        </p:nvSpPr>
        <p:spPr>
          <a:xfrm>
            <a:off x="2779486" y="142066"/>
            <a:ext cx="11425936" cy="307777"/>
          </a:xfrm>
          <a:prstGeom prst="rect">
            <a:avLst/>
          </a:prstGeom>
        </p:spPr>
        <p:txBody>
          <a:bodyPr wrap="square">
            <a:spAutoFit/>
          </a:bodyPr>
          <a:lstStyle/>
          <a:p>
            <a:r>
              <a:rPr lang="es-ES" sz="1400" b="1" dirty="0"/>
              <a:t>Román Martínez, Elda Quiroga</a:t>
            </a:r>
            <a:r>
              <a:rPr lang="es-ES" sz="1400" dirty="0"/>
              <a:t>. </a:t>
            </a:r>
            <a:r>
              <a:rPr lang="es-ES" sz="1400" b="1" dirty="0"/>
              <a:t>Estructura de datos. Referencia práctica con orientación a objetos.</a:t>
            </a:r>
            <a:endParaRPr lang="es-ES" sz="1400" dirty="0"/>
          </a:p>
        </p:txBody>
      </p:sp>
      <p:pic>
        <p:nvPicPr>
          <p:cNvPr id="6" name="Imagen 5"/>
          <p:cNvPicPr>
            <a:picLocks noChangeAspect="1"/>
          </p:cNvPicPr>
          <p:nvPr/>
        </p:nvPicPr>
        <p:blipFill>
          <a:blip r:embed="rId3"/>
          <a:stretch>
            <a:fillRect/>
          </a:stretch>
        </p:blipFill>
        <p:spPr>
          <a:xfrm>
            <a:off x="4019550" y="2945513"/>
            <a:ext cx="4152900" cy="2867025"/>
          </a:xfrm>
          <a:prstGeom prst="rect">
            <a:avLst/>
          </a:prstGeom>
        </p:spPr>
      </p:pic>
    </p:spTree>
    <p:extLst>
      <p:ext uri="{BB962C8B-B14F-4D97-AF65-F5344CB8AC3E}">
        <p14:creationId xmlns:p14="http://schemas.microsoft.com/office/powerpoint/2010/main" val="2042443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Recursividad</a:t>
            </a:r>
            <a:endParaRPr lang="en-US" dirty="0"/>
          </a:p>
        </p:txBody>
      </p:sp>
      <p:sp>
        <p:nvSpPr>
          <p:cNvPr id="8" name="Rectángulo 7"/>
          <p:cNvSpPr/>
          <p:nvPr/>
        </p:nvSpPr>
        <p:spPr>
          <a:xfrm>
            <a:off x="3361372" y="6311900"/>
            <a:ext cx="5606984" cy="369332"/>
          </a:xfrm>
          <a:prstGeom prst="rect">
            <a:avLst/>
          </a:prstGeom>
        </p:spPr>
        <p:txBody>
          <a:bodyPr wrap="none">
            <a:spAutoFit/>
          </a:bodyPr>
          <a:lstStyle/>
          <a:p>
            <a:r>
              <a:rPr lang="es-ES" b="1" dirty="0" err="1">
                <a:solidFill>
                  <a:srgbClr val="FF0000"/>
                </a:solidFill>
                <a:effectLst>
                  <a:outerShdw blurRad="38100" dist="38100" dir="2700000" algn="tl">
                    <a:srgbClr val="000000">
                      <a:alpha val="43137"/>
                    </a:srgbClr>
                  </a:outerShdw>
                </a:effectLst>
              </a:rPr>
              <a:t>Exception</a:t>
            </a:r>
            <a:r>
              <a:rPr lang="es-ES" b="1" dirty="0">
                <a:solidFill>
                  <a:srgbClr val="FF0000"/>
                </a:solidFill>
                <a:effectLst>
                  <a:outerShdw blurRad="38100" dist="38100" dir="2700000" algn="tl">
                    <a:srgbClr val="000000">
                      <a:alpha val="43137"/>
                    </a:srgbClr>
                  </a:outerShdw>
                </a:effectLst>
              </a:rPr>
              <a:t> in </a:t>
            </a:r>
            <a:r>
              <a:rPr lang="es-ES" b="1" dirty="0" err="1">
                <a:solidFill>
                  <a:srgbClr val="FF0000"/>
                </a:solidFill>
                <a:effectLst>
                  <a:outerShdw blurRad="38100" dist="38100" dir="2700000" algn="tl">
                    <a:srgbClr val="000000">
                      <a:alpha val="43137"/>
                    </a:srgbClr>
                  </a:outerShdw>
                </a:effectLst>
              </a:rPr>
              <a:t>thread</a:t>
            </a:r>
            <a:r>
              <a:rPr lang="es-ES" b="1" dirty="0">
                <a:solidFill>
                  <a:srgbClr val="FF0000"/>
                </a:solidFill>
                <a:effectLst>
                  <a:outerShdw blurRad="38100" dist="38100" dir="2700000" algn="tl">
                    <a:srgbClr val="000000">
                      <a:alpha val="43137"/>
                    </a:srgbClr>
                  </a:outerShdw>
                </a:effectLst>
              </a:rPr>
              <a:t> "</a:t>
            </a:r>
            <a:r>
              <a:rPr lang="es-ES" b="1" dirty="0" err="1">
                <a:solidFill>
                  <a:srgbClr val="FF0000"/>
                </a:solidFill>
                <a:effectLst>
                  <a:outerShdw blurRad="38100" dist="38100" dir="2700000" algn="tl">
                    <a:srgbClr val="000000">
                      <a:alpha val="43137"/>
                    </a:srgbClr>
                  </a:outerShdw>
                </a:effectLst>
              </a:rPr>
              <a:t>main</a:t>
            </a:r>
            <a:r>
              <a:rPr lang="es-ES" b="1" dirty="0">
                <a:solidFill>
                  <a:srgbClr val="FF0000"/>
                </a:solidFill>
                <a:effectLst>
                  <a:outerShdw blurRad="38100" dist="38100" dir="2700000" algn="tl">
                    <a:srgbClr val="000000">
                      <a:alpha val="43137"/>
                    </a:srgbClr>
                  </a:outerShdw>
                </a:effectLst>
              </a:rPr>
              <a:t>" </a:t>
            </a:r>
            <a:r>
              <a:rPr lang="es-ES" b="1" dirty="0" err="1">
                <a:solidFill>
                  <a:srgbClr val="FF0000"/>
                </a:solidFill>
                <a:effectLst>
                  <a:outerShdw blurRad="38100" dist="38100" dir="2700000" algn="tl">
                    <a:srgbClr val="000000">
                      <a:alpha val="43137"/>
                    </a:srgbClr>
                  </a:outerShdw>
                </a:effectLst>
              </a:rPr>
              <a:t>java.lang.StackOverflowError</a:t>
            </a:r>
            <a:endParaRPr lang="es-ES" b="1" dirty="0">
              <a:solidFill>
                <a:srgbClr val="FF0000"/>
              </a:solidFill>
              <a:effectLst>
                <a:outerShdw blurRad="38100" dist="38100" dir="2700000" algn="tl">
                  <a:srgbClr val="000000">
                    <a:alpha val="43137"/>
                  </a:srgbClr>
                </a:outerShdw>
              </a:effectLst>
            </a:endParaRPr>
          </a:p>
        </p:txBody>
      </p:sp>
      <p:pic>
        <p:nvPicPr>
          <p:cNvPr id="9" name="Imagen 8"/>
          <p:cNvPicPr>
            <a:picLocks noChangeAspect="1"/>
          </p:cNvPicPr>
          <p:nvPr/>
        </p:nvPicPr>
        <p:blipFill>
          <a:blip r:embed="rId3"/>
          <a:stretch>
            <a:fillRect/>
          </a:stretch>
        </p:blipFill>
        <p:spPr>
          <a:xfrm>
            <a:off x="4010025" y="3178319"/>
            <a:ext cx="4171950" cy="2828925"/>
          </a:xfrm>
          <a:prstGeom prst="rect">
            <a:avLst/>
          </a:prstGeom>
        </p:spPr>
      </p:pic>
    </p:spTree>
    <p:extLst>
      <p:ext uri="{BB962C8B-B14F-4D97-AF65-F5344CB8AC3E}">
        <p14:creationId xmlns:p14="http://schemas.microsoft.com/office/powerpoint/2010/main" val="39983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Recursividad</a:t>
            </a:r>
            <a:endParaRPr lang="en-US" dirty="0"/>
          </a:p>
        </p:txBody>
      </p:sp>
      <p:sp>
        <p:nvSpPr>
          <p:cNvPr id="8" name="Rectángulo 7"/>
          <p:cNvSpPr/>
          <p:nvPr/>
        </p:nvSpPr>
        <p:spPr>
          <a:xfrm>
            <a:off x="3361372" y="6311900"/>
            <a:ext cx="5606984" cy="369332"/>
          </a:xfrm>
          <a:prstGeom prst="rect">
            <a:avLst/>
          </a:prstGeom>
        </p:spPr>
        <p:txBody>
          <a:bodyPr wrap="none">
            <a:spAutoFit/>
          </a:bodyPr>
          <a:lstStyle/>
          <a:p>
            <a:r>
              <a:rPr lang="es-ES" b="1" dirty="0" err="1">
                <a:solidFill>
                  <a:srgbClr val="FF0000"/>
                </a:solidFill>
                <a:effectLst>
                  <a:outerShdw blurRad="38100" dist="38100" dir="2700000" algn="tl">
                    <a:srgbClr val="000000">
                      <a:alpha val="43137"/>
                    </a:srgbClr>
                  </a:outerShdw>
                </a:effectLst>
              </a:rPr>
              <a:t>Exception</a:t>
            </a:r>
            <a:r>
              <a:rPr lang="es-ES" b="1" dirty="0">
                <a:solidFill>
                  <a:srgbClr val="FF0000"/>
                </a:solidFill>
                <a:effectLst>
                  <a:outerShdw blurRad="38100" dist="38100" dir="2700000" algn="tl">
                    <a:srgbClr val="000000">
                      <a:alpha val="43137"/>
                    </a:srgbClr>
                  </a:outerShdw>
                </a:effectLst>
              </a:rPr>
              <a:t> in </a:t>
            </a:r>
            <a:r>
              <a:rPr lang="es-ES" b="1" dirty="0" err="1">
                <a:solidFill>
                  <a:srgbClr val="FF0000"/>
                </a:solidFill>
                <a:effectLst>
                  <a:outerShdw blurRad="38100" dist="38100" dir="2700000" algn="tl">
                    <a:srgbClr val="000000">
                      <a:alpha val="43137"/>
                    </a:srgbClr>
                  </a:outerShdw>
                </a:effectLst>
              </a:rPr>
              <a:t>thread</a:t>
            </a:r>
            <a:r>
              <a:rPr lang="es-ES" b="1" dirty="0">
                <a:solidFill>
                  <a:srgbClr val="FF0000"/>
                </a:solidFill>
                <a:effectLst>
                  <a:outerShdw blurRad="38100" dist="38100" dir="2700000" algn="tl">
                    <a:srgbClr val="000000">
                      <a:alpha val="43137"/>
                    </a:srgbClr>
                  </a:outerShdw>
                </a:effectLst>
              </a:rPr>
              <a:t> "</a:t>
            </a:r>
            <a:r>
              <a:rPr lang="es-ES" b="1" dirty="0" err="1">
                <a:solidFill>
                  <a:srgbClr val="FF0000"/>
                </a:solidFill>
                <a:effectLst>
                  <a:outerShdw blurRad="38100" dist="38100" dir="2700000" algn="tl">
                    <a:srgbClr val="000000">
                      <a:alpha val="43137"/>
                    </a:srgbClr>
                  </a:outerShdw>
                </a:effectLst>
              </a:rPr>
              <a:t>main</a:t>
            </a:r>
            <a:r>
              <a:rPr lang="es-ES" b="1" dirty="0">
                <a:solidFill>
                  <a:srgbClr val="FF0000"/>
                </a:solidFill>
                <a:effectLst>
                  <a:outerShdw blurRad="38100" dist="38100" dir="2700000" algn="tl">
                    <a:srgbClr val="000000">
                      <a:alpha val="43137"/>
                    </a:srgbClr>
                  </a:outerShdw>
                </a:effectLst>
              </a:rPr>
              <a:t>" </a:t>
            </a:r>
            <a:r>
              <a:rPr lang="es-ES" b="1" dirty="0" err="1">
                <a:solidFill>
                  <a:srgbClr val="FF0000"/>
                </a:solidFill>
                <a:effectLst>
                  <a:outerShdw blurRad="38100" dist="38100" dir="2700000" algn="tl">
                    <a:srgbClr val="000000">
                      <a:alpha val="43137"/>
                    </a:srgbClr>
                  </a:outerShdw>
                </a:effectLst>
              </a:rPr>
              <a:t>java.lang.StackOverflowError</a:t>
            </a:r>
            <a:endParaRPr lang="es-ES" b="1" dirty="0">
              <a:solidFill>
                <a:srgbClr val="FF0000"/>
              </a:solidFill>
              <a:effectLst>
                <a:outerShdw blurRad="38100" dist="38100" dir="2700000" algn="tl">
                  <a:srgbClr val="000000">
                    <a:alpha val="43137"/>
                  </a:srgbClr>
                </a:outerShdw>
              </a:effectLst>
            </a:endParaRPr>
          </a:p>
        </p:txBody>
      </p:sp>
      <p:pic>
        <p:nvPicPr>
          <p:cNvPr id="4" name="Imagen 3"/>
          <p:cNvPicPr>
            <a:picLocks noChangeAspect="1"/>
          </p:cNvPicPr>
          <p:nvPr/>
        </p:nvPicPr>
        <p:blipFill>
          <a:blip r:embed="rId3"/>
          <a:stretch>
            <a:fillRect/>
          </a:stretch>
        </p:blipFill>
        <p:spPr>
          <a:xfrm>
            <a:off x="4116989" y="3121293"/>
            <a:ext cx="4095750" cy="2847975"/>
          </a:xfrm>
          <a:prstGeom prst="rect">
            <a:avLst/>
          </a:prstGeom>
        </p:spPr>
      </p:pic>
    </p:spTree>
    <p:extLst>
      <p:ext uri="{BB962C8B-B14F-4D97-AF65-F5344CB8AC3E}">
        <p14:creationId xmlns:p14="http://schemas.microsoft.com/office/powerpoint/2010/main" val="357994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Recursividad</a:t>
            </a:r>
            <a:endParaRPr lang="en-US" dirty="0"/>
          </a:p>
        </p:txBody>
      </p:sp>
      <p:pic>
        <p:nvPicPr>
          <p:cNvPr id="5" name="Imagen 4"/>
          <p:cNvPicPr>
            <a:picLocks noChangeAspect="1"/>
          </p:cNvPicPr>
          <p:nvPr/>
        </p:nvPicPr>
        <p:blipFill>
          <a:blip r:embed="rId3"/>
          <a:stretch>
            <a:fillRect/>
          </a:stretch>
        </p:blipFill>
        <p:spPr>
          <a:xfrm>
            <a:off x="4050314" y="2743200"/>
            <a:ext cx="4229100" cy="3200400"/>
          </a:xfrm>
          <a:prstGeom prst="rect">
            <a:avLst/>
          </a:prstGeom>
        </p:spPr>
      </p:pic>
    </p:spTree>
    <p:extLst>
      <p:ext uri="{BB962C8B-B14F-4D97-AF65-F5344CB8AC3E}">
        <p14:creationId xmlns:p14="http://schemas.microsoft.com/office/powerpoint/2010/main" val="1289837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1596</TotalTime>
  <Words>551</Words>
  <Application>Microsoft Office PowerPoint</Application>
  <PresentationFormat>Panorámica</PresentationFormat>
  <Paragraphs>98</Paragraphs>
  <Slides>20</Slides>
  <Notes>19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Calibri Light</vt:lpstr>
      <vt:lpstr>Tema de Office</vt:lpstr>
      <vt:lpstr>Recursividad</vt:lpstr>
      <vt:lpstr>Recursividad</vt:lpstr>
      <vt:lpstr>Recursividad</vt:lpstr>
      <vt:lpstr>Recursividad</vt:lpstr>
      <vt:lpstr>Recursividad</vt:lpstr>
      <vt:lpstr>Recursividad</vt:lpstr>
      <vt:lpstr>Recursividad</vt:lpstr>
      <vt:lpstr>Recursividad</vt:lpstr>
      <vt:lpstr>Recursividad</vt:lpstr>
      <vt:lpstr>Recursividad</vt:lpstr>
      <vt:lpstr>Ejemplo</vt:lpstr>
      <vt:lpstr>Ejemplo</vt:lpstr>
      <vt:lpstr>Ejemplo</vt:lpstr>
      <vt:lpstr>Ejemplo</vt:lpstr>
      <vt:lpstr>Ejemplo</vt:lpstr>
      <vt:lpstr>Ejemplo</vt:lpstr>
      <vt:lpstr>Ejemplo</vt:lpstr>
      <vt:lpstr>Ejemplo</vt:lpstr>
      <vt:lpstr>Ejemplo</vt:lpstr>
      <vt:lpstr>Ejemplo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Ricardo Andrés Becerra Agudelo</dc:creator>
  <cp:lastModifiedBy>niwdeyen</cp:lastModifiedBy>
  <cp:revision>95</cp:revision>
  <dcterms:created xsi:type="dcterms:W3CDTF">2018-07-09T22:12:57Z</dcterms:created>
  <dcterms:modified xsi:type="dcterms:W3CDTF">2020-03-18T05:25:59Z</dcterms:modified>
</cp:coreProperties>
</file>