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4" r:id="rId1"/>
    <p:sldMasterId id="2147484006" r:id="rId2"/>
    <p:sldMasterId id="2147484018" r:id="rId3"/>
  </p:sldMasterIdLst>
  <p:notesMasterIdLst>
    <p:notesMasterId r:id="rId87"/>
  </p:notesMasterIdLst>
  <p:handoutMasterIdLst>
    <p:handoutMasterId r:id="rId88"/>
  </p:handoutMasterIdLst>
  <p:sldIdLst>
    <p:sldId id="683" r:id="rId4"/>
    <p:sldId id="1037" r:id="rId5"/>
    <p:sldId id="1038" r:id="rId6"/>
    <p:sldId id="1039" r:id="rId7"/>
    <p:sldId id="1040" r:id="rId8"/>
    <p:sldId id="1041" r:id="rId9"/>
    <p:sldId id="1042" r:id="rId10"/>
    <p:sldId id="1043" r:id="rId11"/>
    <p:sldId id="1044" r:id="rId12"/>
    <p:sldId id="1045" r:id="rId13"/>
    <p:sldId id="1046" r:id="rId14"/>
    <p:sldId id="1047" r:id="rId15"/>
    <p:sldId id="1067" r:id="rId16"/>
    <p:sldId id="1048" r:id="rId17"/>
    <p:sldId id="1049" r:id="rId18"/>
    <p:sldId id="1050" r:id="rId19"/>
    <p:sldId id="1051" r:id="rId20"/>
    <p:sldId id="1066" r:id="rId21"/>
    <p:sldId id="273" r:id="rId22"/>
    <p:sldId id="278" r:id="rId23"/>
    <p:sldId id="274" r:id="rId24"/>
    <p:sldId id="275" r:id="rId25"/>
    <p:sldId id="276" r:id="rId26"/>
    <p:sldId id="277" r:id="rId27"/>
    <p:sldId id="281" r:id="rId28"/>
    <p:sldId id="282" r:id="rId29"/>
    <p:sldId id="284" r:id="rId30"/>
    <p:sldId id="283" r:id="rId31"/>
    <p:sldId id="285" r:id="rId32"/>
    <p:sldId id="279" r:id="rId33"/>
    <p:sldId id="280" r:id="rId34"/>
    <p:sldId id="272" r:id="rId35"/>
    <p:sldId id="257" r:id="rId36"/>
    <p:sldId id="267" r:id="rId37"/>
    <p:sldId id="258" r:id="rId38"/>
    <p:sldId id="259" r:id="rId39"/>
    <p:sldId id="260" r:id="rId40"/>
    <p:sldId id="261" r:id="rId41"/>
    <p:sldId id="262" r:id="rId42"/>
    <p:sldId id="263" r:id="rId43"/>
    <p:sldId id="264" r:id="rId44"/>
    <p:sldId id="265" r:id="rId45"/>
    <p:sldId id="266" r:id="rId46"/>
    <p:sldId id="270" r:id="rId47"/>
    <p:sldId id="268" r:id="rId48"/>
    <p:sldId id="269" r:id="rId49"/>
    <p:sldId id="1068" r:id="rId50"/>
    <p:sldId id="1069" r:id="rId51"/>
    <p:sldId id="1052" r:id="rId52"/>
    <p:sldId id="1053" r:id="rId53"/>
    <p:sldId id="1054" r:id="rId54"/>
    <p:sldId id="1057" r:id="rId55"/>
    <p:sldId id="1055" r:id="rId56"/>
    <p:sldId id="1058" r:id="rId57"/>
    <p:sldId id="1056" r:id="rId58"/>
    <p:sldId id="1059" r:id="rId59"/>
    <p:sldId id="1060" r:id="rId60"/>
    <p:sldId id="1061" r:id="rId61"/>
    <p:sldId id="1062" r:id="rId62"/>
    <p:sldId id="1021" r:id="rId63"/>
    <p:sldId id="1022" r:id="rId64"/>
    <p:sldId id="1023" r:id="rId65"/>
    <p:sldId id="1024" r:id="rId66"/>
    <p:sldId id="1025" r:id="rId67"/>
    <p:sldId id="1026" r:id="rId68"/>
    <p:sldId id="1027" r:id="rId69"/>
    <p:sldId id="1028" r:id="rId70"/>
    <p:sldId id="1029" r:id="rId71"/>
    <p:sldId id="1030" r:id="rId72"/>
    <p:sldId id="1031" r:id="rId73"/>
    <p:sldId id="1032" r:id="rId74"/>
    <p:sldId id="1033" r:id="rId75"/>
    <p:sldId id="1034" r:id="rId76"/>
    <p:sldId id="1035" r:id="rId77"/>
    <p:sldId id="1036" r:id="rId78"/>
    <p:sldId id="1063" r:id="rId79"/>
    <p:sldId id="1064" r:id="rId80"/>
    <p:sldId id="1073" r:id="rId81"/>
    <p:sldId id="1070" r:id="rId82"/>
    <p:sldId id="1071" r:id="rId83"/>
    <p:sldId id="1072" r:id="rId84"/>
    <p:sldId id="1065" r:id="rId85"/>
    <p:sldId id="1074" r:id="rId86"/>
  </p:sldIdLst>
  <p:sldSz cx="12192000" cy="6858000"/>
  <p:notesSz cx="7099300" cy="10234613"/>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0" autoAdjust="0"/>
    <p:restoredTop sz="90273" autoAdjust="0"/>
  </p:normalViewPr>
  <p:slideViewPr>
    <p:cSldViewPr>
      <p:cViewPr varScale="1">
        <p:scale>
          <a:sx n="67" d="100"/>
          <a:sy n="67" d="100"/>
        </p:scale>
        <p:origin x="780" y="7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presProps" Target="presProp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viewProps" Target="viewProps.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notesMaster" Target="notesMasters/notesMaster1.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FAE0CE23-1688-224F-8DF7-6633DD9AAA21}" type="datetimeFigureOut">
              <a:rPr lang="es-ES" smtClean="0"/>
              <a:t>19/10/2020</a:t>
            </a:fld>
            <a:endParaRPr lang="es-ES"/>
          </a:p>
        </p:txBody>
      </p:sp>
      <p:sp>
        <p:nvSpPr>
          <p:cNvPr id="4" name="Marcador de pie de página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C5809D2A-C7C6-684D-9356-345229ECEB62}" type="slidenum">
              <a:rPr lang="es-ES" smtClean="0"/>
              <a:t>‹#›</a:t>
            </a:fld>
            <a:endParaRPr lang="es-ES"/>
          </a:p>
        </p:txBody>
      </p:sp>
    </p:spTree>
    <p:extLst>
      <p:ext uri="{BB962C8B-B14F-4D97-AF65-F5344CB8AC3E}">
        <p14:creationId xmlns:p14="http://schemas.microsoft.com/office/powerpoint/2010/main" val="33774052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s-MX"/>
          </a:p>
        </p:txBody>
      </p:sp>
      <p:sp>
        <p:nvSpPr>
          <p:cNvPr id="3" name="2 Marcador de fecha"/>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B740BB28-B63D-435A-8B34-7720AA347CAA}" type="datetimeFigureOut">
              <a:rPr lang="es-MX" smtClean="0"/>
              <a:pPr/>
              <a:t>19/10/2020</a:t>
            </a:fld>
            <a:endParaRPr lang="es-MX"/>
          </a:p>
        </p:txBody>
      </p:sp>
      <p:sp>
        <p:nvSpPr>
          <p:cNvPr id="4" name="3 Marcador de imagen de diapositiva"/>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s-MX"/>
          </a:p>
        </p:txBody>
      </p:sp>
      <p:sp>
        <p:nvSpPr>
          <p:cNvPr id="5" name="4 Marcador de notas"/>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s-MX"/>
          </a:p>
        </p:txBody>
      </p:sp>
      <p:sp>
        <p:nvSpPr>
          <p:cNvPr id="7" name="6 Marcador de número de diapositiva"/>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911DE365-A7D3-4A63-AB9D-76CE066E9AE4}" type="slidenum">
              <a:rPr lang="es-MX" smtClean="0"/>
              <a:pPr/>
              <a:t>‹#›</a:t>
            </a:fld>
            <a:endParaRPr lang="es-MX"/>
          </a:p>
        </p:txBody>
      </p:sp>
    </p:spTree>
    <p:extLst>
      <p:ext uri="{BB962C8B-B14F-4D97-AF65-F5344CB8AC3E}">
        <p14:creationId xmlns:p14="http://schemas.microsoft.com/office/powerpoint/2010/main" val="32418081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9A9F4D0-658D-4F59-AE9E-5075BDB9CBBA}" type="datetime1">
              <a:rPr lang="es-MX" smtClean="0"/>
              <a:t>19/10/2020</a:t>
            </a:fld>
            <a:endParaRPr lang="es-MX"/>
          </a:p>
        </p:txBody>
      </p:sp>
      <p:sp>
        <p:nvSpPr>
          <p:cNvPr id="5" name="Footer Placeholder 4"/>
          <p:cNvSpPr>
            <a:spLocks noGrp="1"/>
          </p:cNvSpPr>
          <p:nvPr>
            <p:ph type="ftr" sz="quarter" idx="11"/>
          </p:nvPr>
        </p:nvSpPr>
        <p:spPr/>
        <p:txBody>
          <a:bodyPr/>
          <a:lstStyle/>
          <a:p>
            <a:r>
              <a:rPr lang="es-MX"/>
              <a:t>3 Tipos, expresiones y control de flujo</a:t>
            </a:r>
          </a:p>
        </p:txBody>
      </p:sp>
      <p:sp>
        <p:nvSpPr>
          <p:cNvPr id="6" name="Slide Number Placeholder 5"/>
          <p:cNvSpPr>
            <a:spLocks noGrp="1"/>
          </p:cNvSpPr>
          <p:nvPr>
            <p:ph type="sldNum" sz="quarter" idx="12"/>
          </p:nvPr>
        </p:nvSpPr>
        <p:spPr/>
        <p:txBody>
          <a:bodyPr/>
          <a:lstStyle/>
          <a:p>
            <a:fld id="{7D65464E-A2F2-480D-95EC-8B61D5268CDD}" type="slidenum">
              <a:rPr lang="es-MX" smtClean="0"/>
              <a:pPr/>
              <a:t>‹#›</a:t>
            </a:fld>
            <a:endParaRPr lang="es-MX"/>
          </a:p>
        </p:txBody>
      </p:sp>
    </p:spTree>
    <p:extLst>
      <p:ext uri="{BB962C8B-B14F-4D97-AF65-F5344CB8AC3E}">
        <p14:creationId xmlns:p14="http://schemas.microsoft.com/office/powerpoint/2010/main" val="103240555"/>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9A9F4D0-658D-4F59-AE9E-5075BDB9CBBA}" type="datetime1">
              <a:rPr lang="es-MX" smtClean="0"/>
              <a:t>19/10/2020</a:t>
            </a:fld>
            <a:endParaRPr lang="es-MX"/>
          </a:p>
        </p:txBody>
      </p:sp>
      <p:sp>
        <p:nvSpPr>
          <p:cNvPr id="5" name="Footer Placeholder 4"/>
          <p:cNvSpPr>
            <a:spLocks noGrp="1"/>
          </p:cNvSpPr>
          <p:nvPr>
            <p:ph type="ftr" sz="quarter" idx="11"/>
          </p:nvPr>
        </p:nvSpPr>
        <p:spPr/>
        <p:txBody>
          <a:bodyPr/>
          <a:lstStyle/>
          <a:p>
            <a:r>
              <a:rPr lang="es-MX"/>
              <a:t>3 Tipos, expresiones y control de flujo</a:t>
            </a:r>
          </a:p>
        </p:txBody>
      </p:sp>
      <p:sp>
        <p:nvSpPr>
          <p:cNvPr id="6" name="Slide Number Placeholder 5"/>
          <p:cNvSpPr>
            <a:spLocks noGrp="1"/>
          </p:cNvSpPr>
          <p:nvPr>
            <p:ph type="sldNum" sz="quarter" idx="12"/>
          </p:nvPr>
        </p:nvSpPr>
        <p:spPr/>
        <p:txBody>
          <a:bodyPr/>
          <a:lstStyle/>
          <a:p>
            <a:fld id="{7D65464E-A2F2-480D-95EC-8B61D5268CDD}" type="slidenum">
              <a:rPr lang="es-MX" smtClean="0"/>
              <a:pPr/>
              <a:t>‹#›</a:t>
            </a:fld>
            <a:endParaRPr lang="es-MX"/>
          </a:p>
        </p:txBody>
      </p:sp>
    </p:spTree>
    <p:extLst>
      <p:ext uri="{BB962C8B-B14F-4D97-AF65-F5344CB8AC3E}">
        <p14:creationId xmlns:p14="http://schemas.microsoft.com/office/powerpoint/2010/main" val="124937468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9A9F4D0-658D-4F59-AE9E-5075BDB9CBBA}" type="datetime1">
              <a:rPr lang="es-MX" smtClean="0"/>
              <a:t>19/10/2020</a:t>
            </a:fld>
            <a:endParaRPr lang="es-MX"/>
          </a:p>
        </p:txBody>
      </p:sp>
      <p:sp>
        <p:nvSpPr>
          <p:cNvPr id="5" name="Footer Placeholder 4"/>
          <p:cNvSpPr>
            <a:spLocks noGrp="1"/>
          </p:cNvSpPr>
          <p:nvPr>
            <p:ph type="ftr" sz="quarter" idx="11"/>
          </p:nvPr>
        </p:nvSpPr>
        <p:spPr/>
        <p:txBody>
          <a:bodyPr/>
          <a:lstStyle/>
          <a:p>
            <a:r>
              <a:rPr lang="es-MX"/>
              <a:t>3 Tipos, expresiones y control de flujo</a:t>
            </a:r>
          </a:p>
        </p:txBody>
      </p:sp>
      <p:sp>
        <p:nvSpPr>
          <p:cNvPr id="6" name="Slide Number Placeholder 5"/>
          <p:cNvSpPr>
            <a:spLocks noGrp="1"/>
          </p:cNvSpPr>
          <p:nvPr>
            <p:ph type="sldNum" sz="quarter" idx="12"/>
          </p:nvPr>
        </p:nvSpPr>
        <p:spPr/>
        <p:txBody>
          <a:bodyPr/>
          <a:lstStyle/>
          <a:p>
            <a:fld id="{7D65464E-A2F2-480D-95EC-8B61D5268CDD}" type="slidenum">
              <a:rPr lang="es-MX" smtClean="0"/>
              <a:pPr/>
              <a:t>‹#›</a:t>
            </a:fld>
            <a:endParaRPr lang="es-MX"/>
          </a:p>
        </p:txBody>
      </p:sp>
    </p:spTree>
    <p:extLst>
      <p:ext uri="{BB962C8B-B14F-4D97-AF65-F5344CB8AC3E}">
        <p14:creationId xmlns:p14="http://schemas.microsoft.com/office/powerpoint/2010/main" val="2155074161"/>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156A62C-C072-4BF5-82CE-8355BA0B359E}" type="datetimeFigureOut">
              <a:rPr lang="es-MX" smtClean="0"/>
              <a:t>19/10/2020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88A8595-2AB0-47AA-BC90-0520B346CEFD}" type="slidenum">
              <a:rPr lang="es-MX" smtClean="0"/>
              <a:t>‹#›</a:t>
            </a:fld>
            <a:endParaRPr lang="es-MX"/>
          </a:p>
        </p:txBody>
      </p:sp>
    </p:spTree>
    <p:extLst>
      <p:ext uri="{BB962C8B-B14F-4D97-AF65-F5344CB8AC3E}">
        <p14:creationId xmlns:p14="http://schemas.microsoft.com/office/powerpoint/2010/main" val="2815426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156A62C-C072-4BF5-82CE-8355BA0B359E}" type="datetimeFigureOut">
              <a:rPr lang="es-MX" smtClean="0"/>
              <a:t>19/10/2020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88A8595-2AB0-47AA-BC90-0520B346CEFD}" type="slidenum">
              <a:rPr lang="es-MX" smtClean="0"/>
              <a:t>‹#›</a:t>
            </a:fld>
            <a:endParaRPr lang="es-MX"/>
          </a:p>
        </p:txBody>
      </p:sp>
    </p:spTree>
    <p:extLst>
      <p:ext uri="{BB962C8B-B14F-4D97-AF65-F5344CB8AC3E}">
        <p14:creationId xmlns:p14="http://schemas.microsoft.com/office/powerpoint/2010/main" val="1393549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156A62C-C072-4BF5-82CE-8355BA0B359E}" type="datetimeFigureOut">
              <a:rPr lang="es-MX" smtClean="0"/>
              <a:t>19/10/2020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88A8595-2AB0-47AA-BC90-0520B346CEFD}" type="slidenum">
              <a:rPr lang="es-MX" smtClean="0"/>
              <a:t>‹#›</a:t>
            </a:fld>
            <a:endParaRPr lang="es-MX"/>
          </a:p>
        </p:txBody>
      </p:sp>
    </p:spTree>
    <p:extLst>
      <p:ext uri="{BB962C8B-B14F-4D97-AF65-F5344CB8AC3E}">
        <p14:creationId xmlns:p14="http://schemas.microsoft.com/office/powerpoint/2010/main" val="3634392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156A62C-C072-4BF5-82CE-8355BA0B359E}" type="datetimeFigureOut">
              <a:rPr lang="es-MX" smtClean="0"/>
              <a:t>19/10/2020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88A8595-2AB0-47AA-BC90-0520B346CEFD}" type="slidenum">
              <a:rPr lang="es-MX" smtClean="0"/>
              <a:t>‹#›</a:t>
            </a:fld>
            <a:endParaRPr lang="es-MX"/>
          </a:p>
        </p:txBody>
      </p:sp>
    </p:spTree>
    <p:extLst>
      <p:ext uri="{BB962C8B-B14F-4D97-AF65-F5344CB8AC3E}">
        <p14:creationId xmlns:p14="http://schemas.microsoft.com/office/powerpoint/2010/main" val="1438806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156A62C-C072-4BF5-82CE-8355BA0B359E}" type="datetimeFigureOut">
              <a:rPr lang="es-MX" smtClean="0"/>
              <a:t>19/10/2020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88A8595-2AB0-47AA-BC90-0520B346CEFD}" type="slidenum">
              <a:rPr lang="es-MX" smtClean="0"/>
              <a:t>‹#›</a:t>
            </a:fld>
            <a:endParaRPr lang="es-MX"/>
          </a:p>
        </p:txBody>
      </p:sp>
    </p:spTree>
    <p:extLst>
      <p:ext uri="{BB962C8B-B14F-4D97-AF65-F5344CB8AC3E}">
        <p14:creationId xmlns:p14="http://schemas.microsoft.com/office/powerpoint/2010/main" val="2967533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156A62C-C072-4BF5-82CE-8355BA0B359E}" type="datetimeFigureOut">
              <a:rPr lang="es-MX" smtClean="0"/>
              <a:t>19/10/2020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88A8595-2AB0-47AA-BC90-0520B346CEFD}" type="slidenum">
              <a:rPr lang="es-MX" smtClean="0"/>
              <a:t>‹#›</a:t>
            </a:fld>
            <a:endParaRPr lang="es-MX"/>
          </a:p>
        </p:txBody>
      </p:sp>
    </p:spTree>
    <p:extLst>
      <p:ext uri="{BB962C8B-B14F-4D97-AF65-F5344CB8AC3E}">
        <p14:creationId xmlns:p14="http://schemas.microsoft.com/office/powerpoint/2010/main" val="2820228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56A62C-C072-4BF5-82CE-8355BA0B359E}" type="datetimeFigureOut">
              <a:rPr lang="es-MX" smtClean="0"/>
              <a:t>19/10/2020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B88A8595-2AB0-47AA-BC90-0520B346CEFD}" type="slidenum">
              <a:rPr lang="es-MX" smtClean="0"/>
              <a:t>‹#›</a:t>
            </a:fld>
            <a:endParaRPr lang="es-MX"/>
          </a:p>
        </p:txBody>
      </p:sp>
    </p:spTree>
    <p:extLst>
      <p:ext uri="{BB962C8B-B14F-4D97-AF65-F5344CB8AC3E}">
        <p14:creationId xmlns:p14="http://schemas.microsoft.com/office/powerpoint/2010/main" val="40880556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156A62C-C072-4BF5-82CE-8355BA0B359E}" type="datetimeFigureOut">
              <a:rPr lang="es-MX" smtClean="0"/>
              <a:t>19/10/2020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88A8595-2AB0-47AA-BC90-0520B346CEFD}" type="slidenum">
              <a:rPr lang="es-MX" smtClean="0"/>
              <a:t>‹#›</a:t>
            </a:fld>
            <a:endParaRPr lang="es-MX"/>
          </a:p>
        </p:txBody>
      </p:sp>
    </p:spTree>
    <p:extLst>
      <p:ext uri="{BB962C8B-B14F-4D97-AF65-F5344CB8AC3E}">
        <p14:creationId xmlns:p14="http://schemas.microsoft.com/office/powerpoint/2010/main" val="3779657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9A9F4D0-658D-4F59-AE9E-5075BDB9CBBA}" type="datetime1">
              <a:rPr lang="es-MX" smtClean="0"/>
              <a:t>19/10/2020</a:t>
            </a:fld>
            <a:endParaRPr lang="es-MX"/>
          </a:p>
        </p:txBody>
      </p:sp>
      <p:sp>
        <p:nvSpPr>
          <p:cNvPr id="5" name="Footer Placeholder 4"/>
          <p:cNvSpPr>
            <a:spLocks noGrp="1"/>
          </p:cNvSpPr>
          <p:nvPr>
            <p:ph type="ftr" sz="quarter" idx="11"/>
          </p:nvPr>
        </p:nvSpPr>
        <p:spPr/>
        <p:txBody>
          <a:bodyPr/>
          <a:lstStyle/>
          <a:p>
            <a:r>
              <a:rPr lang="es-MX"/>
              <a:t>3 Tipos, expresiones y control de flujo</a:t>
            </a:r>
          </a:p>
        </p:txBody>
      </p:sp>
      <p:sp>
        <p:nvSpPr>
          <p:cNvPr id="6" name="Slide Number Placeholder 5"/>
          <p:cNvSpPr>
            <a:spLocks noGrp="1"/>
          </p:cNvSpPr>
          <p:nvPr>
            <p:ph type="sldNum" sz="quarter" idx="12"/>
          </p:nvPr>
        </p:nvSpPr>
        <p:spPr/>
        <p:txBody>
          <a:bodyPr/>
          <a:lstStyle/>
          <a:p>
            <a:fld id="{7D65464E-A2F2-480D-95EC-8B61D5268CDD}" type="slidenum">
              <a:rPr lang="es-MX" smtClean="0"/>
              <a:pPr/>
              <a:t>‹#›</a:t>
            </a:fld>
            <a:endParaRPr lang="es-MX"/>
          </a:p>
        </p:txBody>
      </p:sp>
    </p:spTree>
    <p:extLst>
      <p:ext uri="{BB962C8B-B14F-4D97-AF65-F5344CB8AC3E}">
        <p14:creationId xmlns:p14="http://schemas.microsoft.com/office/powerpoint/2010/main" val="1363268241"/>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156A62C-C072-4BF5-82CE-8355BA0B359E}" type="datetimeFigureOut">
              <a:rPr lang="es-MX" smtClean="0"/>
              <a:t>19/10/2020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88A8595-2AB0-47AA-BC90-0520B346CEFD}" type="slidenum">
              <a:rPr lang="es-MX" smtClean="0"/>
              <a:t>‹#›</a:t>
            </a:fld>
            <a:endParaRPr lang="es-MX"/>
          </a:p>
        </p:txBody>
      </p:sp>
    </p:spTree>
    <p:extLst>
      <p:ext uri="{BB962C8B-B14F-4D97-AF65-F5344CB8AC3E}">
        <p14:creationId xmlns:p14="http://schemas.microsoft.com/office/powerpoint/2010/main" val="6064912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156A62C-C072-4BF5-82CE-8355BA0B359E}" type="datetimeFigureOut">
              <a:rPr lang="es-MX" smtClean="0"/>
              <a:t>19/10/2020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88A8595-2AB0-47AA-BC90-0520B346CEFD}" type="slidenum">
              <a:rPr lang="es-MX" smtClean="0"/>
              <a:t>‹#›</a:t>
            </a:fld>
            <a:endParaRPr lang="es-MX"/>
          </a:p>
        </p:txBody>
      </p:sp>
    </p:spTree>
    <p:extLst>
      <p:ext uri="{BB962C8B-B14F-4D97-AF65-F5344CB8AC3E}">
        <p14:creationId xmlns:p14="http://schemas.microsoft.com/office/powerpoint/2010/main" val="40308340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156A62C-C072-4BF5-82CE-8355BA0B359E}" type="datetimeFigureOut">
              <a:rPr lang="es-MX" smtClean="0"/>
              <a:t>19/10/2020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88A8595-2AB0-47AA-BC90-0520B346CEFD}" type="slidenum">
              <a:rPr lang="es-MX" smtClean="0"/>
              <a:t>‹#›</a:t>
            </a:fld>
            <a:endParaRPr lang="es-MX"/>
          </a:p>
        </p:txBody>
      </p:sp>
    </p:spTree>
    <p:extLst>
      <p:ext uri="{BB962C8B-B14F-4D97-AF65-F5344CB8AC3E}">
        <p14:creationId xmlns:p14="http://schemas.microsoft.com/office/powerpoint/2010/main" val="1746262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F63360A-1B30-024B-853F-C79BF28C577E}" type="datetimeFigureOut">
              <a:rPr lang="es-MX" smtClean="0"/>
              <a:t>19/10/2020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DF86B1A-32A5-7142-90A8-BAF4BB1BB16F}" type="slidenum">
              <a:rPr lang="es-MX" smtClean="0"/>
              <a:t>‹#›</a:t>
            </a:fld>
            <a:endParaRPr lang="es-MX"/>
          </a:p>
        </p:txBody>
      </p:sp>
    </p:spTree>
    <p:extLst>
      <p:ext uri="{BB962C8B-B14F-4D97-AF65-F5344CB8AC3E}">
        <p14:creationId xmlns:p14="http://schemas.microsoft.com/office/powerpoint/2010/main" val="22822354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F63360A-1B30-024B-853F-C79BF28C577E}" type="datetimeFigureOut">
              <a:rPr lang="es-MX" smtClean="0"/>
              <a:t>19/10/2020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DF86B1A-32A5-7142-90A8-BAF4BB1BB16F}" type="slidenum">
              <a:rPr lang="es-MX" smtClean="0"/>
              <a:t>‹#›</a:t>
            </a:fld>
            <a:endParaRPr lang="es-MX"/>
          </a:p>
        </p:txBody>
      </p:sp>
    </p:spTree>
    <p:extLst>
      <p:ext uri="{BB962C8B-B14F-4D97-AF65-F5344CB8AC3E}">
        <p14:creationId xmlns:p14="http://schemas.microsoft.com/office/powerpoint/2010/main" val="6573673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F63360A-1B30-024B-853F-C79BF28C577E}" type="datetimeFigureOut">
              <a:rPr lang="es-MX" smtClean="0"/>
              <a:t>19/10/2020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DF86B1A-32A5-7142-90A8-BAF4BB1BB16F}" type="slidenum">
              <a:rPr lang="es-MX" smtClean="0"/>
              <a:t>‹#›</a:t>
            </a:fld>
            <a:endParaRPr lang="es-MX"/>
          </a:p>
        </p:txBody>
      </p:sp>
    </p:spTree>
    <p:extLst>
      <p:ext uri="{BB962C8B-B14F-4D97-AF65-F5344CB8AC3E}">
        <p14:creationId xmlns:p14="http://schemas.microsoft.com/office/powerpoint/2010/main" val="23043308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F63360A-1B30-024B-853F-C79BF28C577E}" type="datetimeFigureOut">
              <a:rPr lang="es-MX" smtClean="0"/>
              <a:t>19/10/2020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DF86B1A-32A5-7142-90A8-BAF4BB1BB16F}" type="slidenum">
              <a:rPr lang="es-MX" smtClean="0"/>
              <a:t>‹#›</a:t>
            </a:fld>
            <a:endParaRPr lang="es-MX"/>
          </a:p>
        </p:txBody>
      </p:sp>
    </p:spTree>
    <p:extLst>
      <p:ext uri="{BB962C8B-B14F-4D97-AF65-F5344CB8AC3E}">
        <p14:creationId xmlns:p14="http://schemas.microsoft.com/office/powerpoint/2010/main" val="19768434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F63360A-1B30-024B-853F-C79BF28C577E}" type="datetimeFigureOut">
              <a:rPr lang="es-MX" smtClean="0"/>
              <a:t>19/10/2020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4DF86B1A-32A5-7142-90A8-BAF4BB1BB16F}" type="slidenum">
              <a:rPr lang="es-MX" smtClean="0"/>
              <a:t>‹#›</a:t>
            </a:fld>
            <a:endParaRPr lang="es-MX"/>
          </a:p>
        </p:txBody>
      </p:sp>
    </p:spTree>
    <p:extLst>
      <p:ext uri="{BB962C8B-B14F-4D97-AF65-F5344CB8AC3E}">
        <p14:creationId xmlns:p14="http://schemas.microsoft.com/office/powerpoint/2010/main" val="33365246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F63360A-1B30-024B-853F-C79BF28C577E}" type="datetimeFigureOut">
              <a:rPr lang="es-MX" smtClean="0"/>
              <a:t>19/10/2020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4DF86B1A-32A5-7142-90A8-BAF4BB1BB16F}" type="slidenum">
              <a:rPr lang="es-MX" smtClean="0"/>
              <a:t>‹#›</a:t>
            </a:fld>
            <a:endParaRPr lang="es-MX"/>
          </a:p>
        </p:txBody>
      </p:sp>
    </p:spTree>
    <p:extLst>
      <p:ext uri="{BB962C8B-B14F-4D97-AF65-F5344CB8AC3E}">
        <p14:creationId xmlns:p14="http://schemas.microsoft.com/office/powerpoint/2010/main" val="35583543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63360A-1B30-024B-853F-C79BF28C577E}" type="datetimeFigureOut">
              <a:rPr lang="es-MX" smtClean="0"/>
              <a:t>19/10/2020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4DF86B1A-32A5-7142-90A8-BAF4BB1BB16F}" type="slidenum">
              <a:rPr lang="es-MX" smtClean="0"/>
              <a:t>‹#›</a:t>
            </a:fld>
            <a:endParaRPr lang="es-MX"/>
          </a:p>
        </p:txBody>
      </p:sp>
    </p:spTree>
    <p:extLst>
      <p:ext uri="{BB962C8B-B14F-4D97-AF65-F5344CB8AC3E}">
        <p14:creationId xmlns:p14="http://schemas.microsoft.com/office/powerpoint/2010/main" val="1867784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9A9F4D0-658D-4F59-AE9E-5075BDB9CBBA}" type="datetime1">
              <a:rPr lang="es-MX" smtClean="0"/>
              <a:t>19/10/2020</a:t>
            </a:fld>
            <a:endParaRPr lang="es-MX"/>
          </a:p>
        </p:txBody>
      </p:sp>
      <p:sp>
        <p:nvSpPr>
          <p:cNvPr id="5" name="Footer Placeholder 4"/>
          <p:cNvSpPr>
            <a:spLocks noGrp="1"/>
          </p:cNvSpPr>
          <p:nvPr>
            <p:ph type="ftr" sz="quarter" idx="11"/>
          </p:nvPr>
        </p:nvSpPr>
        <p:spPr/>
        <p:txBody>
          <a:bodyPr/>
          <a:lstStyle/>
          <a:p>
            <a:r>
              <a:rPr lang="es-MX"/>
              <a:t>3 Tipos, expresiones y control de flujo</a:t>
            </a:r>
          </a:p>
        </p:txBody>
      </p:sp>
      <p:sp>
        <p:nvSpPr>
          <p:cNvPr id="6" name="Slide Number Placeholder 5"/>
          <p:cNvSpPr>
            <a:spLocks noGrp="1"/>
          </p:cNvSpPr>
          <p:nvPr>
            <p:ph type="sldNum" sz="quarter" idx="12"/>
          </p:nvPr>
        </p:nvSpPr>
        <p:spPr/>
        <p:txBody>
          <a:bodyPr/>
          <a:lstStyle/>
          <a:p>
            <a:fld id="{7D65464E-A2F2-480D-95EC-8B61D5268CDD}" type="slidenum">
              <a:rPr lang="es-MX" smtClean="0"/>
              <a:pPr/>
              <a:t>‹#›</a:t>
            </a:fld>
            <a:endParaRPr lang="es-MX"/>
          </a:p>
        </p:txBody>
      </p:sp>
    </p:spTree>
    <p:extLst>
      <p:ext uri="{BB962C8B-B14F-4D97-AF65-F5344CB8AC3E}">
        <p14:creationId xmlns:p14="http://schemas.microsoft.com/office/powerpoint/2010/main" val="3282309939"/>
      </p:ext>
    </p:extLst>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F63360A-1B30-024B-853F-C79BF28C577E}" type="datetimeFigureOut">
              <a:rPr lang="es-MX" smtClean="0"/>
              <a:t>19/10/2020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DF86B1A-32A5-7142-90A8-BAF4BB1BB16F}" type="slidenum">
              <a:rPr lang="es-MX" smtClean="0"/>
              <a:t>‹#›</a:t>
            </a:fld>
            <a:endParaRPr lang="es-MX"/>
          </a:p>
        </p:txBody>
      </p:sp>
    </p:spTree>
    <p:extLst>
      <p:ext uri="{BB962C8B-B14F-4D97-AF65-F5344CB8AC3E}">
        <p14:creationId xmlns:p14="http://schemas.microsoft.com/office/powerpoint/2010/main" val="16510977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F63360A-1B30-024B-853F-C79BF28C577E}" type="datetimeFigureOut">
              <a:rPr lang="es-MX" smtClean="0"/>
              <a:t>19/10/2020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DF86B1A-32A5-7142-90A8-BAF4BB1BB16F}" type="slidenum">
              <a:rPr lang="es-MX" smtClean="0"/>
              <a:t>‹#›</a:t>
            </a:fld>
            <a:endParaRPr lang="es-MX"/>
          </a:p>
        </p:txBody>
      </p:sp>
    </p:spTree>
    <p:extLst>
      <p:ext uri="{BB962C8B-B14F-4D97-AF65-F5344CB8AC3E}">
        <p14:creationId xmlns:p14="http://schemas.microsoft.com/office/powerpoint/2010/main" val="15834654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F63360A-1B30-024B-853F-C79BF28C577E}" type="datetimeFigureOut">
              <a:rPr lang="es-MX" smtClean="0"/>
              <a:t>19/10/2020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DF86B1A-32A5-7142-90A8-BAF4BB1BB16F}" type="slidenum">
              <a:rPr lang="es-MX" smtClean="0"/>
              <a:t>‹#›</a:t>
            </a:fld>
            <a:endParaRPr lang="es-MX"/>
          </a:p>
        </p:txBody>
      </p:sp>
    </p:spTree>
    <p:extLst>
      <p:ext uri="{BB962C8B-B14F-4D97-AF65-F5344CB8AC3E}">
        <p14:creationId xmlns:p14="http://schemas.microsoft.com/office/powerpoint/2010/main" val="20236402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F63360A-1B30-024B-853F-C79BF28C577E}" type="datetimeFigureOut">
              <a:rPr lang="es-MX" smtClean="0"/>
              <a:t>19/10/2020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DF86B1A-32A5-7142-90A8-BAF4BB1BB16F}" type="slidenum">
              <a:rPr lang="es-MX" smtClean="0"/>
              <a:t>‹#›</a:t>
            </a:fld>
            <a:endParaRPr lang="es-MX"/>
          </a:p>
        </p:txBody>
      </p:sp>
    </p:spTree>
    <p:extLst>
      <p:ext uri="{BB962C8B-B14F-4D97-AF65-F5344CB8AC3E}">
        <p14:creationId xmlns:p14="http://schemas.microsoft.com/office/powerpoint/2010/main" val="3659338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9A9F4D0-658D-4F59-AE9E-5075BDB9CBBA}" type="datetime1">
              <a:rPr lang="es-MX" smtClean="0"/>
              <a:t>19/10/2020</a:t>
            </a:fld>
            <a:endParaRPr lang="es-MX"/>
          </a:p>
        </p:txBody>
      </p:sp>
      <p:sp>
        <p:nvSpPr>
          <p:cNvPr id="6" name="Footer Placeholder 5"/>
          <p:cNvSpPr>
            <a:spLocks noGrp="1"/>
          </p:cNvSpPr>
          <p:nvPr>
            <p:ph type="ftr" sz="quarter" idx="11"/>
          </p:nvPr>
        </p:nvSpPr>
        <p:spPr/>
        <p:txBody>
          <a:bodyPr/>
          <a:lstStyle/>
          <a:p>
            <a:r>
              <a:rPr lang="es-MX"/>
              <a:t>3 Tipos, expresiones y control de flujo</a:t>
            </a:r>
          </a:p>
        </p:txBody>
      </p:sp>
      <p:sp>
        <p:nvSpPr>
          <p:cNvPr id="7" name="Slide Number Placeholder 6"/>
          <p:cNvSpPr>
            <a:spLocks noGrp="1"/>
          </p:cNvSpPr>
          <p:nvPr>
            <p:ph type="sldNum" sz="quarter" idx="12"/>
          </p:nvPr>
        </p:nvSpPr>
        <p:spPr/>
        <p:txBody>
          <a:bodyPr/>
          <a:lstStyle/>
          <a:p>
            <a:fld id="{7D65464E-A2F2-480D-95EC-8B61D5268CDD}" type="slidenum">
              <a:rPr lang="es-MX" smtClean="0"/>
              <a:pPr/>
              <a:t>‹#›</a:t>
            </a:fld>
            <a:endParaRPr lang="es-MX"/>
          </a:p>
        </p:txBody>
      </p:sp>
    </p:spTree>
    <p:extLst>
      <p:ext uri="{BB962C8B-B14F-4D97-AF65-F5344CB8AC3E}">
        <p14:creationId xmlns:p14="http://schemas.microsoft.com/office/powerpoint/2010/main" val="143246843"/>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9A9F4D0-658D-4F59-AE9E-5075BDB9CBBA}" type="datetime1">
              <a:rPr lang="es-MX" smtClean="0"/>
              <a:t>19/10/2020</a:t>
            </a:fld>
            <a:endParaRPr lang="es-MX"/>
          </a:p>
        </p:txBody>
      </p:sp>
      <p:sp>
        <p:nvSpPr>
          <p:cNvPr id="8" name="Footer Placeholder 7"/>
          <p:cNvSpPr>
            <a:spLocks noGrp="1"/>
          </p:cNvSpPr>
          <p:nvPr>
            <p:ph type="ftr" sz="quarter" idx="11"/>
          </p:nvPr>
        </p:nvSpPr>
        <p:spPr/>
        <p:txBody>
          <a:bodyPr/>
          <a:lstStyle/>
          <a:p>
            <a:r>
              <a:rPr lang="es-MX"/>
              <a:t>3 Tipos, expresiones y control de flujo</a:t>
            </a:r>
          </a:p>
        </p:txBody>
      </p:sp>
      <p:sp>
        <p:nvSpPr>
          <p:cNvPr id="9" name="Slide Number Placeholder 8"/>
          <p:cNvSpPr>
            <a:spLocks noGrp="1"/>
          </p:cNvSpPr>
          <p:nvPr>
            <p:ph type="sldNum" sz="quarter" idx="12"/>
          </p:nvPr>
        </p:nvSpPr>
        <p:spPr/>
        <p:txBody>
          <a:bodyPr/>
          <a:lstStyle/>
          <a:p>
            <a:fld id="{7D65464E-A2F2-480D-95EC-8B61D5268CDD}" type="slidenum">
              <a:rPr lang="es-MX" smtClean="0"/>
              <a:pPr/>
              <a:t>‹#›</a:t>
            </a:fld>
            <a:endParaRPr lang="es-MX"/>
          </a:p>
        </p:txBody>
      </p:sp>
    </p:spTree>
    <p:extLst>
      <p:ext uri="{BB962C8B-B14F-4D97-AF65-F5344CB8AC3E}">
        <p14:creationId xmlns:p14="http://schemas.microsoft.com/office/powerpoint/2010/main" val="27318431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9A9F4D0-658D-4F59-AE9E-5075BDB9CBBA}" type="datetime1">
              <a:rPr lang="es-MX" smtClean="0"/>
              <a:t>19/10/2020</a:t>
            </a:fld>
            <a:endParaRPr lang="es-MX"/>
          </a:p>
        </p:txBody>
      </p:sp>
      <p:sp>
        <p:nvSpPr>
          <p:cNvPr id="4" name="Footer Placeholder 3"/>
          <p:cNvSpPr>
            <a:spLocks noGrp="1"/>
          </p:cNvSpPr>
          <p:nvPr>
            <p:ph type="ftr" sz="quarter" idx="11"/>
          </p:nvPr>
        </p:nvSpPr>
        <p:spPr/>
        <p:txBody>
          <a:bodyPr/>
          <a:lstStyle/>
          <a:p>
            <a:r>
              <a:rPr lang="es-MX"/>
              <a:t>3 Tipos, expresiones y control de flujo</a:t>
            </a:r>
          </a:p>
        </p:txBody>
      </p:sp>
      <p:sp>
        <p:nvSpPr>
          <p:cNvPr id="5" name="Slide Number Placeholder 4"/>
          <p:cNvSpPr>
            <a:spLocks noGrp="1"/>
          </p:cNvSpPr>
          <p:nvPr>
            <p:ph type="sldNum" sz="quarter" idx="12"/>
          </p:nvPr>
        </p:nvSpPr>
        <p:spPr/>
        <p:txBody>
          <a:bodyPr/>
          <a:lstStyle/>
          <a:p>
            <a:fld id="{7D65464E-A2F2-480D-95EC-8B61D5268CDD}" type="slidenum">
              <a:rPr lang="es-MX" smtClean="0"/>
              <a:pPr/>
              <a:t>‹#›</a:t>
            </a:fld>
            <a:endParaRPr lang="es-MX"/>
          </a:p>
        </p:txBody>
      </p:sp>
    </p:spTree>
    <p:extLst>
      <p:ext uri="{BB962C8B-B14F-4D97-AF65-F5344CB8AC3E}">
        <p14:creationId xmlns:p14="http://schemas.microsoft.com/office/powerpoint/2010/main" val="3027897802"/>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A9F4D0-658D-4F59-AE9E-5075BDB9CBBA}" type="datetime1">
              <a:rPr lang="es-MX" smtClean="0"/>
              <a:t>19/10/2020</a:t>
            </a:fld>
            <a:endParaRPr lang="es-MX"/>
          </a:p>
        </p:txBody>
      </p:sp>
      <p:sp>
        <p:nvSpPr>
          <p:cNvPr id="3" name="Footer Placeholder 2"/>
          <p:cNvSpPr>
            <a:spLocks noGrp="1"/>
          </p:cNvSpPr>
          <p:nvPr>
            <p:ph type="ftr" sz="quarter" idx="11"/>
          </p:nvPr>
        </p:nvSpPr>
        <p:spPr/>
        <p:txBody>
          <a:bodyPr/>
          <a:lstStyle/>
          <a:p>
            <a:r>
              <a:rPr lang="es-MX"/>
              <a:t>3 Tipos, expresiones y control de flujo</a:t>
            </a:r>
          </a:p>
        </p:txBody>
      </p:sp>
      <p:sp>
        <p:nvSpPr>
          <p:cNvPr id="4" name="Slide Number Placeholder 3"/>
          <p:cNvSpPr>
            <a:spLocks noGrp="1"/>
          </p:cNvSpPr>
          <p:nvPr>
            <p:ph type="sldNum" sz="quarter" idx="12"/>
          </p:nvPr>
        </p:nvSpPr>
        <p:spPr/>
        <p:txBody>
          <a:bodyPr/>
          <a:lstStyle/>
          <a:p>
            <a:fld id="{7D65464E-A2F2-480D-95EC-8B61D5268CDD}" type="slidenum">
              <a:rPr lang="es-MX" smtClean="0"/>
              <a:pPr/>
              <a:t>‹#›</a:t>
            </a:fld>
            <a:endParaRPr lang="es-MX"/>
          </a:p>
        </p:txBody>
      </p:sp>
    </p:spTree>
    <p:extLst>
      <p:ext uri="{BB962C8B-B14F-4D97-AF65-F5344CB8AC3E}">
        <p14:creationId xmlns:p14="http://schemas.microsoft.com/office/powerpoint/2010/main" val="2485763354"/>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9A9F4D0-658D-4F59-AE9E-5075BDB9CBBA}" type="datetime1">
              <a:rPr lang="es-MX" smtClean="0"/>
              <a:t>19/10/2020</a:t>
            </a:fld>
            <a:endParaRPr lang="es-MX"/>
          </a:p>
        </p:txBody>
      </p:sp>
      <p:sp>
        <p:nvSpPr>
          <p:cNvPr id="6" name="Footer Placeholder 5"/>
          <p:cNvSpPr>
            <a:spLocks noGrp="1"/>
          </p:cNvSpPr>
          <p:nvPr>
            <p:ph type="ftr" sz="quarter" idx="11"/>
          </p:nvPr>
        </p:nvSpPr>
        <p:spPr/>
        <p:txBody>
          <a:bodyPr/>
          <a:lstStyle/>
          <a:p>
            <a:r>
              <a:rPr lang="es-MX"/>
              <a:t>3 Tipos, expresiones y control de flujo</a:t>
            </a:r>
          </a:p>
        </p:txBody>
      </p:sp>
      <p:sp>
        <p:nvSpPr>
          <p:cNvPr id="7" name="Slide Number Placeholder 6"/>
          <p:cNvSpPr>
            <a:spLocks noGrp="1"/>
          </p:cNvSpPr>
          <p:nvPr>
            <p:ph type="sldNum" sz="quarter" idx="12"/>
          </p:nvPr>
        </p:nvSpPr>
        <p:spPr/>
        <p:txBody>
          <a:bodyPr/>
          <a:lstStyle/>
          <a:p>
            <a:fld id="{7D65464E-A2F2-480D-95EC-8B61D5268CDD}" type="slidenum">
              <a:rPr lang="es-MX" smtClean="0"/>
              <a:pPr/>
              <a:t>‹#›</a:t>
            </a:fld>
            <a:endParaRPr lang="es-MX"/>
          </a:p>
        </p:txBody>
      </p:sp>
    </p:spTree>
    <p:extLst>
      <p:ext uri="{BB962C8B-B14F-4D97-AF65-F5344CB8AC3E}">
        <p14:creationId xmlns:p14="http://schemas.microsoft.com/office/powerpoint/2010/main" val="3668792198"/>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9A9F4D0-658D-4F59-AE9E-5075BDB9CBBA}" type="datetime1">
              <a:rPr lang="es-MX" smtClean="0"/>
              <a:t>19/10/2020</a:t>
            </a:fld>
            <a:endParaRPr lang="es-MX"/>
          </a:p>
        </p:txBody>
      </p:sp>
      <p:sp>
        <p:nvSpPr>
          <p:cNvPr id="6" name="Footer Placeholder 5"/>
          <p:cNvSpPr>
            <a:spLocks noGrp="1"/>
          </p:cNvSpPr>
          <p:nvPr>
            <p:ph type="ftr" sz="quarter" idx="11"/>
          </p:nvPr>
        </p:nvSpPr>
        <p:spPr/>
        <p:txBody>
          <a:bodyPr/>
          <a:lstStyle/>
          <a:p>
            <a:r>
              <a:rPr lang="es-MX"/>
              <a:t>3 Tipos, expresiones y control de flujo</a:t>
            </a:r>
          </a:p>
        </p:txBody>
      </p:sp>
      <p:sp>
        <p:nvSpPr>
          <p:cNvPr id="7" name="Slide Number Placeholder 6"/>
          <p:cNvSpPr>
            <a:spLocks noGrp="1"/>
          </p:cNvSpPr>
          <p:nvPr>
            <p:ph type="sldNum" sz="quarter" idx="12"/>
          </p:nvPr>
        </p:nvSpPr>
        <p:spPr/>
        <p:txBody>
          <a:bodyPr/>
          <a:lstStyle/>
          <a:p>
            <a:fld id="{7D65464E-A2F2-480D-95EC-8B61D5268CDD}" type="slidenum">
              <a:rPr lang="es-MX" smtClean="0"/>
              <a:pPr/>
              <a:t>‹#›</a:t>
            </a:fld>
            <a:endParaRPr lang="es-MX"/>
          </a:p>
        </p:txBody>
      </p:sp>
    </p:spTree>
    <p:extLst>
      <p:ext uri="{BB962C8B-B14F-4D97-AF65-F5344CB8AC3E}">
        <p14:creationId xmlns:p14="http://schemas.microsoft.com/office/powerpoint/2010/main" val="2760813319"/>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9F4D0-658D-4F59-AE9E-5075BDB9CBBA}" type="datetime1">
              <a:rPr lang="es-MX" smtClean="0"/>
              <a:t>19/10/2020</a:t>
            </a:fld>
            <a:endParaRPr lang="es-MX"/>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MX"/>
              <a:t>3 Tipos, expresiones y control de flujo</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65464E-A2F2-480D-95EC-8B61D5268CDD}" type="slidenum">
              <a:rPr lang="es-MX" smtClean="0"/>
              <a:pPr/>
              <a:t>‹#›</a:t>
            </a:fld>
            <a:endParaRPr lang="es-MX"/>
          </a:p>
        </p:txBody>
      </p:sp>
    </p:spTree>
    <p:extLst>
      <p:ext uri="{BB962C8B-B14F-4D97-AF65-F5344CB8AC3E}">
        <p14:creationId xmlns:p14="http://schemas.microsoft.com/office/powerpoint/2010/main" val="2236216887"/>
      </p:ext>
    </p:extLst>
  </p:cSld>
  <p:clrMap bg1="lt1" tx1="dk1" bg2="lt2" tx2="dk2" accent1="accent1" accent2="accent2" accent3="accent3" accent4="accent4" accent5="accent5" accent6="accent6" hlink="hlink" folHlink="folHlink"/>
  <p:sldLayoutIdLst>
    <p:sldLayoutId id="2147483995" r:id="rId1"/>
    <p:sldLayoutId id="2147483996" r:id="rId2"/>
    <p:sldLayoutId id="2147483997" r:id="rId3"/>
    <p:sldLayoutId id="2147483998" r:id="rId4"/>
    <p:sldLayoutId id="2147483999" r:id="rId5"/>
    <p:sldLayoutId id="2147484000" r:id="rId6"/>
    <p:sldLayoutId id="2147484001" r:id="rId7"/>
    <p:sldLayoutId id="2147484002" r:id="rId8"/>
    <p:sldLayoutId id="2147484003" r:id="rId9"/>
    <p:sldLayoutId id="2147484004" r:id="rId10"/>
    <p:sldLayoutId id="214748400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56A62C-C072-4BF5-82CE-8355BA0B359E}" type="datetimeFigureOut">
              <a:rPr lang="es-MX" smtClean="0"/>
              <a:t>19/10/2020</a:t>
            </a:fld>
            <a:endParaRPr lang="es-MX"/>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8A8595-2AB0-47AA-BC90-0520B346CEFD}" type="slidenum">
              <a:rPr lang="es-MX" smtClean="0"/>
              <a:t>‹#›</a:t>
            </a:fld>
            <a:endParaRPr lang="es-MX"/>
          </a:p>
        </p:txBody>
      </p:sp>
    </p:spTree>
    <p:extLst>
      <p:ext uri="{BB962C8B-B14F-4D97-AF65-F5344CB8AC3E}">
        <p14:creationId xmlns:p14="http://schemas.microsoft.com/office/powerpoint/2010/main" val="1634694706"/>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63360A-1B30-024B-853F-C79BF28C577E}" type="datetimeFigureOut">
              <a:rPr lang="es-MX" smtClean="0"/>
              <a:t>19/10/2020</a:t>
            </a:fld>
            <a:endParaRPr lang="es-MX"/>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F86B1A-32A5-7142-90A8-BAF4BB1BB16F}" type="slidenum">
              <a:rPr lang="es-MX" smtClean="0"/>
              <a:t>‹#›</a:t>
            </a:fld>
            <a:endParaRPr lang="es-MX"/>
          </a:p>
        </p:txBody>
      </p:sp>
    </p:spTree>
    <p:extLst>
      <p:ext uri="{BB962C8B-B14F-4D97-AF65-F5344CB8AC3E}">
        <p14:creationId xmlns:p14="http://schemas.microsoft.com/office/powerpoint/2010/main" val="3665187920"/>
      </p:ext>
    </p:extLst>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p:txBody>
          <a:bodyPr/>
          <a:lstStyle/>
          <a:p>
            <a:r>
              <a:rPr lang="es-ES" dirty="0"/>
              <a:t>Tipos, expresiones y control de flujo</a:t>
            </a:r>
            <a:endParaRPr lang="es-MX" dirty="0"/>
          </a:p>
        </p:txBody>
      </p:sp>
      <p:sp>
        <p:nvSpPr>
          <p:cNvPr id="7" name="Subtítulo 6"/>
          <p:cNvSpPr>
            <a:spLocks noGrp="1"/>
          </p:cNvSpPr>
          <p:nvPr>
            <p:ph type="subTitle" idx="1"/>
          </p:nvPr>
        </p:nvSpPr>
        <p:spPr/>
        <p:txBody>
          <a:bodyPr/>
          <a:lstStyle/>
          <a:p>
            <a:r>
              <a:rPr lang="es-MX" dirty="0"/>
              <a:t>TEMA 2</a:t>
            </a:r>
          </a:p>
        </p:txBody>
      </p:sp>
    </p:spTree>
    <p:extLst>
      <p:ext uri="{BB962C8B-B14F-4D97-AF65-F5344CB8AC3E}">
        <p14:creationId xmlns:p14="http://schemas.microsoft.com/office/powerpoint/2010/main" val="4065332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78C9B9-F95A-43C9-A9C0-771514ECEA5E}"/>
              </a:ext>
            </a:extLst>
          </p:cNvPr>
          <p:cNvSpPr>
            <a:spLocks noGrp="1"/>
          </p:cNvSpPr>
          <p:nvPr>
            <p:ph type="title"/>
          </p:nvPr>
        </p:nvSpPr>
        <p:spPr/>
        <p:txBody>
          <a:bodyPr/>
          <a:lstStyle/>
          <a:p>
            <a:r>
              <a:rPr lang="es-MX" dirty="0"/>
              <a:t>Operadores aritméticos</a:t>
            </a:r>
          </a:p>
        </p:txBody>
      </p:sp>
      <p:graphicFrame>
        <p:nvGraphicFramePr>
          <p:cNvPr id="4" name="Marcador de contenido 3">
            <a:extLst>
              <a:ext uri="{FF2B5EF4-FFF2-40B4-BE49-F238E27FC236}">
                <a16:creationId xmlns:a16="http://schemas.microsoft.com/office/drawing/2014/main" id="{811310BA-438D-4A79-8DEF-2FA0A9943A2B}"/>
              </a:ext>
            </a:extLst>
          </p:cNvPr>
          <p:cNvGraphicFramePr>
            <a:graphicFrameLocks noGrp="1"/>
          </p:cNvGraphicFramePr>
          <p:nvPr>
            <p:ph idx="1"/>
          </p:nvPr>
        </p:nvGraphicFramePr>
        <p:xfrm>
          <a:off x="3114571" y="2434827"/>
          <a:ext cx="5962858" cy="2057400"/>
        </p:xfrm>
        <a:graphic>
          <a:graphicData uri="http://schemas.openxmlformats.org/drawingml/2006/table">
            <a:tbl>
              <a:tblPr firstRow="1" bandRow="1">
                <a:tableStyleId>{5C22544A-7EE6-4342-B048-85BDC9FD1C3A}</a:tableStyleId>
              </a:tblPr>
              <a:tblGrid>
                <a:gridCol w="1572152">
                  <a:extLst>
                    <a:ext uri="{9D8B030D-6E8A-4147-A177-3AD203B41FA5}">
                      <a16:colId xmlns:a16="http://schemas.microsoft.com/office/drawing/2014/main" val="912741887"/>
                    </a:ext>
                  </a:extLst>
                </a:gridCol>
                <a:gridCol w="4390706">
                  <a:extLst>
                    <a:ext uri="{9D8B030D-6E8A-4147-A177-3AD203B41FA5}">
                      <a16:colId xmlns:a16="http://schemas.microsoft.com/office/drawing/2014/main" val="3979873199"/>
                    </a:ext>
                  </a:extLst>
                </a:gridCol>
              </a:tblGrid>
              <a:tr h="342900">
                <a:tc>
                  <a:txBody>
                    <a:bodyPr/>
                    <a:lstStyle/>
                    <a:p>
                      <a:pPr algn="ctr"/>
                      <a:r>
                        <a:rPr lang="es-MX" sz="1800" dirty="0"/>
                        <a:t>Operador</a:t>
                      </a:r>
                    </a:p>
                  </a:txBody>
                  <a:tcPr marL="68580" marR="68580" marT="34290" marB="34290"/>
                </a:tc>
                <a:tc>
                  <a:txBody>
                    <a:bodyPr/>
                    <a:lstStyle/>
                    <a:p>
                      <a:pPr algn="ctr"/>
                      <a:r>
                        <a:rPr lang="es-MX" sz="1800" dirty="0"/>
                        <a:t>Función</a:t>
                      </a:r>
                    </a:p>
                  </a:txBody>
                  <a:tcPr marL="68580" marR="68580" marT="34290" marB="34290"/>
                </a:tc>
                <a:extLst>
                  <a:ext uri="{0D108BD9-81ED-4DB2-BD59-A6C34878D82A}">
                    <a16:rowId xmlns:a16="http://schemas.microsoft.com/office/drawing/2014/main" val="4171371921"/>
                  </a:ext>
                </a:extLst>
              </a:tr>
              <a:tr h="342900">
                <a:tc>
                  <a:txBody>
                    <a:bodyPr/>
                    <a:lstStyle/>
                    <a:p>
                      <a:pPr algn="ctr"/>
                      <a:r>
                        <a:rPr lang="es-MX" sz="1800" dirty="0"/>
                        <a:t>+</a:t>
                      </a:r>
                    </a:p>
                  </a:txBody>
                  <a:tcPr marL="68580" marR="68580" marT="34290" marB="34290"/>
                </a:tc>
                <a:tc>
                  <a:txBody>
                    <a:bodyPr/>
                    <a:lstStyle/>
                    <a:p>
                      <a:r>
                        <a:rPr lang="es-MX" sz="1800" dirty="0"/>
                        <a:t>Adición</a:t>
                      </a:r>
                    </a:p>
                  </a:txBody>
                  <a:tcPr marL="68580" marR="68580" marT="34290" marB="34290"/>
                </a:tc>
                <a:extLst>
                  <a:ext uri="{0D108BD9-81ED-4DB2-BD59-A6C34878D82A}">
                    <a16:rowId xmlns:a16="http://schemas.microsoft.com/office/drawing/2014/main" val="107195045"/>
                  </a:ext>
                </a:extLst>
              </a:tr>
              <a:tr h="342900">
                <a:tc>
                  <a:txBody>
                    <a:bodyPr/>
                    <a:lstStyle/>
                    <a:p>
                      <a:pPr algn="ctr"/>
                      <a:r>
                        <a:rPr lang="es-MX" sz="1800" dirty="0"/>
                        <a:t>-</a:t>
                      </a:r>
                    </a:p>
                  </a:txBody>
                  <a:tcPr marL="68580" marR="68580" marT="34290" marB="34290"/>
                </a:tc>
                <a:tc>
                  <a:txBody>
                    <a:bodyPr/>
                    <a:lstStyle/>
                    <a:p>
                      <a:r>
                        <a:rPr lang="es-MX" sz="1800" dirty="0"/>
                        <a:t>Sustracción</a:t>
                      </a:r>
                    </a:p>
                  </a:txBody>
                  <a:tcPr marL="68580" marR="68580" marT="34290" marB="34290"/>
                </a:tc>
                <a:extLst>
                  <a:ext uri="{0D108BD9-81ED-4DB2-BD59-A6C34878D82A}">
                    <a16:rowId xmlns:a16="http://schemas.microsoft.com/office/drawing/2014/main" val="287029504"/>
                  </a:ext>
                </a:extLst>
              </a:tr>
              <a:tr h="342900">
                <a:tc>
                  <a:txBody>
                    <a:bodyPr/>
                    <a:lstStyle/>
                    <a:p>
                      <a:pPr algn="ctr"/>
                      <a:r>
                        <a:rPr lang="es-MX" sz="1800" dirty="0"/>
                        <a:t>*</a:t>
                      </a:r>
                    </a:p>
                  </a:txBody>
                  <a:tcPr marL="68580" marR="68580" marT="34290" marB="34290"/>
                </a:tc>
                <a:tc>
                  <a:txBody>
                    <a:bodyPr/>
                    <a:lstStyle/>
                    <a:p>
                      <a:r>
                        <a:rPr lang="es-MX" sz="1800" dirty="0"/>
                        <a:t>Multiplicación</a:t>
                      </a:r>
                    </a:p>
                  </a:txBody>
                  <a:tcPr marL="68580" marR="68580" marT="34290" marB="34290"/>
                </a:tc>
                <a:extLst>
                  <a:ext uri="{0D108BD9-81ED-4DB2-BD59-A6C34878D82A}">
                    <a16:rowId xmlns:a16="http://schemas.microsoft.com/office/drawing/2014/main" val="1187016144"/>
                  </a:ext>
                </a:extLst>
              </a:tr>
              <a:tr h="342900">
                <a:tc>
                  <a:txBody>
                    <a:bodyPr/>
                    <a:lstStyle/>
                    <a:p>
                      <a:pPr algn="ctr"/>
                      <a:r>
                        <a:rPr lang="es-MX" sz="1800" dirty="0"/>
                        <a:t>/</a:t>
                      </a:r>
                    </a:p>
                  </a:txBody>
                  <a:tcPr marL="68580" marR="68580" marT="34290" marB="34290"/>
                </a:tc>
                <a:tc>
                  <a:txBody>
                    <a:bodyPr/>
                    <a:lstStyle/>
                    <a:p>
                      <a:r>
                        <a:rPr lang="es-MX" sz="1800" dirty="0"/>
                        <a:t>División</a:t>
                      </a:r>
                    </a:p>
                  </a:txBody>
                  <a:tcPr marL="68580" marR="68580" marT="34290" marB="34290"/>
                </a:tc>
                <a:extLst>
                  <a:ext uri="{0D108BD9-81ED-4DB2-BD59-A6C34878D82A}">
                    <a16:rowId xmlns:a16="http://schemas.microsoft.com/office/drawing/2014/main" val="2057211496"/>
                  </a:ext>
                </a:extLst>
              </a:tr>
              <a:tr h="342900">
                <a:tc>
                  <a:txBody>
                    <a:bodyPr/>
                    <a:lstStyle/>
                    <a:p>
                      <a:pPr algn="ctr"/>
                      <a:r>
                        <a:rPr lang="es-MX" sz="1800" dirty="0"/>
                        <a:t>%</a:t>
                      </a:r>
                    </a:p>
                  </a:txBody>
                  <a:tcPr marL="68580" marR="68580" marT="34290" marB="34290"/>
                </a:tc>
                <a:tc>
                  <a:txBody>
                    <a:bodyPr/>
                    <a:lstStyle/>
                    <a:p>
                      <a:r>
                        <a:rPr lang="es-MX" sz="1800" dirty="0"/>
                        <a:t>Modulo(Residuo de la división entera)</a:t>
                      </a:r>
                    </a:p>
                  </a:txBody>
                  <a:tcPr marL="68580" marR="68580" marT="34290" marB="34290"/>
                </a:tc>
                <a:extLst>
                  <a:ext uri="{0D108BD9-81ED-4DB2-BD59-A6C34878D82A}">
                    <a16:rowId xmlns:a16="http://schemas.microsoft.com/office/drawing/2014/main" val="892942509"/>
                  </a:ext>
                </a:extLst>
              </a:tr>
            </a:tbl>
          </a:graphicData>
        </a:graphic>
      </p:graphicFrame>
    </p:spTree>
    <p:extLst>
      <p:ext uri="{BB962C8B-B14F-4D97-AF65-F5344CB8AC3E}">
        <p14:creationId xmlns:p14="http://schemas.microsoft.com/office/powerpoint/2010/main" val="2126626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75214A-82E0-47A8-B91E-0AE813B043FF}"/>
              </a:ext>
            </a:extLst>
          </p:cNvPr>
          <p:cNvSpPr>
            <a:spLocks noGrp="1"/>
          </p:cNvSpPr>
          <p:nvPr>
            <p:ph type="title"/>
          </p:nvPr>
        </p:nvSpPr>
        <p:spPr/>
        <p:txBody>
          <a:bodyPr/>
          <a:lstStyle/>
          <a:p>
            <a:r>
              <a:rPr lang="es-MX" dirty="0"/>
              <a:t>Operadores de asignación</a:t>
            </a:r>
          </a:p>
        </p:txBody>
      </p:sp>
      <p:graphicFrame>
        <p:nvGraphicFramePr>
          <p:cNvPr id="4" name="Marcador de contenido 3">
            <a:extLst>
              <a:ext uri="{FF2B5EF4-FFF2-40B4-BE49-F238E27FC236}">
                <a16:creationId xmlns:a16="http://schemas.microsoft.com/office/drawing/2014/main" id="{21AEAF71-BFA3-4CE3-8428-8DCDBD410A2F}"/>
              </a:ext>
            </a:extLst>
          </p:cNvPr>
          <p:cNvGraphicFramePr>
            <a:graphicFrameLocks noGrp="1"/>
          </p:cNvGraphicFramePr>
          <p:nvPr>
            <p:ph idx="1"/>
          </p:nvPr>
        </p:nvGraphicFramePr>
        <p:xfrm>
          <a:off x="2152651" y="2226469"/>
          <a:ext cx="6626916" cy="2537460"/>
        </p:xfrm>
        <a:graphic>
          <a:graphicData uri="http://schemas.openxmlformats.org/drawingml/2006/table">
            <a:tbl>
              <a:tblPr firstRow="1" bandRow="1">
                <a:tableStyleId>{5C22544A-7EE6-4342-B048-85BDC9FD1C3A}</a:tableStyleId>
              </a:tblPr>
              <a:tblGrid>
                <a:gridCol w="1050201">
                  <a:extLst>
                    <a:ext uri="{9D8B030D-6E8A-4147-A177-3AD203B41FA5}">
                      <a16:colId xmlns:a16="http://schemas.microsoft.com/office/drawing/2014/main" val="362956593"/>
                    </a:ext>
                  </a:extLst>
                </a:gridCol>
                <a:gridCol w="1687003">
                  <a:extLst>
                    <a:ext uri="{9D8B030D-6E8A-4147-A177-3AD203B41FA5}">
                      <a16:colId xmlns:a16="http://schemas.microsoft.com/office/drawing/2014/main" val="701644569"/>
                    </a:ext>
                  </a:extLst>
                </a:gridCol>
                <a:gridCol w="3889712">
                  <a:extLst>
                    <a:ext uri="{9D8B030D-6E8A-4147-A177-3AD203B41FA5}">
                      <a16:colId xmlns:a16="http://schemas.microsoft.com/office/drawing/2014/main" val="3419953881"/>
                    </a:ext>
                  </a:extLst>
                </a:gridCol>
              </a:tblGrid>
              <a:tr h="278130">
                <a:tc>
                  <a:txBody>
                    <a:bodyPr/>
                    <a:lstStyle/>
                    <a:p>
                      <a:r>
                        <a:rPr lang="es-MX" sz="1400" dirty="0"/>
                        <a:t>Operador</a:t>
                      </a:r>
                    </a:p>
                  </a:txBody>
                  <a:tcPr marL="68580" marR="68580" marT="34290" marB="34290"/>
                </a:tc>
                <a:tc>
                  <a:txBody>
                    <a:bodyPr/>
                    <a:lstStyle/>
                    <a:p>
                      <a:r>
                        <a:rPr lang="es-MX" sz="1400" dirty="0"/>
                        <a:t>Ejemplo</a:t>
                      </a:r>
                    </a:p>
                  </a:txBody>
                  <a:tcPr marL="68580" marR="68580" marT="34290" marB="34290"/>
                </a:tc>
                <a:tc>
                  <a:txBody>
                    <a:bodyPr/>
                    <a:lstStyle/>
                    <a:p>
                      <a:r>
                        <a:rPr lang="es-MX" sz="1400" dirty="0"/>
                        <a:t>Significado</a:t>
                      </a:r>
                    </a:p>
                  </a:txBody>
                  <a:tcPr marL="68580" marR="68580" marT="34290" marB="34290"/>
                </a:tc>
                <a:extLst>
                  <a:ext uri="{0D108BD9-81ED-4DB2-BD59-A6C34878D82A}">
                    <a16:rowId xmlns:a16="http://schemas.microsoft.com/office/drawing/2014/main" val="1261725151"/>
                  </a:ext>
                </a:extLst>
              </a:tr>
              <a:tr h="278130">
                <a:tc>
                  <a:txBody>
                    <a:bodyPr/>
                    <a:lstStyle/>
                    <a:p>
                      <a:r>
                        <a:rPr lang="es-MX" sz="1400" dirty="0"/>
                        <a:t>=</a:t>
                      </a:r>
                    </a:p>
                  </a:txBody>
                  <a:tcPr marL="68580" marR="68580" marT="34290" marB="34290"/>
                </a:tc>
                <a:tc>
                  <a:txBody>
                    <a:bodyPr/>
                    <a:lstStyle/>
                    <a:p>
                      <a:r>
                        <a:rPr lang="es-MX" sz="1400" dirty="0"/>
                        <a:t>peso = 70</a:t>
                      </a:r>
                    </a:p>
                  </a:txBody>
                  <a:tcPr marL="68580" marR="68580" marT="34290" marB="34290"/>
                </a:tc>
                <a:tc>
                  <a:txBody>
                    <a:bodyPr/>
                    <a:lstStyle/>
                    <a:p>
                      <a:r>
                        <a:rPr lang="es-MX" sz="1400" dirty="0"/>
                        <a:t>Asignación de la literal 70 a la variable peso </a:t>
                      </a:r>
                    </a:p>
                  </a:txBody>
                  <a:tcPr marL="68580" marR="68580" marT="34290" marB="34290"/>
                </a:tc>
                <a:extLst>
                  <a:ext uri="{0D108BD9-81ED-4DB2-BD59-A6C34878D82A}">
                    <a16:rowId xmlns:a16="http://schemas.microsoft.com/office/drawing/2014/main" val="3241850654"/>
                  </a:ext>
                </a:extLst>
              </a:tr>
              <a:tr h="278130">
                <a:tc>
                  <a:txBody>
                    <a:bodyPr/>
                    <a:lstStyle/>
                    <a:p>
                      <a:r>
                        <a:rPr lang="es-MX" sz="1400" dirty="0"/>
                        <a:t>+=</a:t>
                      </a:r>
                    </a:p>
                  </a:txBody>
                  <a:tcPr marL="68580" marR="68580" marT="34290" marB="34290"/>
                </a:tc>
                <a:tc>
                  <a:txBody>
                    <a:bodyPr/>
                    <a:lstStyle/>
                    <a:p>
                      <a:r>
                        <a:rPr lang="es-MX" sz="1400" dirty="0"/>
                        <a:t>peso += 70</a:t>
                      </a:r>
                    </a:p>
                  </a:txBody>
                  <a:tcPr marL="68580" marR="68580" marT="34290" marB="34290"/>
                </a:tc>
                <a:tc>
                  <a:txBody>
                    <a:bodyPr/>
                    <a:lstStyle/>
                    <a:p>
                      <a:r>
                        <a:rPr lang="es-MX" sz="1400" dirty="0"/>
                        <a:t>Es igual a peso = peso + 70</a:t>
                      </a:r>
                    </a:p>
                  </a:txBody>
                  <a:tcPr marL="68580" marR="68580" marT="34290" marB="34290"/>
                </a:tc>
                <a:extLst>
                  <a:ext uri="{0D108BD9-81ED-4DB2-BD59-A6C34878D82A}">
                    <a16:rowId xmlns:a16="http://schemas.microsoft.com/office/drawing/2014/main" val="1501904795"/>
                  </a:ext>
                </a:extLst>
              </a:tr>
              <a:tr h="278130">
                <a:tc>
                  <a:txBody>
                    <a:bodyPr/>
                    <a:lstStyle/>
                    <a:p>
                      <a:r>
                        <a:rPr lang="es-MX" sz="1400" dirty="0"/>
                        <a:t>-=</a:t>
                      </a:r>
                    </a:p>
                  </a:txBody>
                  <a:tcPr marL="68580" marR="68580" marT="34290" marB="34290"/>
                </a:tc>
                <a:tc>
                  <a:txBody>
                    <a:bodyPr/>
                    <a:lstStyle/>
                    <a:p>
                      <a:r>
                        <a:rPr lang="es-MX" sz="1400" dirty="0"/>
                        <a:t>peso -= 70</a:t>
                      </a:r>
                    </a:p>
                  </a:txBody>
                  <a:tcPr marL="68580" marR="68580" marT="34290" marB="34290"/>
                </a:tc>
                <a:tc>
                  <a:txBody>
                    <a:bodyPr/>
                    <a:lstStyle/>
                    <a:p>
                      <a:r>
                        <a:rPr lang="es-MX" sz="1400" dirty="0"/>
                        <a:t>Es igual a peso = peso – 70</a:t>
                      </a:r>
                    </a:p>
                  </a:txBody>
                  <a:tcPr marL="68580" marR="68580" marT="34290" marB="34290"/>
                </a:tc>
                <a:extLst>
                  <a:ext uri="{0D108BD9-81ED-4DB2-BD59-A6C34878D82A}">
                    <a16:rowId xmlns:a16="http://schemas.microsoft.com/office/drawing/2014/main" val="42379332"/>
                  </a:ext>
                </a:extLst>
              </a:tr>
              <a:tr h="278130">
                <a:tc>
                  <a:txBody>
                    <a:bodyPr/>
                    <a:lstStyle/>
                    <a:p>
                      <a:r>
                        <a:rPr lang="es-MX" sz="1400" dirty="0"/>
                        <a:t>*=</a:t>
                      </a:r>
                    </a:p>
                  </a:txBody>
                  <a:tcPr marL="68580" marR="68580" marT="34290" marB="34290"/>
                </a:tc>
                <a:tc>
                  <a:txBody>
                    <a:bodyPr/>
                    <a:lstStyle/>
                    <a:p>
                      <a:r>
                        <a:rPr lang="es-MX" sz="1400" dirty="0"/>
                        <a:t>peso *= 70</a:t>
                      </a:r>
                    </a:p>
                  </a:txBody>
                  <a:tcPr marL="68580" marR="68580" marT="34290" marB="34290"/>
                </a:tc>
                <a:tc>
                  <a:txBody>
                    <a:bodyPr/>
                    <a:lstStyle/>
                    <a:p>
                      <a:r>
                        <a:rPr lang="es-MX" sz="1400" dirty="0"/>
                        <a:t>Es igual a peso = peso * 70</a:t>
                      </a:r>
                    </a:p>
                  </a:txBody>
                  <a:tcPr marL="68580" marR="68580" marT="34290" marB="34290"/>
                </a:tc>
                <a:extLst>
                  <a:ext uri="{0D108BD9-81ED-4DB2-BD59-A6C34878D82A}">
                    <a16:rowId xmlns:a16="http://schemas.microsoft.com/office/drawing/2014/main" val="1124478128"/>
                  </a:ext>
                </a:extLst>
              </a:tr>
              <a:tr h="278130">
                <a:tc>
                  <a:txBody>
                    <a:bodyPr/>
                    <a:lstStyle/>
                    <a:p>
                      <a:r>
                        <a:rPr lang="es-MX" sz="1400" dirty="0"/>
                        <a:t>/=</a:t>
                      </a:r>
                    </a:p>
                  </a:txBody>
                  <a:tcPr marL="68580" marR="68580" marT="34290" marB="34290"/>
                </a:tc>
                <a:tc>
                  <a:txBody>
                    <a:bodyPr/>
                    <a:lstStyle/>
                    <a:p>
                      <a:r>
                        <a:rPr lang="es-MX" sz="1400" dirty="0"/>
                        <a:t>peso /= 70</a:t>
                      </a:r>
                    </a:p>
                  </a:txBody>
                  <a:tcPr marL="68580" marR="68580" marT="34290" marB="34290"/>
                </a:tc>
                <a:tc>
                  <a:txBody>
                    <a:bodyPr/>
                    <a:lstStyle/>
                    <a:p>
                      <a:r>
                        <a:rPr lang="es-MX" sz="1400" dirty="0"/>
                        <a:t>Es igual a peso = peso / 70</a:t>
                      </a:r>
                    </a:p>
                  </a:txBody>
                  <a:tcPr marL="68580" marR="68580" marT="34290" marB="34290"/>
                </a:tc>
                <a:extLst>
                  <a:ext uri="{0D108BD9-81ED-4DB2-BD59-A6C34878D82A}">
                    <a16:rowId xmlns:a16="http://schemas.microsoft.com/office/drawing/2014/main" val="3746197576"/>
                  </a:ext>
                </a:extLst>
              </a:tr>
              <a:tr h="278130">
                <a:tc>
                  <a:txBody>
                    <a:bodyPr/>
                    <a:lstStyle/>
                    <a:p>
                      <a:r>
                        <a:rPr lang="es-MX" sz="1400" dirty="0"/>
                        <a:t>%=</a:t>
                      </a:r>
                    </a:p>
                  </a:txBody>
                  <a:tcPr marL="68580" marR="68580" marT="34290" marB="34290"/>
                </a:tc>
                <a:tc>
                  <a:txBody>
                    <a:bodyPr/>
                    <a:lstStyle/>
                    <a:p>
                      <a:r>
                        <a:rPr lang="es-MX" sz="1400" dirty="0"/>
                        <a:t>peso %= 70</a:t>
                      </a:r>
                    </a:p>
                  </a:txBody>
                  <a:tcPr marL="68580" marR="68580" marT="34290" marB="34290"/>
                </a:tc>
                <a:tc>
                  <a:txBody>
                    <a:bodyPr/>
                    <a:lstStyle/>
                    <a:p>
                      <a:r>
                        <a:rPr lang="es-MX" sz="1400" dirty="0"/>
                        <a:t>Es igual a peso = peso % 70</a:t>
                      </a:r>
                    </a:p>
                  </a:txBody>
                  <a:tcPr marL="68580" marR="68580" marT="34290" marB="34290"/>
                </a:tc>
                <a:extLst>
                  <a:ext uri="{0D108BD9-81ED-4DB2-BD59-A6C34878D82A}">
                    <a16:rowId xmlns:a16="http://schemas.microsoft.com/office/drawing/2014/main" val="1032959944"/>
                  </a:ext>
                </a:extLst>
              </a:tr>
              <a:tr h="278130">
                <a:tc>
                  <a:txBody>
                    <a:bodyPr/>
                    <a:lstStyle/>
                    <a:p>
                      <a:r>
                        <a:rPr lang="es-MX" sz="1400" dirty="0"/>
                        <a:t>++</a:t>
                      </a:r>
                    </a:p>
                  </a:txBody>
                  <a:tcPr marL="68580" marR="68580" marT="34290" marB="34290"/>
                </a:tc>
                <a:tc>
                  <a:txBody>
                    <a:bodyPr/>
                    <a:lstStyle/>
                    <a:p>
                      <a:r>
                        <a:rPr lang="es-MX" sz="1400" dirty="0"/>
                        <a:t>peso = 70</a:t>
                      </a:r>
                    </a:p>
                  </a:txBody>
                  <a:tcPr marL="68580" marR="68580" marT="34290" marB="34290"/>
                </a:tc>
                <a:tc>
                  <a:txBody>
                    <a:bodyPr/>
                    <a:lstStyle/>
                    <a:p>
                      <a:r>
                        <a:rPr lang="es-MX" sz="1400" dirty="0"/>
                        <a:t>Es igual a peso = peso + 1</a:t>
                      </a:r>
                    </a:p>
                  </a:txBody>
                  <a:tcPr marL="68580" marR="68580" marT="34290" marB="34290"/>
                </a:tc>
                <a:extLst>
                  <a:ext uri="{0D108BD9-81ED-4DB2-BD59-A6C34878D82A}">
                    <a16:rowId xmlns:a16="http://schemas.microsoft.com/office/drawing/2014/main" val="3913937551"/>
                  </a:ext>
                </a:extLst>
              </a:tr>
              <a:tr h="278130">
                <a:tc>
                  <a:txBody>
                    <a:bodyPr/>
                    <a:lstStyle/>
                    <a:p>
                      <a:r>
                        <a:rPr lang="es-MX" sz="1400" dirty="0"/>
                        <a:t>--</a:t>
                      </a:r>
                    </a:p>
                  </a:txBody>
                  <a:tcPr marL="68580" marR="68580" marT="34290" marB="34290"/>
                </a:tc>
                <a:tc>
                  <a:txBody>
                    <a:bodyPr/>
                    <a:lstStyle/>
                    <a:p>
                      <a:r>
                        <a:rPr lang="es-MX" sz="1400" dirty="0"/>
                        <a:t>peso = 70</a:t>
                      </a:r>
                    </a:p>
                  </a:txBody>
                  <a:tcPr marL="68580" marR="68580" marT="34290" marB="34290"/>
                </a:tc>
                <a:tc>
                  <a:txBody>
                    <a:bodyPr/>
                    <a:lstStyle/>
                    <a:p>
                      <a:r>
                        <a:rPr lang="es-MX" sz="1400" dirty="0"/>
                        <a:t>Es igual a peso = peso - 1</a:t>
                      </a:r>
                    </a:p>
                  </a:txBody>
                  <a:tcPr marL="68580" marR="68580" marT="34290" marB="34290"/>
                </a:tc>
                <a:extLst>
                  <a:ext uri="{0D108BD9-81ED-4DB2-BD59-A6C34878D82A}">
                    <a16:rowId xmlns:a16="http://schemas.microsoft.com/office/drawing/2014/main" val="3678837257"/>
                  </a:ext>
                </a:extLst>
              </a:tr>
            </a:tbl>
          </a:graphicData>
        </a:graphic>
      </p:graphicFrame>
    </p:spTree>
    <p:extLst>
      <p:ext uri="{BB962C8B-B14F-4D97-AF65-F5344CB8AC3E}">
        <p14:creationId xmlns:p14="http://schemas.microsoft.com/office/powerpoint/2010/main" val="2349480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432112-A627-2641-811A-5E26AECD8DB1}"/>
              </a:ext>
            </a:extLst>
          </p:cNvPr>
          <p:cNvSpPr>
            <a:spLocks noGrp="1"/>
          </p:cNvSpPr>
          <p:nvPr>
            <p:ph type="title"/>
          </p:nvPr>
        </p:nvSpPr>
        <p:spPr/>
        <p:txBody>
          <a:bodyPr/>
          <a:lstStyle/>
          <a:p>
            <a:r>
              <a:rPr lang="es-MX" dirty="0"/>
              <a:t>Operadores a nivel de bits</a:t>
            </a:r>
          </a:p>
        </p:txBody>
      </p:sp>
      <p:sp>
        <p:nvSpPr>
          <p:cNvPr id="3" name="Marcador de contenido 2">
            <a:extLst>
              <a:ext uri="{FF2B5EF4-FFF2-40B4-BE49-F238E27FC236}">
                <a16:creationId xmlns:a16="http://schemas.microsoft.com/office/drawing/2014/main" id="{31DD252D-5A83-5145-9E78-1F15BEB94DB8}"/>
              </a:ext>
            </a:extLst>
          </p:cNvPr>
          <p:cNvSpPr>
            <a:spLocks noGrp="1"/>
          </p:cNvSpPr>
          <p:nvPr>
            <p:ph idx="1"/>
          </p:nvPr>
        </p:nvSpPr>
        <p:spPr/>
        <p:txBody>
          <a:bodyPr/>
          <a:lstStyle/>
          <a:p>
            <a:pPr marL="0" indent="0">
              <a:buNone/>
            </a:pPr>
            <a:r>
              <a:rPr lang="es-MX" dirty="0"/>
              <a:t>Los operadores a nivel de bits realizan operaciones bit a bit sobre </a:t>
            </a:r>
            <a:r>
              <a:rPr lang="es-MX" dirty="0" err="1"/>
              <a:t>operandos</a:t>
            </a:r>
            <a:r>
              <a:rPr lang="es-MX" dirty="0"/>
              <a:t> de los tipos long, short, int, char y byte.</a:t>
            </a:r>
          </a:p>
          <a:p>
            <a:pPr marL="0" indent="0">
              <a:buNone/>
            </a:pPr>
            <a:endParaRPr lang="es-MX" dirty="0"/>
          </a:p>
        </p:txBody>
      </p:sp>
      <p:graphicFrame>
        <p:nvGraphicFramePr>
          <p:cNvPr id="4" name="Tabla 4">
            <a:extLst>
              <a:ext uri="{FF2B5EF4-FFF2-40B4-BE49-F238E27FC236}">
                <a16:creationId xmlns:a16="http://schemas.microsoft.com/office/drawing/2014/main" id="{D2C80128-00E0-DD4D-8488-D781F74836E3}"/>
              </a:ext>
            </a:extLst>
          </p:cNvPr>
          <p:cNvGraphicFramePr>
            <a:graphicFrameLocks noGrp="1"/>
          </p:cNvGraphicFramePr>
          <p:nvPr/>
        </p:nvGraphicFramePr>
        <p:xfrm>
          <a:off x="2304065" y="2986801"/>
          <a:ext cx="7735285" cy="2940210"/>
        </p:xfrm>
        <a:graphic>
          <a:graphicData uri="http://schemas.openxmlformats.org/drawingml/2006/table">
            <a:tbl>
              <a:tblPr firstRow="1" bandRow="1">
                <a:tableStyleId>{5C22544A-7EE6-4342-B048-85BDC9FD1C3A}</a:tableStyleId>
              </a:tblPr>
              <a:tblGrid>
                <a:gridCol w="1868096">
                  <a:extLst>
                    <a:ext uri="{9D8B030D-6E8A-4147-A177-3AD203B41FA5}">
                      <a16:colId xmlns:a16="http://schemas.microsoft.com/office/drawing/2014/main" val="4221223559"/>
                    </a:ext>
                  </a:extLst>
                </a:gridCol>
                <a:gridCol w="5867189">
                  <a:extLst>
                    <a:ext uri="{9D8B030D-6E8A-4147-A177-3AD203B41FA5}">
                      <a16:colId xmlns:a16="http://schemas.microsoft.com/office/drawing/2014/main" val="1714426991"/>
                    </a:ext>
                  </a:extLst>
                </a:gridCol>
              </a:tblGrid>
              <a:tr h="289375">
                <a:tc>
                  <a:txBody>
                    <a:bodyPr/>
                    <a:lstStyle/>
                    <a:p>
                      <a:r>
                        <a:rPr lang="es-MX" sz="1400" dirty="0"/>
                        <a:t>Operador</a:t>
                      </a:r>
                    </a:p>
                  </a:txBody>
                  <a:tcPr marL="68580" marR="68580" marT="34290" marB="34290"/>
                </a:tc>
                <a:tc>
                  <a:txBody>
                    <a:bodyPr/>
                    <a:lstStyle/>
                    <a:p>
                      <a:r>
                        <a:rPr lang="es-MX" sz="1400" dirty="0"/>
                        <a:t>Significado</a:t>
                      </a:r>
                    </a:p>
                  </a:txBody>
                  <a:tcPr marL="68580" marR="68580" marT="34290" marB="34290"/>
                </a:tc>
                <a:extLst>
                  <a:ext uri="{0D108BD9-81ED-4DB2-BD59-A6C34878D82A}">
                    <a16:rowId xmlns:a16="http://schemas.microsoft.com/office/drawing/2014/main" val="170690493"/>
                  </a:ext>
                </a:extLst>
              </a:tr>
              <a:tr h="289375">
                <a:tc>
                  <a:txBody>
                    <a:bodyPr/>
                    <a:lstStyle/>
                    <a:p>
                      <a:r>
                        <a:rPr lang="es-MX" sz="1400" dirty="0"/>
                        <a:t>&amp;</a:t>
                      </a:r>
                    </a:p>
                  </a:txBody>
                  <a:tcPr marL="68580" marR="68580" marT="34290" marB="34290"/>
                </a:tc>
                <a:tc>
                  <a:txBody>
                    <a:bodyPr/>
                    <a:lstStyle/>
                    <a:p>
                      <a:r>
                        <a:rPr lang="es-MX" sz="1400" dirty="0"/>
                        <a:t>Operación AND</a:t>
                      </a:r>
                    </a:p>
                  </a:txBody>
                  <a:tcPr marL="68580" marR="68580" marT="34290" marB="34290"/>
                </a:tc>
                <a:extLst>
                  <a:ext uri="{0D108BD9-81ED-4DB2-BD59-A6C34878D82A}">
                    <a16:rowId xmlns:a16="http://schemas.microsoft.com/office/drawing/2014/main" val="2244636949"/>
                  </a:ext>
                </a:extLst>
              </a:tr>
              <a:tr h="289375">
                <a:tc>
                  <a:txBody>
                    <a:bodyPr/>
                    <a:lstStyle/>
                    <a:p>
                      <a:r>
                        <a:rPr lang="es-MX" sz="1400" dirty="0"/>
                        <a:t>|</a:t>
                      </a:r>
                    </a:p>
                  </a:txBody>
                  <a:tcPr marL="68580" marR="68580" marT="34290" marB="34290"/>
                </a:tc>
                <a:tc>
                  <a:txBody>
                    <a:bodyPr/>
                    <a:lstStyle/>
                    <a:p>
                      <a:r>
                        <a:rPr lang="es-MX" sz="1400" dirty="0"/>
                        <a:t>Operación OR</a:t>
                      </a:r>
                    </a:p>
                  </a:txBody>
                  <a:tcPr marL="68580" marR="68580" marT="34290" marB="34290"/>
                </a:tc>
                <a:extLst>
                  <a:ext uri="{0D108BD9-81ED-4DB2-BD59-A6C34878D82A}">
                    <a16:rowId xmlns:a16="http://schemas.microsoft.com/office/drawing/2014/main" val="2169248840"/>
                  </a:ext>
                </a:extLst>
              </a:tr>
              <a:tr h="289375">
                <a:tc>
                  <a:txBody>
                    <a:bodyPr/>
                    <a:lstStyle/>
                    <a:p>
                      <a:r>
                        <a:rPr lang="es-MX" sz="1400" dirty="0"/>
                        <a:t>^</a:t>
                      </a:r>
                    </a:p>
                  </a:txBody>
                  <a:tcPr marL="68580" marR="68580" marT="34290" marB="34290"/>
                </a:tc>
                <a:tc>
                  <a:txBody>
                    <a:bodyPr/>
                    <a:lstStyle/>
                    <a:p>
                      <a:r>
                        <a:rPr lang="es-MX" sz="1400" dirty="0"/>
                        <a:t>Operación XOR</a:t>
                      </a:r>
                    </a:p>
                  </a:txBody>
                  <a:tcPr marL="68580" marR="68580" marT="34290" marB="34290"/>
                </a:tc>
                <a:extLst>
                  <a:ext uri="{0D108BD9-81ED-4DB2-BD59-A6C34878D82A}">
                    <a16:rowId xmlns:a16="http://schemas.microsoft.com/office/drawing/2014/main" val="543953525"/>
                  </a:ext>
                </a:extLst>
              </a:tr>
              <a:tr h="289375">
                <a:tc>
                  <a:txBody>
                    <a:bodyPr/>
                    <a:lstStyle/>
                    <a:p>
                      <a:r>
                        <a:rPr lang="es-MX" sz="1400" dirty="0"/>
                        <a:t>~</a:t>
                      </a:r>
                    </a:p>
                  </a:txBody>
                  <a:tcPr marL="68580" marR="68580" marT="34290" marB="34290"/>
                </a:tc>
                <a:tc>
                  <a:txBody>
                    <a:bodyPr/>
                    <a:lstStyle/>
                    <a:p>
                      <a:r>
                        <a:rPr lang="es-MX" sz="1400" dirty="0"/>
                        <a:t>Negación </a:t>
                      </a:r>
                    </a:p>
                  </a:txBody>
                  <a:tcPr marL="68580" marR="68580" marT="34290" marB="34290"/>
                </a:tc>
                <a:extLst>
                  <a:ext uri="{0D108BD9-81ED-4DB2-BD59-A6C34878D82A}">
                    <a16:rowId xmlns:a16="http://schemas.microsoft.com/office/drawing/2014/main" val="2653809275"/>
                  </a:ext>
                </a:extLst>
              </a:tr>
              <a:tr h="685800">
                <a:tc>
                  <a:txBody>
                    <a:bodyPr/>
                    <a:lstStyle/>
                    <a:p>
                      <a:r>
                        <a:rPr lang="es-MX" sz="1400" dirty="0"/>
                        <a:t>&gt;&gt;</a:t>
                      </a:r>
                    </a:p>
                  </a:txBody>
                  <a:tcPr marL="68580" marR="68580" marT="34290" marB="34290"/>
                </a:tc>
                <a:tc>
                  <a:txBody>
                    <a:bodyPr/>
                    <a:lstStyle/>
                    <a:p>
                      <a:r>
                        <a:rPr lang="es-MX" sz="1400" dirty="0"/>
                        <a:t>Corrimiento de bits a la derecha con signo. Si el número es positivo, los bits de la izquierda se llenan con ceros. Si el número es negativo, los bits de la izquierda se llenan con unos.</a:t>
                      </a:r>
                    </a:p>
                  </a:txBody>
                  <a:tcPr marL="68580" marR="68580" marT="34290" marB="34290"/>
                </a:tc>
                <a:extLst>
                  <a:ext uri="{0D108BD9-81ED-4DB2-BD59-A6C34878D82A}">
                    <a16:rowId xmlns:a16="http://schemas.microsoft.com/office/drawing/2014/main" val="777930327"/>
                  </a:ext>
                </a:extLst>
              </a:tr>
              <a:tr h="289375">
                <a:tc>
                  <a:txBody>
                    <a:bodyPr/>
                    <a:lstStyle/>
                    <a:p>
                      <a:r>
                        <a:rPr lang="es-MX" sz="1400" dirty="0"/>
                        <a:t>&lt;&lt;</a:t>
                      </a:r>
                    </a:p>
                  </a:txBody>
                  <a:tcPr marL="68580" marR="68580" marT="34290" marB="34290"/>
                </a:tc>
                <a:tc>
                  <a:txBody>
                    <a:bodyPr/>
                    <a:lstStyle/>
                    <a:p>
                      <a:r>
                        <a:rPr lang="es-MX" sz="1400" dirty="0"/>
                        <a:t>Corrimiento de bits a la izquierda. Los bits de la derecha se llenan con ceros.</a:t>
                      </a:r>
                    </a:p>
                  </a:txBody>
                  <a:tcPr marL="68580" marR="68580" marT="34290" marB="34290"/>
                </a:tc>
                <a:extLst>
                  <a:ext uri="{0D108BD9-81ED-4DB2-BD59-A6C34878D82A}">
                    <a16:rowId xmlns:a16="http://schemas.microsoft.com/office/drawing/2014/main" val="1199419846"/>
                  </a:ext>
                </a:extLst>
              </a:tr>
              <a:tr h="480060">
                <a:tc>
                  <a:txBody>
                    <a:bodyPr/>
                    <a:lstStyle/>
                    <a:p>
                      <a:r>
                        <a:rPr lang="es-MX" sz="1400" dirty="0"/>
                        <a:t>&gt;&gt;&gt;</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dirty="0"/>
                        <a:t>Corrimiento de bits a la derechas un signo. Los bits de la izquierda se llenan con ceros, sin importar cuál sea el signo del número.</a:t>
                      </a:r>
                    </a:p>
                  </a:txBody>
                  <a:tcPr marL="68580" marR="68580" marT="34290" marB="34290"/>
                </a:tc>
                <a:extLst>
                  <a:ext uri="{0D108BD9-81ED-4DB2-BD59-A6C34878D82A}">
                    <a16:rowId xmlns:a16="http://schemas.microsoft.com/office/drawing/2014/main" val="525368530"/>
                  </a:ext>
                </a:extLst>
              </a:tr>
            </a:tbl>
          </a:graphicData>
        </a:graphic>
      </p:graphicFrame>
    </p:spTree>
    <p:extLst>
      <p:ext uri="{BB962C8B-B14F-4D97-AF65-F5344CB8AC3E}">
        <p14:creationId xmlns:p14="http://schemas.microsoft.com/office/powerpoint/2010/main" val="2027671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CE196-6214-4C12-89AA-C10778EB0539}"/>
              </a:ext>
            </a:extLst>
          </p:cNvPr>
          <p:cNvSpPr>
            <a:spLocks noGrp="1"/>
          </p:cNvSpPr>
          <p:nvPr>
            <p:ph type="title"/>
          </p:nvPr>
        </p:nvSpPr>
        <p:spPr/>
        <p:txBody>
          <a:bodyPr/>
          <a:lstStyle/>
          <a:p>
            <a:endParaRPr lang="es-MX"/>
          </a:p>
        </p:txBody>
      </p:sp>
      <p:graphicFrame>
        <p:nvGraphicFramePr>
          <p:cNvPr id="4" name="Table 4">
            <a:extLst>
              <a:ext uri="{FF2B5EF4-FFF2-40B4-BE49-F238E27FC236}">
                <a16:creationId xmlns:a16="http://schemas.microsoft.com/office/drawing/2014/main" id="{A64D1CA0-4CCF-4A56-AC90-69A113D11C5F}"/>
              </a:ext>
            </a:extLst>
          </p:cNvPr>
          <p:cNvGraphicFramePr>
            <a:graphicFrameLocks noGrp="1"/>
          </p:cNvGraphicFramePr>
          <p:nvPr>
            <p:ph idx="1"/>
            <p:extLst>
              <p:ext uri="{D42A27DB-BD31-4B8C-83A1-F6EECF244321}">
                <p14:modId xmlns:p14="http://schemas.microsoft.com/office/powerpoint/2010/main" val="3537197506"/>
              </p:ext>
            </p:extLst>
          </p:nvPr>
        </p:nvGraphicFramePr>
        <p:xfrm>
          <a:off x="838200" y="1825625"/>
          <a:ext cx="10515600" cy="185420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3250257339"/>
                    </a:ext>
                  </a:extLst>
                </a:gridCol>
                <a:gridCol w="1314450">
                  <a:extLst>
                    <a:ext uri="{9D8B030D-6E8A-4147-A177-3AD203B41FA5}">
                      <a16:colId xmlns:a16="http://schemas.microsoft.com/office/drawing/2014/main" val="1328646025"/>
                    </a:ext>
                  </a:extLst>
                </a:gridCol>
                <a:gridCol w="1314450">
                  <a:extLst>
                    <a:ext uri="{9D8B030D-6E8A-4147-A177-3AD203B41FA5}">
                      <a16:colId xmlns:a16="http://schemas.microsoft.com/office/drawing/2014/main" val="797506438"/>
                    </a:ext>
                  </a:extLst>
                </a:gridCol>
                <a:gridCol w="1314450">
                  <a:extLst>
                    <a:ext uri="{9D8B030D-6E8A-4147-A177-3AD203B41FA5}">
                      <a16:colId xmlns:a16="http://schemas.microsoft.com/office/drawing/2014/main" val="754328592"/>
                    </a:ext>
                  </a:extLst>
                </a:gridCol>
                <a:gridCol w="1314450">
                  <a:extLst>
                    <a:ext uri="{9D8B030D-6E8A-4147-A177-3AD203B41FA5}">
                      <a16:colId xmlns:a16="http://schemas.microsoft.com/office/drawing/2014/main" val="171251794"/>
                    </a:ext>
                  </a:extLst>
                </a:gridCol>
                <a:gridCol w="1314450">
                  <a:extLst>
                    <a:ext uri="{9D8B030D-6E8A-4147-A177-3AD203B41FA5}">
                      <a16:colId xmlns:a16="http://schemas.microsoft.com/office/drawing/2014/main" val="1100673317"/>
                    </a:ext>
                  </a:extLst>
                </a:gridCol>
                <a:gridCol w="1314450">
                  <a:extLst>
                    <a:ext uri="{9D8B030D-6E8A-4147-A177-3AD203B41FA5}">
                      <a16:colId xmlns:a16="http://schemas.microsoft.com/office/drawing/2014/main" val="3721839977"/>
                    </a:ext>
                  </a:extLst>
                </a:gridCol>
                <a:gridCol w="1314450">
                  <a:extLst>
                    <a:ext uri="{9D8B030D-6E8A-4147-A177-3AD203B41FA5}">
                      <a16:colId xmlns:a16="http://schemas.microsoft.com/office/drawing/2014/main" val="600238129"/>
                    </a:ext>
                  </a:extLst>
                </a:gridCol>
              </a:tblGrid>
              <a:tr h="370840">
                <a:tc>
                  <a:txBody>
                    <a:bodyPr/>
                    <a:lstStyle/>
                    <a:p>
                      <a:r>
                        <a:rPr lang="es-MX" dirty="0"/>
                        <a:t>128</a:t>
                      </a:r>
                    </a:p>
                  </a:txBody>
                  <a:tcPr/>
                </a:tc>
                <a:tc>
                  <a:txBody>
                    <a:bodyPr/>
                    <a:lstStyle/>
                    <a:p>
                      <a:r>
                        <a:rPr lang="es-MX" dirty="0"/>
                        <a:t>64</a:t>
                      </a:r>
                    </a:p>
                  </a:txBody>
                  <a:tcPr/>
                </a:tc>
                <a:tc>
                  <a:txBody>
                    <a:bodyPr/>
                    <a:lstStyle/>
                    <a:p>
                      <a:r>
                        <a:rPr lang="es-MX" dirty="0"/>
                        <a:t>32</a:t>
                      </a:r>
                    </a:p>
                  </a:txBody>
                  <a:tcPr/>
                </a:tc>
                <a:tc>
                  <a:txBody>
                    <a:bodyPr/>
                    <a:lstStyle/>
                    <a:p>
                      <a:r>
                        <a:rPr lang="es-MX" dirty="0"/>
                        <a:t>16</a:t>
                      </a:r>
                    </a:p>
                  </a:txBody>
                  <a:tcPr/>
                </a:tc>
                <a:tc>
                  <a:txBody>
                    <a:bodyPr/>
                    <a:lstStyle/>
                    <a:p>
                      <a:r>
                        <a:rPr lang="es-MX" dirty="0"/>
                        <a:t>8</a:t>
                      </a:r>
                    </a:p>
                  </a:txBody>
                  <a:tcPr/>
                </a:tc>
                <a:tc>
                  <a:txBody>
                    <a:bodyPr/>
                    <a:lstStyle/>
                    <a:p>
                      <a:r>
                        <a:rPr lang="es-MX" dirty="0"/>
                        <a:t>4</a:t>
                      </a:r>
                    </a:p>
                  </a:txBody>
                  <a:tcPr/>
                </a:tc>
                <a:tc>
                  <a:txBody>
                    <a:bodyPr/>
                    <a:lstStyle/>
                    <a:p>
                      <a:r>
                        <a:rPr lang="es-MX" dirty="0"/>
                        <a:t>2</a:t>
                      </a:r>
                    </a:p>
                  </a:txBody>
                  <a:tcPr/>
                </a:tc>
                <a:tc>
                  <a:txBody>
                    <a:bodyPr/>
                    <a:lstStyle/>
                    <a:p>
                      <a:r>
                        <a:rPr lang="es-MX" dirty="0"/>
                        <a:t>1</a:t>
                      </a:r>
                    </a:p>
                  </a:txBody>
                  <a:tcPr/>
                </a:tc>
                <a:extLst>
                  <a:ext uri="{0D108BD9-81ED-4DB2-BD59-A6C34878D82A}">
                    <a16:rowId xmlns:a16="http://schemas.microsoft.com/office/drawing/2014/main" val="3479620213"/>
                  </a:ext>
                </a:extLst>
              </a:tr>
              <a:tr h="370840">
                <a:tc>
                  <a:txBody>
                    <a:bodyPr/>
                    <a:lstStyle/>
                    <a:p>
                      <a:r>
                        <a:rPr lang="es-MX" dirty="0"/>
                        <a:t>0</a:t>
                      </a:r>
                    </a:p>
                  </a:txBody>
                  <a:tcPr/>
                </a:tc>
                <a:tc>
                  <a:txBody>
                    <a:bodyPr/>
                    <a:lstStyle/>
                    <a:p>
                      <a:r>
                        <a:rPr lang="es-MX" dirty="0"/>
                        <a:t>0</a:t>
                      </a:r>
                    </a:p>
                  </a:txBody>
                  <a:tcPr/>
                </a:tc>
                <a:tc>
                  <a:txBody>
                    <a:bodyPr/>
                    <a:lstStyle/>
                    <a:p>
                      <a:r>
                        <a:rPr lang="es-MX" dirty="0"/>
                        <a:t>0</a:t>
                      </a:r>
                    </a:p>
                  </a:txBody>
                  <a:tcPr/>
                </a:tc>
                <a:tc>
                  <a:txBody>
                    <a:bodyPr/>
                    <a:lstStyle/>
                    <a:p>
                      <a:r>
                        <a:rPr lang="es-MX" dirty="0"/>
                        <a:t>0</a:t>
                      </a:r>
                    </a:p>
                  </a:txBody>
                  <a:tcPr/>
                </a:tc>
                <a:tc>
                  <a:txBody>
                    <a:bodyPr/>
                    <a:lstStyle/>
                    <a:p>
                      <a:r>
                        <a:rPr lang="es-MX" dirty="0"/>
                        <a:t>1</a:t>
                      </a:r>
                    </a:p>
                  </a:txBody>
                  <a:tcPr/>
                </a:tc>
                <a:tc>
                  <a:txBody>
                    <a:bodyPr/>
                    <a:lstStyle/>
                    <a:p>
                      <a:r>
                        <a:rPr lang="es-MX" dirty="0"/>
                        <a:t>1</a:t>
                      </a:r>
                    </a:p>
                  </a:txBody>
                  <a:tcPr/>
                </a:tc>
                <a:tc>
                  <a:txBody>
                    <a:bodyPr/>
                    <a:lstStyle/>
                    <a:p>
                      <a:r>
                        <a:rPr lang="es-MX" dirty="0"/>
                        <a:t>1</a:t>
                      </a:r>
                    </a:p>
                  </a:txBody>
                  <a:tcPr/>
                </a:tc>
                <a:tc>
                  <a:txBody>
                    <a:bodyPr/>
                    <a:lstStyle/>
                    <a:p>
                      <a:r>
                        <a:rPr lang="es-MX" dirty="0"/>
                        <a:t>1</a:t>
                      </a:r>
                    </a:p>
                  </a:txBody>
                  <a:tcPr/>
                </a:tc>
                <a:extLst>
                  <a:ext uri="{0D108BD9-81ED-4DB2-BD59-A6C34878D82A}">
                    <a16:rowId xmlns:a16="http://schemas.microsoft.com/office/drawing/2014/main" val="1321240799"/>
                  </a:ext>
                </a:extLst>
              </a:tr>
              <a:tr h="370840">
                <a:tc>
                  <a:txBody>
                    <a:bodyPr/>
                    <a:lstStyle/>
                    <a:p>
                      <a:r>
                        <a:rPr lang="es-MX" dirty="0"/>
                        <a:t>0</a:t>
                      </a:r>
                    </a:p>
                  </a:txBody>
                  <a:tcPr/>
                </a:tc>
                <a:tc>
                  <a:txBody>
                    <a:bodyPr/>
                    <a:lstStyle/>
                    <a:p>
                      <a:r>
                        <a:rPr lang="es-MX" dirty="0"/>
                        <a:t>0</a:t>
                      </a:r>
                    </a:p>
                  </a:txBody>
                  <a:tcPr/>
                </a:tc>
                <a:tc>
                  <a:txBody>
                    <a:bodyPr/>
                    <a:lstStyle/>
                    <a:p>
                      <a:r>
                        <a:rPr lang="es-MX" dirty="0"/>
                        <a:t>1</a:t>
                      </a:r>
                    </a:p>
                  </a:txBody>
                  <a:tcPr/>
                </a:tc>
                <a:tc>
                  <a:txBody>
                    <a:bodyPr/>
                    <a:lstStyle/>
                    <a:p>
                      <a:r>
                        <a:rPr lang="es-MX" dirty="0"/>
                        <a:t>1</a:t>
                      </a:r>
                    </a:p>
                  </a:txBody>
                  <a:tcPr/>
                </a:tc>
                <a:tc>
                  <a:txBody>
                    <a:bodyPr/>
                    <a:lstStyle/>
                    <a:p>
                      <a:r>
                        <a:rPr lang="es-MX" dirty="0"/>
                        <a:t>1</a:t>
                      </a:r>
                    </a:p>
                  </a:txBody>
                  <a:tcPr/>
                </a:tc>
                <a:tc>
                  <a:txBody>
                    <a:bodyPr/>
                    <a:lstStyle/>
                    <a:p>
                      <a:r>
                        <a:rPr lang="es-MX" dirty="0"/>
                        <a:t>1</a:t>
                      </a:r>
                    </a:p>
                  </a:txBody>
                  <a:tcPr/>
                </a:tc>
                <a:tc>
                  <a:txBody>
                    <a:bodyPr/>
                    <a:lstStyle/>
                    <a:p>
                      <a:r>
                        <a:rPr lang="es-MX" dirty="0"/>
                        <a:t>0</a:t>
                      </a:r>
                    </a:p>
                  </a:txBody>
                  <a:tcPr/>
                </a:tc>
                <a:tc>
                  <a:txBody>
                    <a:bodyPr/>
                    <a:lstStyle/>
                    <a:p>
                      <a:r>
                        <a:rPr lang="es-MX" dirty="0"/>
                        <a:t>0</a:t>
                      </a:r>
                    </a:p>
                  </a:txBody>
                  <a:tcPr/>
                </a:tc>
                <a:extLst>
                  <a:ext uri="{0D108BD9-81ED-4DB2-BD59-A6C34878D82A}">
                    <a16:rowId xmlns:a16="http://schemas.microsoft.com/office/drawing/2014/main" val="492412834"/>
                  </a:ext>
                </a:extLst>
              </a:tr>
              <a:tr h="370840">
                <a:tc>
                  <a:txBody>
                    <a:bodyPr/>
                    <a:lstStyle/>
                    <a:p>
                      <a:r>
                        <a:rPr lang="es-MX" dirty="0"/>
                        <a:t>0</a:t>
                      </a:r>
                    </a:p>
                  </a:txBody>
                  <a:tcPr/>
                </a:tc>
                <a:tc>
                  <a:txBody>
                    <a:bodyPr/>
                    <a:lstStyle/>
                    <a:p>
                      <a:r>
                        <a:rPr lang="es-MX" dirty="0"/>
                        <a:t>0</a:t>
                      </a:r>
                    </a:p>
                  </a:txBody>
                  <a:tcPr/>
                </a:tc>
                <a:tc>
                  <a:txBody>
                    <a:bodyPr/>
                    <a:lstStyle/>
                    <a:p>
                      <a:r>
                        <a:rPr lang="es-MX" dirty="0"/>
                        <a:t>0</a:t>
                      </a:r>
                    </a:p>
                  </a:txBody>
                  <a:tcPr/>
                </a:tc>
                <a:tc>
                  <a:txBody>
                    <a:bodyPr/>
                    <a:lstStyle/>
                    <a:p>
                      <a:r>
                        <a:rPr lang="es-MX" dirty="0"/>
                        <a:t>0</a:t>
                      </a:r>
                    </a:p>
                  </a:txBody>
                  <a:tcPr/>
                </a:tc>
                <a:tc>
                  <a:txBody>
                    <a:bodyPr/>
                    <a:lstStyle/>
                    <a:p>
                      <a:r>
                        <a:rPr lang="es-MX" dirty="0"/>
                        <a:t>0</a:t>
                      </a:r>
                    </a:p>
                  </a:txBody>
                  <a:tcPr/>
                </a:tc>
                <a:tc>
                  <a:txBody>
                    <a:bodyPr/>
                    <a:lstStyle/>
                    <a:p>
                      <a:r>
                        <a:rPr lang="es-MX" dirty="0"/>
                        <a:t>0</a:t>
                      </a:r>
                    </a:p>
                  </a:txBody>
                  <a:tcPr/>
                </a:tc>
                <a:tc>
                  <a:txBody>
                    <a:bodyPr/>
                    <a:lstStyle/>
                    <a:p>
                      <a:r>
                        <a:rPr lang="es-MX" dirty="0"/>
                        <a:t>1</a:t>
                      </a:r>
                    </a:p>
                  </a:txBody>
                  <a:tcPr/>
                </a:tc>
                <a:tc>
                  <a:txBody>
                    <a:bodyPr/>
                    <a:lstStyle/>
                    <a:p>
                      <a:r>
                        <a:rPr lang="es-MX" dirty="0"/>
                        <a:t>1</a:t>
                      </a:r>
                    </a:p>
                  </a:txBody>
                  <a:tcPr/>
                </a:tc>
                <a:extLst>
                  <a:ext uri="{0D108BD9-81ED-4DB2-BD59-A6C34878D82A}">
                    <a16:rowId xmlns:a16="http://schemas.microsoft.com/office/drawing/2014/main" val="1097084559"/>
                  </a:ext>
                </a:extLst>
              </a:tr>
              <a:tr h="370840">
                <a:tc>
                  <a:txBody>
                    <a:bodyPr/>
                    <a:lstStyle/>
                    <a:p>
                      <a:r>
                        <a:rPr lang="es-MX" dirty="0"/>
                        <a:t>0</a:t>
                      </a:r>
                    </a:p>
                  </a:txBody>
                  <a:tcPr/>
                </a:tc>
                <a:tc>
                  <a:txBody>
                    <a:bodyPr/>
                    <a:lstStyle/>
                    <a:p>
                      <a:r>
                        <a:rPr lang="es-MX" dirty="0"/>
                        <a:t>0</a:t>
                      </a:r>
                    </a:p>
                  </a:txBody>
                  <a:tcPr/>
                </a:tc>
                <a:tc>
                  <a:txBody>
                    <a:bodyPr/>
                    <a:lstStyle/>
                    <a:p>
                      <a:r>
                        <a:rPr lang="es-MX" dirty="0"/>
                        <a:t>0</a:t>
                      </a:r>
                    </a:p>
                  </a:txBody>
                  <a:tcPr/>
                </a:tc>
                <a:tc>
                  <a:txBody>
                    <a:bodyPr/>
                    <a:lstStyle/>
                    <a:p>
                      <a:r>
                        <a:rPr lang="es-MX" dirty="0"/>
                        <a:t>0</a:t>
                      </a:r>
                    </a:p>
                  </a:txBody>
                  <a:tcPr/>
                </a:tc>
                <a:tc>
                  <a:txBody>
                    <a:bodyPr/>
                    <a:lstStyle/>
                    <a:p>
                      <a:r>
                        <a:rPr lang="es-MX" dirty="0"/>
                        <a:t>0</a:t>
                      </a:r>
                    </a:p>
                  </a:txBody>
                  <a:tcPr/>
                </a:tc>
                <a:tc>
                  <a:txBody>
                    <a:bodyPr/>
                    <a:lstStyle/>
                    <a:p>
                      <a:r>
                        <a:rPr lang="es-MX" dirty="0"/>
                        <a:t>0</a:t>
                      </a:r>
                    </a:p>
                  </a:txBody>
                  <a:tcPr/>
                </a:tc>
                <a:tc>
                  <a:txBody>
                    <a:bodyPr/>
                    <a:lstStyle/>
                    <a:p>
                      <a:r>
                        <a:rPr lang="es-MX" dirty="0"/>
                        <a:t>0</a:t>
                      </a:r>
                    </a:p>
                  </a:txBody>
                  <a:tcPr/>
                </a:tc>
                <a:tc>
                  <a:txBody>
                    <a:bodyPr/>
                    <a:lstStyle/>
                    <a:p>
                      <a:r>
                        <a:rPr lang="es-MX"/>
                        <a:t>0</a:t>
                      </a:r>
                      <a:endParaRPr lang="es-MX" dirty="0"/>
                    </a:p>
                  </a:txBody>
                  <a:tcPr/>
                </a:tc>
                <a:extLst>
                  <a:ext uri="{0D108BD9-81ED-4DB2-BD59-A6C34878D82A}">
                    <a16:rowId xmlns:a16="http://schemas.microsoft.com/office/drawing/2014/main" val="620442778"/>
                  </a:ext>
                </a:extLst>
              </a:tr>
            </a:tbl>
          </a:graphicData>
        </a:graphic>
      </p:graphicFrame>
    </p:spTree>
    <p:extLst>
      <p:ext uri="{BB962C8B-B14F-4D97-AF65-F5344CB8AC3E}">
        <p14:creationId xmlns:p14="http://schemas.microsoft.com/office/powerpoint/2010/main" val="1222947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DB0144-1EDA-F142-8B5A-2CB87DE16FD7}"/>
              </a:ext>
            </a:extLst>
          </p:cNvPr>
          <p:cNvSpPr>
            <a:spLocks noGrp="1"/>
          </p:cNvSpPr>
          <p:nvPr>
            <p:ph type="title"/>
          </p:nvPr>
        </p:nvSpPr>
        <p:spPr/>
        <p:txBody>
          <a:bodyPr/>
          <a:lstStyle/>
          <a:p>
            <a:r>
              <a:rPr lang="es-MX" dirty="0"/>
              <a:t>Operadores lógicos </a:t>
            </a:r>
          </a:p>
        </p:txBody>
      </p:sp>
      <p:sp>
        <p:nvSpPr>
          <p:cNvPr id="3" name="Marcador de contenido 2">
            <a:extLst>
              <a:ext uri="{FF2B5EF4-FFF2-40B4-BE49-F238E27FC236}">
                <a16:creationId xmlns:a16="http://schemas.microsoft.com/office/drawing/2014/main" id="{A10E0DF6-1A63-004E-9091-55B6602FB2BF}"/>
              </a:ext>
            </a:extLst>
          </p:cNvPr>
          <p:cNvSpPr>
            <a:spLocks noGrp="1"/>
          </p:cNvSpPr>
          <p:nvPr>
            <p:ph idx="1"/>
          </p:nvPr>
        </p:nvSpPr>
        <p:spPr/>
        <p:txBody>
          <a:bodyPr/>
          <a:lstStyle/>
          <a:p>
            <a:pPr marL="0" indent="0">
              <a:buNone/>
            </a:pPr>
            <a:r>
              <a:rPr lang="es-MX" dirty="0"/>
              <a:t>También se les conoce como operadores booleanos debido a que el resultado de una o mas de estas expresiones solo puede ser verdadero o falso.</a:t>
            </a:r>
          </a:p>
          <a:p>
            <a:pPr marL="0" indent="0">
              <a:buNone/>
            </a:pPr>
            <a:r>
              <a:rPr lang="es-MX" dirty="0"/>
              <a:t>Las operaciones lógicas se evalúan de izquierda a derecha.</a:t>
            </a:r>
          </a:p>
        </p:txBody>
      </p:sp>
      <p:graphicFrame>
        <p:nvGraphicFramePr>
          <p:cNvPr id="5" name="Tabla 4">
            <a:extLst>
              <a:ext uri="{FF2B5EF4-FFF2-40B4-BE49-F238E27FC236}">
                <a16:creationId xmlns:a16="http://schemas.microsoft.com/office/drawing/2014/main" id="{35E8B7E9-40F9-BD45-8B72-699097D56256}"/>
              </a:ext>
            </a:extLst>
          </p:cNvPr>
          <p:cNvGraphicFramePr>
            <a:graphicFrameLocks/>
          </p:cNvGraphicFramePr>
          <p:nvPr/>
        </p:nvGraphicFramePr>
        <p:xfrm>
          <a:off x="4897354" y="3858221"/>
          <a:ext cx="2160128" cy="1409700"/>
        </p:xfrm>
        <a:graphic>
          <a:graphicData uri="http://schemas.openxmlformats.org/drawingml/2006/table">
            <a:tbl>
              <a:tblPr firstRow="1" bandRow="1">
                <a:tableStyleId>{5C22544A-7EE6-4342-B048-85BDC9FD1C3A}</a:tableStyleId>
              </a:tblPr>
              <a:tblGrid>
                <a:gridCol w="894207">
                  <a:extLst>
                    <a:ext uri="{9D8B030D-6E8A-4147-A177-3AD203B41FA5}">
                      <a16:colId xmlns:a16="http://schemas.microsoft.com/office/drawing/2014/main" val="7809898"/>
                    </a:ext>
                  </a:extLst>
                </a:gridCol>
                <a:gridCol w="1265921">
                  <a:extLst>
                    <a:ext uri="{9D8B030D-6E8A-4147-A177-3AD203B41FA5}">
                      <a16:colId xmlns:a16="http://schemas.microsoft.com/office/drawing/2014/main" val="281475236"/>
                    </a:ext>
                  </a:extLst>
                </a:gridCol>
              </a:tblGrid>
              <a:tr h="278130">
                <a:tc>
                  <a:txBody>
                    <a:bodyPr/>
                    <a:lstStyle/>
                    <a:p>
                      <a:r>
                        <a:rPr lang="es-MX" sz="1400" dirty="0"/>
                        <a:t>Operador </a:t>
                      </a:r>
                    </a:p>
                  </a:txBody>
                  <a:tcPr marL="68580" marR="68580" marT="34290" marB="34290"/>
                </a:tc>
                <a:tc>
                  <a:txBody>
                    <a:bodyPr/>
                    <a:lstStyle/>
                    <a:p>
                      <a:r>
                        <a:rPr lang="es-MX" sz="1400" dirty="0"/>
                        <a:t>Significado </a:t>
                      </a:r>
                    </a:p>
                  </a:txBody>
                  <a:tcPr marL="68580" marR="68580" marT="34290" marB="34290"/>
                </a:tc>
                <a:extLst>
                  <a:ext uri="{0D108BD9-81ED-4DB2-BD59-A6C34878D82A}">
                    <a16:rowId xmlns:a16="http://schemas.microsoft.com/office/drawing/2014/main" val="3696167004"/>
                  </a:ext>
                </a:extLst>
              </a:tr>
              <a:tr h="278130">
                <a:tc>
                  <a:txBody>
                    <a:bodyPr/>
                    <a:lstStyle/>
                    <a:p>
                      <a:r>
                        <a:rPr lang="es-MX" sz="1400" dirty="0"/>
                        <a:t>&amp;&amp;</a:t>
                      </a:r>
                    </a:p>
                  </a:txBody>
                  <a:tcPr marL="68580" marR="68580" marT="34290" marB="34290"/>
                </a:tc>
                <a:tc>
                  <a:txBody>
                    <a:bodyPr/>
                    <a:lstStyle/>
                    <a:p>
                      <a:r>
                        <a:rPr lang="es-MX" sz="1400" dirty="0"/>
                        <a:t>Operación AND</a:t>
                      </a:r>
                    </a:p>
                  </a:txBody>
                  <a:tcPr marL="68580" marR="68580" marT="34290" marB="34290"/>
                </a:tc>
                <a:extLst>
                  <a:ext uri="{0D108BD9-81ED-4DB2-BD59-A6C34878D82A}">
                    <a16:rowId xmlns:a16="http://schemas.microsoft.com/office/drawing/2014/main" val="3662783200"/>
                  </a:ext>
                </a:extLst>
              </a:tr>
              <a:tr h="278130">
                <a:tc>
                  <a:txBody>
                    <a:bodyPr/>
                    <a:lstStyle/>
                    <a:p>
                      <a:r>
                        <a:rPr lang="es-MX" sz="1400" dirty="0"/>
                        <a:t>||</a:t>
                      </a:r>
                    </a:p>
                  </a:txBody>
                  <a:tcPr marL="68580" marR="68580" marT="34290" marB="34290"/>
                </a:tc>
                <a:tc>
                  <a:txBody>
                    <a:bodyPr/>
                    <a:lstStyle/>
                    <a:p>
                      <a:r>
                        <a:rPr lang="es-MX" sz="1400" dirty="0"/>
                        <a:t>Operación OR</a:t>
                      </a:r>
                    </a:p>
                  </a:txBody>
                  <a:tcPr marL="68580" marR="68580" marT="34290" marB="34290"/>
                </a:tc>
                <a:extLst>
                  <a:ext uri="{0D108BD9-81ED-4DB2-BD59-A6C34878D82A}">
                    <a16:rowId xmlns:a16="http://schemas.microsoft.com/office/drawing/2014/main" val="270135770"/>
                  </a:ext>
                </a:extLst>
              </a:tr>
              <a:tr h="278130">
                <a:tc>
                  <a:txBody>
                    <a:bodyPr/>
                    <a:lstStyle/>
                    <a:p>
                      <a:r>
                        <a:rPr lang="es-MX" sz="1400" dirty="0"/>
                        <a:t>^</a:t>
                      </a:r>
                    </a:p>
                  </a:txBody>
                  <a:tcPr marL="68580" marR="68580" marT="34290" marB="34290"/>
                </a:tc>
                <a:tc>
                  <a:txBody>
                    <a:bodyPr/>
                    <a:lstStyle/>
                    <a:p>
                      <a:r>
                        <a:rPr lang="es-MX" sz="1400" dirty="0"/>
                        <a:t>Operación XOR </a:t>
                      </a:r>
                    </a:p>
                  </a:txBody>
                  <a:tcPr marL="68580" marR="68580" marT="34290" marB="34290"/>
                </a:tc>
                <a:extLst>
                  <a:ext uri="{0D108BD9-81ED-4DB2-BD59-A6C34878D82A}">
                    <a16:rowId xmlns:a16="http://schemas.microsoft.com/office/drawing/2014/main" val="1133155696"/>
                  </a:ext>
                </a:extLst>
              </a:tr>
              <a:tr h="278130">
                <a:tc>
                  <a:txBody>
                    <a:bodyPr/>
                    <a:lstStyle/>
                    <a:p>
                      <a:r>
                        <a:rPr lang="es-MX" sz="1400" dirty="0"/>
                        <a:t>!</a:t>
                      </a:r>
                    </a:p>
                  </a:txBody>
                  <a:tcPr marL="68580" marR="68580" marT="34290" marB="34290"/>
                </a:tc>
                <a:tc>
                  <a:txBody>
                    <a:bodyPr/>
                    <a:lstStyle/>
                    <a:p>
                      <a:r>
                        <a:rPr lang="es-MX" sz="1400" dirty="0"/>
                        <a:t>Negación </a:t>
                      </a:r>
                    </a:p>
                  </a:txBody>
                  <a:tcPr marL="68580" marR="68580" marT="34290" marB="34290"/>
                </a:tc>
                <a:extLst>
                  <a:ext uri="{0D108BD9-81ED-4DB2-BD59-A6C34878D82A}">
                    <a16:rowId xmlns:a16="http://schemas.microsoft.com/office/drawing/2014/main" val="2309063284"/>
                  </a:ext>
                </a:extLst>
              </a:tr>
            </a:tbl>
          </a:graphicData>
        </a:graphic>
      </p:graphicFrame>
    </p:spTree>
    <p:extLst>
      <p:ext uri="{BB962C8B-B14F-4D97-AF65-F5344CB8AC3E}">
        <p14:creationId xmlns:p14="http://schemas.microsoft.com/office/powerpoint/2010/main" val="1707788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3763E-7880-BB46-86AC-FF10EF3C91D6}"/>
              </a:ext>
            </a:extLst>
          </p:cNvPr>
          <p:cNvSpPr>
            <a:spLocks noGrp="1"/>
          </p:cNvSpPr>
          <p:nvPr>
            <p:ph type="title"/>
          </p:nvPr>
        </p:nvSpPr>
        <p:spPr/>
        <p:txBody>
          <a:bodyPr/>
          <a:lstStyle/>
          <a:p>
            <a:r>
              <a:rPr lang="es-MX" dirty="0"/>
              <a:t>Operadores lógicos – Corto circuito </a:t>
            </a:r>
          </a:p>
        </p:txBody>
      </p:sp>
      <p:sp>
        <p:nvSpPr>
          <p:cNvPr id="3" name="Marcador de contenido 2">
            <a:extLst>
              <a:ext uri="{FF2B5EF4-FFF2-40B4-BE49-F238E27FC236}">
                <a16:creationId xmlns:a16="http://schemas.microsoft.com/office/drawing/2014/main" id="{20A17FAD-7CE1-8D41-BCD8-F430ABF2C019}"/>
              </a:ext>
            </a:extLst>
          </p:cNvPr>
          <p:cNvSpPr>
            <a:spLocks noGrp="1"/>
          </p:cNvSpPr>
          <p:nvPr>
            <p:ph idx="1"/>
          </p:nvPr>
        </p:nvSpPr>
        <p:spPr/>
        <p:txBody>
          <a:bodyPr>
            <a:normAutofit lnSpcReduction="10000"/>
          </a:bodyPr>
          <a:lstStyle/>
          <a:p>
            <a:pPr marL="0" indent="0">
              <a:buNone/>
            </a:pPr>
            <a:r>
              <a:rPr lang="es-MX" dirty="0"/>
              <a:t>Los operadores AND (&amp;) y OR (|) también pueden ser utilizados con </a:t>
            </a:r>
            <a:r>
              <a:rPr lang="es-MX" dirty="0" err="1"/>
              <a:t>operandos</a:t>
            </a:r>
            <a:r>
              <a:rPr lang="es-MX" dirty="0"/>
              <a:t> </a:t>
            </a:r>
            <a:r>
              <a:rPr lang="es-MX" dirty="0" err="1"/>
              <a:t>booleanos</a:t>
            </a:r>
            <a:r>
              <a:rPr lang="es-MX" dirty="0"/>
              <a:t>, sin embargo, el comportamiento de la operación es distinto.</a:t>
            </a:r>
          </a:p>
          <a:p>
            <a:pPr marL="0" indent="0">
              <a:buNone/>
            </a:pPr>
            <a:r>
              <a:rPr lang="es-MX" dirty="0"/>
              <a:t>Las operaciones lógicas presentan un comportamiento conocido como corto circuito. Dependiendo de la operación y la expresión que se encuentre del lado izquierdo, se decide si debe evaluarse también la expresión del lado izquierdo para obtener el resultado final.</a:t>
            </a:r>
          </a:p>
          <a:p>
            <a:pPr marL="0" indent="0">
              <a:buNone/>
            </a:pPr>
            <a:r>
              <a:rPr lang="es-MX" dirty="0"/>
              <a:t>Por ejemplo, si se realiza una operación lógica AND (&amp;&amp;) y la expresión del lado izquierdo es falsa, ya no se realizará la evaluación del lado derecho de la expresión pues sin importar cuál sea el resultado de esta, el resultado final de la operación completa será falso.</a:t>
            </a:r>
          </a:p>
        </p:txBody>
      </p:sp>
    </p:spTree>
    <p:extLst>
      <p:ext uri="{BB962C8B-B14F-4D97-AF65-F5344CB8AC3E}">
        <p14:creationId xmlns:p14="http://schemas.microsoft.com/office/powerpoint/2010/main" val="43503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8E60E9-CDFE-4B42-B651-3FF31585C9D8}"/>
              </a:ext>
            </a:extLst>
          </p:cNvPr>
          <p:cNvSpPr>
            <a:spLocks noGrp="1"/>
          </p:cNvSpPr>
          <p:nvPr>
            <p:ph type="title"/>
          </p:nvPr>
        </p:nvSpPr>
        <p:spPr/>
        <p:txBody>
          <a:bodyPr/>
          <a:lstStyle/>
          <a:p>
            <a:r>
              <a:rPr lang="es-MX" dirty="0"/>
              <a:t>Operadores lógicos </a:t>
            </a:r>
          </a:p>
        </p:txBody>
      </p:sp>
      <p:pic>
        <p:nvPicPr>
          <p:cNvPr id="6" name="Imagen 6">
            <a:extLst>
              <a:ext uri="{FF2B5EF4-FFF2-40B4-BE49-F238E27FC236}">
                <a16:creationId xmlns:a16="http://schemas.microsoft.com/office/drawing/2014/main" id="{792A74B0-3AFA-9646-A985-93C82D2F59A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651" r="3402"/>
          <a:stretch/>
        </p:blipFill>
        <p:spPr>
          <a:xfrm>
            <a:off x="1878681" y="3009745"/>
            <a:ext cx="8434638" cy="1970829"/>
          </a:xfrm>
          <a:prstGeom prst="rect">
            <a:avLst/>
          </a:prstGeom>
        </p:spPr>
      </p:pic>
    </p:spTree>
    <p:extLst>
      <p:ext uri="{BB962C8B-B14F-4D97-AF65-F5344CB8AC3E}">
        <p14:creationId xmlns:p14="http://schemas.microsoft.com/office/powerpoint/2010/main" val="1888810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8B756B-DA48-2A4F-A1BE-4AF122708AF8}"/>
              </a:ext>
            </a:extLst>
          </p:cNvPr>
          <p:cNvSpPr>
            <a:spLocks noGrp="1"/>
          </p:cNvSpPr>
          <p:nvPr>
            <p:ph type="title"/>
          </p:nvPr>
        </p:nvSpPr>
        <p:spPr/>
        <p:txBody>
          <a:bodyPr/>
          <a:lstStyle/>
          <a:p>
            <a:r>
              <a:rPr lang="es-MX" dirty="0"/>
              <a:t>Operadores </a:t>
            </a:r>
            <a:r>
              <a:rPr lang="es-MX" dirty="0" err="1"/>
              <a:t>relacionales</a:t>
            </a:r>
            <a:endParaRPr lang="es-MX" dirty="0"/>
          </a:p>
        </p:txBody>
      </p:sp>
      <p:sp>
        <p:nvSpPr>
          <p:cNvPr id="3" name="Marcador de contenido 2">
            <a:extLst>
              <a:ext uri="{FF2B5EF4-FFF2-40B4-BE49-F238E27FC236}">
                <a16:creationId xmlns:a16="http://schemas.microsoft.com/office/drawing/2014/main" id="{A8A7B46E-BAA3-6E4B-BEBD-045A9EFBEA46}"/>
              </a:ext>
            </a:extLst>
          </p:cNvPr>
          <p:cNvSpPr>
            <a:spLocks noGrp="1"/>
          </p:cNvSpPr>
          <p:nvPr>
            <p:ph idx="1"/>
          </p:nvPr>
        </p:nvSpPr>
        <p:spPr>
          <a:xfrm>
            <a:off x="2152650" y="1907251"/>
            <a:ext cx="7886700" cy="3582722"/>
          </a:xfrm>
        </p:spPr>
        <p:txBody>
          <a:bodyPr/>
          <a:lstStyle/>
          <a:p>
            <a:pPr marL="0" indent="0">
              <a:buNone/>
            </a:pPr>
            <a:r>
              <a:rPr lang="es-MX" dirty="0"/>
              <a:t>Los operadores </a:t>
            </a:r>
            <a:r>
              <a:rPr lang="es-MX" dirty="0" err="1"/>
              <a:t>relacionales</a:t>
            </a:r>
            <a:r>
              <a:rPr lang="es-MX" dirty="0"/>
              <a:t> evalúan la relación entre dos </a:t>
            </a:r>
            <a:r>
              <a:rPr lang="es-MX" dirty="0" err="1"/>
              <a:t>operandos</a:t>
            </a:r>
            <a:r>
              <a:rPr lang="es-MX" dirty="0"/>
              <a:t> numéricos y devuelven un valor </a:t>
            </a:r>
            <a:r>
              <a:rPr lang="es-MX" dirty="0" err="1"/>
              <a:t>booleano</a:t>
            </a:r>
            <a:r>
              <a:rPr lang="es-MX" dirty="0"/>
              <a:t> como resultado. Consideren los números enteros a=3 y b=2</a:t>
            </a:r>
          </a:p>
          <a:p>
            <a:pPr marL="0" indent="0">
              <a:buNone/>
            </a:pPr>
            <a:endParaRPr lang="es-MX" dirty="0"/>
          </a:p>
          <a:p>
            <a:pPr marL="0" indent="0">
              <a:buNone/>
            </a:pPr>
            <a:endParaRPr lang="es-MX" dirty="0"/>
          </a:p>
        </p:txBody>
      </p:sp>
    </p:spTree>
    <p:extLst>
      <p:ext uri="{BB962C8B-B14F-4D97-AF65-F5344CB8AC3E}">
        <p14:creationId xmlns:p14="http://schemas.microsoft.com/office/powerpoint/2010/main" val="2498985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8B756B-DA48-2A4F-A1BE-4AF122708AF8}"/>
              </a:ext>
            </a:extLst>
          </p:cNvPr>
          <p:cNvSpPr>
            <a:spLocks noGrp="1"/>
          </p:cNvSpPr>
          <p:nvPr>
            <p:ph type="title"/>
          </p:nvPr>
        </p:nvSpPr>
        <p:spPr/>
        <p:txBody>
          <a:bodyPr/>
          <a:lstStyle/>
          <a:p>
            <a:r>
              <a:rPr lang="es-MX" dirty="0"/>
              <a:t>Operadores relacionales</a:t>
            </a:r>
          </a:p>
        </p:txBody>
      </p:sp>
      <p:graphicFrame>
        <p:nvGraphicFramePr>
          <p:cNvPr id="4" name="Tabla 4">
            <a:extLst>
              <a:ext uri="{FF2B5EF4-FFF2-40B4-BE49-F238E27FC236}">
                <a16:creationId xmlns:a16="http://schemas.microsoft.com/office/drawing/2014/main" id="{98113ECB-CD3C-C94E-9EAF-F15847C638F2}"/>
              </a:ext>
            </a:extLst>
          </p:cNvPr>
          <p:cNvGraphicFramePr>
            <a:graphicFrameLocks noGrp="1"/>
          </p:cNvGraphicFramePr>
          <p:nvPr>
            <p:extLst>
              <p:ext uri="{D42A27DB-BD31-4B8C-83A1-F6EECF244321}">
                <p14:modId xmlns:p14="http://schemas.microsoft.com/office/powerpoint/2010/main" val="4197113288"/>
              </p:ext>
            </p:extLst>
          </p:nvPr>
        </p:nvGraphicFramePr>
        <p:xfrm>
          <a:off x="2993826" y="2204864"/>
          <a:ext cx="6204348" cy="3253740"/>
        </p:xfrm>
        <a:graphic>
          <a:graphicData uri="http://schemas.openxmlformats.org/drawingml/2006/table">
            <a:tbl>
              <a:tblPr firstRow="1" bandRow="1">
                <a:tableStyleId>{5C22544A-7EE6-4342-B048-85BDC9FD1C3A}</a:tableStyleId>
              </a:tblPr>
              <a:tblGrid>
                <a:gridCol w="894207">
                  <a:extLst>
                    <a:ext uri="{9D8B030D-6E8A-4147-A177-3AD203B41FA5}">
                      <a16:colId xmlns:a16="http://schemas.microsoft.com/office/drawing/2014/main" val="3723824104"/>
                    </a:ext>
                  </a:extLst>
                </a:gridCol>
                <a:gridCol w="4387787">
                  <a:extLst>
                    <a:ext uri="{9D8B030D-6E8A-4147-A177-3AD203B41FA5}">
                      <a16:colId xmlns:a16="http://schemas.microsoft.com/office/drawing/2014/main" val="240288409"/>
                    </a:ext>
                  </a:extLst>
                </a:gridCol>
                <a:gridCol w="922354">
                  <a:extLst>
                    <a:ext uri="{9D8B030D-6E8A-4147-A177-3AD203B41FA5}">
                      <a16:colId xmlns:a16="http://schemas.microsoft.com/office/drawing/2014/main" val="1126553135"/>
                    </a:ext>
                  </a:extLst>
                </a:gridCol>
              </a:tblGrid>
              <a:tr h="278130">
                <a:tc>
                  <a:txBody>
                    <a:bodyPr/>
                    <a:lstStyle/>
                    <a:p>
                      <a:r>
                        <a:rPr lang="es-MX" sz="1400" dirty="0"/>
                        <a:t>Operador </a:t>
                      </a:r>
                    </a:p>
                  </a:txBody>
                  <a:tcPr marL="68580" marR="68580" marT="34290" marB="34290"/>
                </a:tc>
                <a:tc>
                  <a:txBody>
                    <a:bodyPr/>
                    <a:lstStyle/>
                    <a:p>
                      <a:r>
                        <a:rPr lang="es-MX" sz="1400" dirty="0"/>
                        <a:t>Significado </a:t>
                      </a:r>
                    </a:p>
                  </a:txBody>
                  <a:tcPr marL="68580" marR="68580" marT="34290" marB="34290"/>
                </a:tc>
                <a:tc>
                  <a:txBody>
                    <a:bodyPr/>
                    <a:lstStyle/>
                    <a:p>
                      <a:r>
                        <a:rPr lang="es-MX" sz="1400" dirty="0"/>
                        <a:t>Resultado </a:t>
                      </a:r>
                    </a:p>
                  </a:txBody>
                  <a:tcPr marL="68580" marR="68580" marT="34290" marB="34290"/>
                </a:tc>
                <a:extLst>
                  <a:ext uri="{0D108BD9-81ED-4DB2-BD59-A6C34878D82A}">
                    <a16:rowId xmlns:a16="http://schemas.microsoft.com/office/drawing/2014/main" val="1371669659"/>
                  </a:ext>
                </a:extLst>
              </a:tr>
              <a:tr h="480060">
                <a:tc>
                  <a:txBody>
                    <a:bodyPr/>
                    <a:lstStyle/>
                    <a:p>
                      <a:r>
                        <a:rPr lang="es-MX" sz="1400" dirty="0"/>
                        <a:t>&gt;</a:t>
                      </a:r>
                    </a:p>
                  </a:txBody>
                  <a:tcPr marL="68580" marR="68580" marT="34290" marB="34290"/>
                </a:tc>
                <a:tc>
                  <a:txBody>
                    <a:bodyPr/>
                    <a:lstStyle/>
                    <a:p>
                      <a:r>
                        <a:rPr lang="es-MX" sz="1400" dirty="0"/>
                        <a:t>Verifica sin el valor de la izquierda es mayor al valor de la derecha </a:t>
                      </a:r>
                    </a:p>
                  </a:txBody>
                  <a:tcPr marL="68580" marR="68580" marT="34290" marB="34290"/>
                </a:tc>
                <a:tc>
                  <a:txBody>
                    <a:bodyPr/>
                    <a:lstStyle/>
                    <a:p>
                      <a:r>
                        <a:rPr lang="es-MX" sz="1400" dirty="0"/>
                        <a:t>True</a:t>
                      </a:r>
                    </a:p>
                  </a:txBody>
                  <a:tcPr marL="68580" marR="68580" marT="34290" marB="34290"/>
                </a:tc>
                <a:extLst>
                  <a:ext uri="{0D108BD9-81ED-4DB2-BD59-A6C34878D82A}">
                    <a16:rowId xmlns:a16="http://schemas.microsoft.com/office/drawing/2014/main" val="15025269"/>
                  </a:ext>
                </a:extLst>
              </a:tr>
              <a:tr h="480060">
                <a:tc>
                  <a:txBody>
                    <a:bodyPr/>
                    <a:lstStyle/>
                    <a:p>
                      <a:r>
                        <a:rPr lang="es-MX" sz="1400" dirty="0"/>
                        <a:t>&gt;=</a:t>
                      </a:r>
                    </a:p>
                  </a:txBody>
                  <a:tcPr marL="68580" marR="68580" marT="34290" marB="34290"/>
                </a:tc>
                <a:tc>
                  <a:txBody>
                    <a:bodyPr/>
                    <a:lstStyle/>
                    <a:p>
                      <a:r>
                        <a:rPr lang="es-MX" sz="1400" dirty="0"/>
                        <a:t>Verifica sin el valor de la izquierda es mayor o igual al valor de la derecha </a:t>
                      </a:r>
                    </a:p>
                  </a:txBody>
                  <a:tcPr marL="68580" marR="68580" marT="34290" marB="34290"/>
                </a:tc>
                <a:tc>
                  <a:txBody>
                    <a:bodyPr/>
                    <a:lstStyle/>
                    <a:p>
                      <a:r>
                        <a:rPr lang="es-MX" sz="1400" dirty="0"/>
                        <a:t>True</a:t>
                      </a:r>
                    </a:p>
                  </a:txBody>
                  <a:tcPr marL="68580" marR="68580" marT="34290" marB="34290"/>
                </a:tc>
                <a:extLst>
                  <a:ext uri="{0D108BD9-81ED-4DB2-BD59-A6C34878D82A}">
                    <a16:rowId xmlns:a16="http://schemas.microsoft.com/office/drawing/2014/main" val="2910740565"/>
                  </a:ext>
                </a:extLst>
              </a:tr>
              <a:tr h="480060">
                <a:tc>
                  <a:txBody>
                    <a:bodyPr/>
                    <a:lstStyle/>
                    <a:p>
                      <a:r>
                        <a:rPr lang="es-MX" sz="1400" dirty="0"/>
                        <a:t>&lt;</a:t>
                      </a:r>
                    </a:p>
                  </a:txBody>
                  <a:tcPr marL="68580" marR="68580" marT="34290" marB="34290"/>
                </a:tc>
                <a:tc>
                  <a:txBody>
                    <a:bodyPr/>
                    <a:lstStyle/>
                    <a:p>
                      <a:pPr marL="0" algn="l" defTabSz="914400" rtl="0" eaLnBrk="1" latinLnBrk="0" hangingPunct="1"/>
                      <a:r>
                        <a:rPr lang="es-MX" sz="1400" dirty="0"/>
                        <a:t>Verifica sin el valor de la izquierda es menor al valor de la derecha </a:t>
                      </a:r>
                      <a:endParaRPr lang="es-MX" sz="1400" b="1" kern="1200" dirty="0">
                        <a:solidFill>
                          <a:schemeClr val="lt1"/>
                        </a:solidFill>
                        <a:latin typeface="+mn-lt"/>
                        <a:ea typeface="+mn-ea"/>
                        <a:cs typeface="+mn-cs"/>
                      </a:endParaRPr>
                    </a:p>
                  </a:txBody>
                  <a:tcPr marL="68580" marR="68580" marT="34290" marB="34290"/>
                </a:tc>
                <a:tc>
                  <a:txBody>
                    <a:bodyPr/>
                    <a:lstStyle/>
                    <a:p>
                      <a:r>
                        <a:rPr lang="es-MX" sz="1400" dirty="0"/>
                        <a:t>False</a:t>
                      </a:r>
                    </a:p>
                  </a:txBody>
                  <a:tcPr marL="68580" marR="68580" marT="34290" marB="34290"/>
                </a:tc>
                <a:extLst>
                  <a:ext uri="{0D108BD9-81ED-4DB2-BD59-A6C34878D82A}">
                    <a16:rowId xmlns:a16="http://schemas.microsoft.com/office/drawing/2014/main" val="882058647"/>
                  </a:ext>
                </a:extLst>
              </a:tr>
              <a:tr h="480060">
                <a:tc>
                  <a:txBody>
                    <a:bodyPr/>
                    <a:lstStyle/>
                    <a:p>
                      <a:r>
                        <a:rPr lang="es-MX" sz="1400" dirty="0"/>
                        <a:t>&lt;=</a:t>
                      </a:r>
                    </a:p>
                  </a:txBody>
                  <a:tcPr marL="68580" marR="68580" marT="34290" marB="34290"/>
                </a:tc>
                <a:tc>
                  <a:txBody>
                    <a:bodyPr/>
                    <a:lstStyle/>
                    <a:p>
                      <a:pPr marL="0" algn="l" defTabSz="914400" rtl="0" eaLnBrk="1" latinLnBrk="0" hangingPunct="1"/>
                      <a:r>
                        <a:rPr lang="es-MX" sz="1400" dirty="0"/>
                        <a:t>Verifica sin el valor de la izquierda es menor o igual al valor de la derecha </a:t>
                      </a:r>
                      <a:endParaRPr lang="es-MX" sz="1400" kern="1200" dirty="0">
                        <a:solidFill>
                          <a:schemeClr val="dk1"/>
                        </a:solidFill>
                        <a:latin typeface="+mn-lt"/>
                        <a:ea typeface="+mn-ea"/>
                        <a:cs typeface="+mn-cs"/>
                      </a:endParaRPr>
                    </a:p>
                  </a:txBody>
                  <a:tcPr marL="68580" marR="68580" marT="34290" marB="34290"/>
                </a:tc>
                <a:tc>
                  <a:txBody>
                    <a:bodyPr/>
                    <a:lstStyle/>
                    <a:p>
                      <a:r>
                        <a:rPr lang="es-MX" sz="1400" dirty="0"/>
                        <a:t>False</a:t>
                      </a:r>
                    </a:p>
                  </a:txBody>
                  <a:tcPr marL="68580" marR="68580" marT="34290" marB="34290"/>
                </a:tc>
                <a:extLst>
                  <a:ext uri="{0D108BD9-81ED-4DB2-BD59-A6C34878D82A}">
                    <a16:rowId xmlns:a16="http://schemas.microsoft.com/office/drawing/2014/main" val="3926247732"/>
                  </a:ext>
                </a:extLst>
              </a:tr>
              <a:tr h="480060">
                <a:tc>
                  <a:txBody>
                    <a:bodyPr/>
                    <a:lstStyle/>
                    <a:p>
                      <a:r>
                        <a:rPr lang="es-MX" sz="1400" dirty="0"/>
                        <a:t>==</a:t>
                      </a:r>
                    </a:p>
                  </a:txBody>
                  <a:tcPr marL="68580" marR="68580" marT="34290" marB="34290"/>
                </a:tc>
                <a:tc>
                  <a:txBody>
                    <a:bodyPr/>
                    <a:lstStyle/>
                    <a:p>
                      <a:r>
                        <a:rPr lang="es-MX" sz="1400" dirty="0"/>
                        <a:t>Verifica si el valor de la izquierda es igual al valor de la derecha </a:t>
                      </a:r>
                    </a:p>
                  </a:txBody>
                  <a:tcPr marL="68580" marR="68580" marT="34290" marB="34290"/>
                </a:tc>
                <a:tc>
                  <a:txBody>
                    <a:bodyPr/>
                    <a:lstStyle/>
                    <a:p>
                      <a:r>
                        <a:rPr lang="es-MX" sz="1400" dirty="0"/>
                        <a:t>False</a:t>
                      </a:r>
                    </a:p>
                  </a:txBody>
                  <a:tcPr marL="68580" marR="68580" marT="34290" marB="34290"/>
                </a:tc>
                <a:extLst>
                  <a:ext uri="{0D108BD9-81ED-4DB2-BD59-A6C34878D82A}">
                    <a16:rowId xmlns:a16="http://schemas.microsoft.com/office/drawing/2014/main" val="371815008"/>
                  </a:ext>
                </a:extLst>
              </a:tr>
              <a:tr h="480060">
                <a:tc>
                  <a:txBody>
                    <a:bodyPr/>
                    <a:lstStyle/>
                    <a:p>
                      <a:r>
                        <a:rPr lang="es-MX" sz="1400" dirty="0"/>
                        <a:t>!=</a:t>
                      </a:r>
                    </a:p>
                  </a:txBody>
                  <a:tcPr marL="68580" marR="68580" marT="34290" marB="34290"/>
                </a:tc>
                <a:tc>
                  <a:txBody>
                    <a:bodyPr/>
                    <a:lstStyle/>
                    <a:p>
                      <a:r>
                        <a:rPr lang="es-MX" sz="1400" dirty="0"/>
                        <a:t>Verifica si el valor de la izquierda es diferente al valor de la derecha </a:t>
                      </a:r>
                    </a:p>
                  </a:txBody>
                  <a:tcPr marL="68580" marR="68580" marT="34290" marB="34290"/>
                </a:tc>
                <a:tc>
                  <a:txBody>
                    <a:bodyPr/>
                    <a:lstStyle/>
                    <a:p>
                      <a:r>
                        <a:rPr lang="es-MX" sz="1400" dirty="0"/>
                        <a:t>True</a:t>
                      </a:r>
                    </a:p>
                  </a:txBody>
                  <a:tcPr marL="68580" marR="68580" marT="34290" marB="34290"/>
                </a:tc>
                <a:extLst>
                  <a:ext uri="{0D108BD9-81ED-4DB2-BD59-A6C34878D82A}">
                    <a16:rowId xmlns:a16="http://schemas.microsoft.com/office/drawing/2014/main" val="1825731824"/>
                  </a:ext>
                </a:extLst>
              </a:tr>
            </a:tbl>
          </a:graphicData>
        </a:graphic>
      </p:graphicFrame>
    </p:spTree>
    <p:extLst>
      <p:ext uri="{BB962C8B-B14F-4D97-AF65-F5344CB8AC3E}">
        <p14:creationId xmlns:p14="http://schemas.microsoft.com/office/powerpoint/2010/main" val="384656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1660A1-927D-4BCE-8268-51FFAB6EAA83}"/>
              </a:ext>
            </a:extLst>
          </p:cNvPr>
          <p:cNvSpPr>
            <a:spLocks noGrp="1"/>
          </p:cNvSpPr>
          <p:nvPr>
            <p:ph type="title"/>
          </p:nvPr>
        </p:nvSpPr>
        <p:spPr/>
        <p:txBody>
          <a:bodyPr/>
          <a:lstStyle/>
          <a:p>
            <a:r>
              <a:rPr lang="es-MX" dirty="0"/>
              <a:t>2.4 Tipos y ámbito de las variables</a:t>
            </a:r>
          </a:p>
        </p:txBody>
      </p:sp>
      <p:sp>
        <p:nvSpPr>
          <p:cNvPr id="3" name="Marcador de texto 2">
            <a:extLst>
              <a:ext uri="{FF2B5EF4-FFF2-40B4-BE49-F238E27FC236}">
                <a16:creationId xmlns:a16="http://schemas.microsoft.com/office/drawing/2014/main" id="{BEB8797E-3FE4-4061-86F4-174CEA04131D}"/>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2292677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DCC697-B3AF-4E9C-A6DE-83B6F46FF529}"/>
              </a:ext>
            </a:extLst>
          </p:cNvPr>
          <p:cNvSpPr>
            <a:spLocks noGrp="1"/>
          </p:cNvSpPr>
          <p:nvPr>
            <p:ph type="title"/>
          </p:nvPr>
        </p:nvSpPr>
        <p:spPr/>
        <p:txBody>
          <a:bodyPr/>
          <a:lstStyle/>
          <a:p>
            <a:r>
              <a:rPr lang="es-MX" dirty="0"/>
              <a:t>Tipos de datos</a:t>
            </a:r>
          </a:p>
        </p:txBody>
      </p:sp>
      <p:sp>
        <p:nvSpPr>
          <p:cNvPr id="3" name="Marcador de contenido 2">
            <a:extLst>
              <a:ext uri="{FF2B5EF4-FFF2-40B4-BE49-F238E27FC236}">
                <a16:creationId xmlns:a16="http://schemas.microsoft.com/office/drawing/2014/main" id="{36689DEE-CC0F-4225-A2AE-EFE6C221B0AD}"/>
              </a:ext>
            </a:extLst>
          </p:cNvPr>
          <p:cNvSpPr>
            <a:spLocks noGrp="1"/>
          </p:cNvSpPr>
          <p:nvPr>
            <p:ph idx="1"/>
          </p:nvPr>
        </p:nvSpPr>
        <p:spPr/>
        <p:txBody>
          <a:bodyPr/>
          <a:lstStyle/>
          <a:p>
            <a:r>
              <a:rPr lang="es-MX" dirty="0"/>
              <a:t>Java es un lenguaje altamente tipado, es decir, cada variable debe ser declarada cuidadosamente antes de que pueda ser utilizada.</a:t>
            </a:r>
          </a:p>
          <a:p>
            <a:r>
              <a:rPr lang="es-MX" dirty="0"/>
              <a:t>El tipo de dato de una variable especifica que clase de valor le será asignado.</a:t>
            </a:r>
          </a:p>
          <a:p>
            <a:r>
              <a:rPr lang="es-MX" dirty="0"/>
              <a:t>El tipo de dato le indica al compilador la cantidad de espacio en memoria que será reservada para almacenar la variable, el formato en que será almacenada y las operaciones que pueden realizarse sobre ella.</a:t>
            </a:r>
          </a:p>
          <a:p>
            <a:r>
              <a:rPr lang="es-MX" dirty="0"/>
              <a:t>Aunque el valor de una variable puede cambiar durante la ejecución de un programa, su tipo de dato permanece constante.</a:t>
            </a:r>
          </a:p>
        </p:txBody>
      </p:sp>
    </p:spTree>
    <p:extLst>
      <p:ext uri="{BB962C8B-B14F-4D97-AF65-F5344CB8AC3E}">
        <p14:creationId xmlns:p14="http://schemas.microsoft.com/office/powerpoint/2010/main" val="2398761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BE2FA9-381B-4AF0-878B-ECAFD335F9A7}"/>
              </a:ext>
            </a:extLst>
          </p:cNvPr>
          <p:cNvSpPr>
            <a:spLocks noGrp="1"/>
          </p:cNvSpPr>
          <p:nvPr>
            <p:ph type="title"/>
          </p:nvPr>
        </p:nvSpPr>
        <p:spPr/>
        <p:txBody>
          <a:bodyPr/>
          <a:lstStyle/>
          <a:p>
            <a:r>
              <a:rPr lang="es-MX" dirty="0"/>
              <a:t>El ámbito de las variables</a:t>
            </a:r>
          </a:p>
        </p:txBody>
      </p:sp>
      <p:sp>
        <p:nvSpPr>
          <p:cNvPr id="3" name="Marcador de contenido 2">
            <a:extLst>
              <a:ext uri="{FF2B5EF4-FFF2-40B4-BE49-F238E27FC236}">
                <a16:creationId xmlns:a16="http://schemas.microsoft.com/office/drawing/2014/main" id="{91E195D8-6F34-4CE5-A6D7-1E75C3154FAD}"/>
              </a:ext>
            </a:extLst>
          </p:cNvPr>
          <p:cNvSpPr>
            <a:spLocks noGrp="1"/>
          </p:cNvSpPr>
          <p:nvPr>
            <p:ph idx="1"/>
          </p:nvPr>
        </p:nvSpPr>
        <p:spPr/>
        <p:txBody>
          <a:bodyPr/>
          <a:lstStyle/>
          <a:p>
            <a:pPr marL="0" indent="0">
              <a:buNone/>
            </a:pPr>
            <a:r>
              <a:rPr lang="es-MX" dirty="0"/>
              <a:t>El lenguaje de programación Java permite la creación de variables en cualquier bloque de código. Podemos definir un bloque de código como cualquier fragmento delimitado por corchetes ({}). Cada que se crea un bloque de código se define un </a:t>
            </a:r>
            <a:r>
              <a:rPr lang="es-MX" b="1" i="1" dirty="0"/>
              <a:t>ámbito</a:t>
            </a:r>
            <a:r>
              <a:rPr lang="es-MX" dirty="0"/>
              <a:t>.</a:t>
            </a:r>
          </a:p>
          <a:p>
            <a:pPr marL="0" indent="0">
              <a:buNone/>
            </a:pPr>
            <a:r>
              <a:rPr lang="es-MX" dirty="0"/>
              <a:t>Un ámbito define que elementos serán visibles desde otras partes del programa, además de determinar su tiempo de vida.</a:t>
            </a:r>
          </a:p>
          <a:p>
            <a:pPr marL="0" indent="0">
              <a:buNone/>
            </a:pPr>
            <a:r>
              <a:rPr lang="es-MX" dirty="0"/>
              <a:t>De manera general, en Java se definen dos ámbitos generales:</a:t>
            </a:r>
          </a:p>
          <a:p>
            <a:pPr lvl="1"/>
            <a:r>
              <a:rPr lang="es-MX" sz="2100" dirty="0"/>
              <a:t>Ámbito de clase</a:t>
            </a:r>
          </a:p>
          <a:p>
            <a:pPr lvl="1"/>
            <a:r>
              <a:rPr lang="es-MX" sz="2100" dirty="0"/>
              <a:t>Ámbito de método</a:t>
            </a:r>
          </a:p>
        </p:txBody>
      </p:sp>
    </p:spTree>
    <p:extLst>
      <p:ext uri="{BB962C8B-B14F-4D97-AF65-F5344CB8AC3E}">
        <p14:creationId xmlns:p14="http://schemas.microsoft.com/office/powerpoint/2010/main" val="3878199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9ACA39-5052-412B-BD8C-FE09293C3BAB}"/>
              </a:ext>
            </a:extLst>
          </p:cNvPr>
          <p:cNvSpPr>
            <a:spLocks noGrp="1"/>
          </p:cNvSpPr>
          <p:nvPr>
            <p:ph type="title"/>
          </p:nvPr>
        </p:nvSpPr>
        <p:spPr/>
        <p:txBody>
          <a:bodyPr/>
          <a:lstStyle/>
          <a:p>
            <a:r>
              <a:rPr lang="es-MX" dirty="0"/>
              <a:t>Ámbito de clase</a:t>
            </a:r>
          </a:p>
        </p:txBody>
      </p:sp>
      <p:sp>
        <p:nvSpPr>
          <p:cNvPr id="3" name="Marcador de contenido 2">
            <a:extLst>
              <a:ext uri="{FF2B5EF4-FFF2-40B4-BE49-F238E27FC236}">
                <a16:creationId xmlns:a16="http://schemas.microsoft.com/office/drawing/2014/main" id="{D010A96A-7213-4519-B8BB-D00DDE565853}"/>
              </a:ext>
            </a:extLst>
          </p:cNvPr>
          <p:cNvSpPr>
            <a:spLocks noGrp="1"/>
          </p:cNvSpPr>
          <p:nvPr>
            <p:ph idx="1"/>
          </p:nvPr>
        </p:nvSpPr>
        <p:spPr/>
        <p:txBody>
          <a:bodyPr/>
          <a:lstStyle/>
          <a:p>
            <a:pPr marL="0" indent="0">
              <a:buNone/>
            </a:pPr>
            <a:r>
              <a:rPr lang="es-MX" dirty="0"/>
              <a:t>En general, en el lenguaje de programación Java, existen 3 tipos de variables desde el punto de vista del ámbito de clase.</a:t>
            </a:r>
          </a:p>
          <a:p>
            <a:r>
              <a:rPr lang="es-MX" b="1" i="1" dirty="0"/>
              <a:t>Variables de instancia:</a:t>
            </a:r>
            <a:r>
              <a:rPr lang="es-MX" dirty="0"/>
              <a:t> Son variables que almacenarán el estado de los objetos.</a:t>
            </a:r>
          </a:p>
          <a:p>
            <a:r>
              <a:rPr lang="es-MX" b="1" i="1" dirty="0"/>
              <a:t>Variables de clase:</a:t>
            </a:r>
            <a:r>
              <a:rPr lang="es-MX" dirty="0"/>
              <a:t> Son variables que no están ligadas a un objeto, sino que pertenecen a la clase misma.</a:t>
            </a:r>
          </a:p>
          <a:p>
            <a:r>
              <a:rPr lang="es-MX" b="1" i="1" dirty="0"/>
              <a:t>Variables finales:</a:t>
            </a:r>
            <a:r>
              <a:rPr lang="es-MX" dirty="0"/>
              <a:t> Son variables que una vez inicializadas no pueden ser modificadas (constantes).</a:t>
            </a:r>
          </a:p>
        </p:txBody>
      </p:sp>
    </p:spTree>
    <p:extLst>
      <p:ext uri="{BB962C8B-B14F-4D97-AF65-F5344CB8AC3E}">
        <p14:creationId xmlns:p14="http://schemas.microsoft.com/office/powerpoint/2010/main" val="354487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D1795C-7C4C-46DD-A24E-0877C9D3597D}"/>
              </a:ext>
            </a:extLst>
          </p:cNvPr>
          <p:cNvSpPr>
            <a:spLocks noGrp="1"/>
          </p:cNvSpPr>
          <p:nvPr>
            <p:ph type="title"/>
          </p:nvPr>
        </p:nvSpPr>
        <p:spPr/>
        <p:txBody>
          <a:bodyPr/>
          <a:lstStyle/>
          <a:p>
            <a:r>
              <a:rPr lang="es-MX" dirty="0"/>
              <a:t>Variables de instancia</a:t>
            </a:r>
          </a:p>
        </p:txBody>
      </p:sp>
      <p:sp>
        <p:nvSpPr>
          <p:cNvPr id="3" name="Marcador de contenido 2">
            <a:extLst>
              <a:ext uri="{FF2B5EF4-FFF2-40B4-BE49-F238E27FC236}">
                <a16:creationId xmlns:a16="http://schemas.microsoft.com/office/drawing/2014/main" id="{B7F14D47-8D3C-4D68-B65B-2CB8E8B7D39B}"/>
              </a:ext>
            </a:extLst>
          </p:cNvPr>
          <p:cNvSpPr>
            <a:spLocks noGrp="1"/>
          </p:cNvSpPr>
          <p:nvPr>
            <p:ph idx="1"/>
          </p:nvPr>
        </p:nvSpPr>
        <p:spPr/>
        <p:txBody>
          <a:bodyPr anchor="t"/>
          <a:lstStyle/>
          <a:p>
            <a:pPr marL="0" indent="0">
              <a:buNone/>
            </a:pPr>
            <a:r>
              <a:rPr lang="es-MX" dirty="0"/>
              <a:t>Una variable de instancia le pertenece a un objeto; cada objeto de una clase mantiene una copia separada de esa variable, en la cual almacenará un valor que lo caracteriza solamente a él.</a:t>
            </a:r>
          </a:p>
          <a:p>
            <a:pPr marL="0" indent="0">
              <a:buNone/>
            </a:pPr>
            <a:endParaRPr lang="es-MX" dirty="0"/>
          </a:p>
          <a:p>
            <a:pPr marL="0" indent="0">
              <a:buNone/>
            </a:pPr>
            <a:r>
              <a:rPr lang="es-MX" dirty="0"/>
              <a:t>Ejemplo: Ver código VarInstancia.java</a:t>
            </a:r>
          </a:p>
        </p:txBody>
      </p:sp>
    </p:spTree>
    <p:extLst>
      <p:ext uri="{BB962C8B-B14F-4D97-AF65-F5344CB8AC3E}">
        <p14:creationId xmlns:p14="http://schemas.microsoft.com/office/powerpoint/2010/main" val="4179218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2A23B6-00FB-4F26-99D9-0953AF6DE071}"/>
              </a:ext>
            </a:extLst>
          </p:cNvPr>
          <p:cNvSpPr>
            <a:spLocks noGrp="1"/>
          </p:cNvSpPr>
          <p:nvPr>
            <p:ph type="title"/>
          </p:nvPr>
        </p:nvSpPr>
        <p:spPr/>
        <p:txBody>
          <a:bodyPr/>
          <a:lstStyle/>
          <a:p>
            <a:r>
              <a:rPr lang="es-MX" dirty="0"/>
              <a:t>Variables de instancia - Ejemplo</a:t>
            </a:r>
          </a:p>
        </p:txBody>
      </p:sp>
      <p:sp>
        <p:nvSpPr>
          <p:cNvPr id="3" name="Marcador de contenido 2">
            <a:extLst>
              <a:ext uri="{FF2B5EF4-FFF2-40B4-BE49-F238E27FC236}">
                <a16:creationId xmlns:a16="http://schemas.microsoft.com/office/drawing/2014/main" id="{5A811BED-16BC-4BC5-AA5E-0E72FDC82749}"/>
              </a:ext>
            </a:extLst>
          </p:cNvPr>
          <p:cNvSpPr>
            <a:spLocks noGrp="1"/>
          </p:cNvSpPr>
          <p:nvPr>
            <p:ph idx="1"/>
          </p:nvPr>
        </p:nvSpPr>
        <p:spPr/>
        <p:txBody>
          <a:bodyPr/>
          <a:lstStyle/>
          <a:p>
            <a:pPr marL="0" indent="0">
              <a:buNone/>
            </a:pPr>
            <a:r>
              <a:rPr lang="es-MX" dirty="0"/>
              <a:t>Las variables de instancia son inicializadas con los valores por defecto al momento de su creación.</a:t>
            </a:r>
          </a:p>
        </p:txBody>
      </p:sp>
    </p:spTree>
    <p:extLst>
      <p:ext uri="{BB962C8B-B14F-4D97-AF65-F5344CB8AC3E}">
        <p14:creationId xmlns:p14="http://schemas.microsoft.com/office/powerpoint/2010/main" val="2899588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2E8DA7-EED5-4F50-918B-F22CE60FDB09}"/>
              </a:ext>
            </a:extLst>
          </p:cNvPr>
          <p:cNvSpPr>
            <a:spLocks noGrp="1"/>
          </p:cNvSpPr>
          <p:nvPr>
            <p:ph type="title"/>
          </p:nvPr>
        </p:nvSpPr>
        <p:spPr/>
        <p:txBody>
          <a:bodyPr/>
          <a:lstStyle/>
          <a:p>
            <a:r>
              <a:rPr lang="es-MX" dirty="0"/>
              <a:t>Variables de clase</a:t>
            </a:r>
          </a:p>
        </p:txBody>
      </p:sp>
      <p:sp>
        <p:nvSpPr>
          <p:cNvPr id="3" name="Marcador de contenido 2">
            <a:extLst>
              <a:ext uri="{FF2B5EF4-FFF2-40B4-BE49-F238E27FC236}">
                <a16:creationId xmlns:a16="http://schemas.microsoft.com/office/drawing/2014/main" id="{17D3F8BB-48B7-4C08-8547-664B4908510A}"/>
              </a:ext>
            </a:extLst>
          </p:cNvPr>
          <p:cNvSpPr>
            <a:spLocks noGrp="1"/>
          </p:cNvSpPr>
          <p:nvPr>
            <p:ph idx="1"/>
          </p:nvPr>
        </p:nvSpPr>
        <p:spPr/>
        <p:txBody>
          <a:bodyPr/>
          <a:lstStyle/>
          <a:p>
            <a:pPr marL="0" indent="0" algn="just">
              <a:buNone/>
            </a:pPr>
            <a:r>
              <a:rPr lang="es-MX" dirty="0"/>
              <a:t>Una variable de clase, conocida formalmente como variable estática, es una variable independiente de los objetos de una clase.</a:t>
            </a:r>
          </a:p>
          <a:p>
            <a:pPr marL="0" indent="0" algn="just">
              <a:buNone/>
            </a:pPr>
            <a:r>
              <a:rPr lang="es-MX" dirty="0"/>
              <a:t>A estas variables se les asigna una localidad de memoria “estática” durante la ejecución de un programa en Java compartida por todos los objetos instanciado a partir de la clase donde son definidas.</a:t>
            </a:r>
          </a:p>
          <a:p>
            <a:pPr marL="0" indent="0" algn="just">
              <a:buNone/>
            </a:pPr>
            <a:r>
              <a:rPr lang="es-MX" dirty="0"/>
              <a:t>Cuando se crea un objeto, este no crea una copia de las variables estáticas; al ser una variable compartida, todos los objetos de una clase pueden manipular su valor. </a:t>
            </a:r>
          </a:p>
          <a:p>
            <a:pPr marL="0" indent="0" algn="just">
              <a:buNone/>
            </a:pPr>
            <a:r>
              <a:rPr lang="es-MX" dirty="0"/>
              <a:t>Es parecida a una variable global en otros lenguajes de programación.</a:t>
            </a:r>
          </a:p>
        </p:txBody>
      </p:sp>
    </p:spTree>
    <p:extLst>
      <p:ext uri="{BB962C8B-B14F-4D97-AF65-F5344CB8AC3E}">
        <p14:creationId xmlns:p14="http://schemas.microsoft.com/office/powerpoint/2010/main" val="3063101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E4D406-4E67-4777-8917-97C13E51AAB2}"/>
              </a:ext>
            </a:extLst>
          </p:cNvPr>
          <p:cNvSpPr>
            <a:spLocks noGrp="1"/>
          </p:cNvSpPr>
          <p:nvPr>
            <p:ph type="title"/>
          </p:nvPr>
        </p:nvSpPr>
        <p:spPr/>
        <p:txBody>
          <a:bodyPr/>
          <a:lstStyle/>
          <a:p>
            <a:r>
              <a:rPr lang="es-MX" dirty="0"/>
              <a:t>Variable de clase</a:t>
            </a:r>
          </a:p>
        </p:txBody>
      </p:sp>
      <p:sp>
        <p:nvSpPr>
          <p:cNvPr id="3" name="Marcador de contenido 2">
            <a:extLst>
              <a:ext uri="{FF2B5EF4-FFF2-40B4-BE49-F238E27FC236}">
                <a16:creationId xmlns:a16="http://schemas.microsoft.com/office/drawing/2014/main" id="{A469AFC3-9E35-4BFC-A2C1-381B2D21F788}"/>
              </a:ext>
            </a:extLst>
          </p:cNvPr>
          <p:cNvSpPr>
            <a:spLocks noGrp="1"/>
          </p:cNvSpPr>
          <p:nvPr>
            <p:ph idx="1"/>
          </p:nvPr>
        </p:nvSpPr>
        <p:spPr/>
        <p:txBody>
          <a:bodyPr/>
          <a:lstStyle/>
          <a:p>
            <a:pPr marL="0" indent="0">
              <a:buNone/>
            </a:pPr>
            <a:r>
              <a:rPr lang="es-MX" dirty="0"/>
              <a:t>Debido a que el acceso a una variable estática no depende de la creación de un objeto, es posible acceder a estas variables a través del nombre de la clase:</a:t>
            </a:r>
          </a:p>
          <a:p>
            <a:pPr marL="0" indent="0">
              <a:buNone/>
            </a:pPr>
            <a:endParaRPr lang="es-MX" dirty="0"/>
          </a:p>
          <a:p>
            <a:pPr marL="0" indent="0">
              <a:buNone/>
            </a:pPr>
            <a:r>
              <a:rPr lang="es-MX" dirty="0"/>
              <a:t>Ejemplo:</a:t>
            </a:r>
          </a:p>
          <a:p>
            <a:pPr marL="0" indent="0">
              <a:buNone/>
            </a:pPr>
            <a:r>
              <a:rPr lang="es-MX" dirty="0"/>
              <a:t>	</a:t>
            </a:r>
            <a:r>
              <a:rPr lang="es-MX" dirty="0" err="1"/>
              <a:t>System.out.println</a:t>
            </a:r>
            <a:r>
              <a:rPr lang="es-MX" dirty="0"/>
              <a:t>(</a:t>
            </a:r>
            <a:r>
              <a:rPr lang="es-MX" dirty="0" err="1"/>
              <a:t>Puntos.numPuntos</a:t>
            </a:r>
            <a:r>
              <a:rPr lang="es-MX" dirty="0"/>
              <a:t>);</a:t>
            </a:r>
          </a:p>
          <a:p>
            <a:pPr marL="0" indent="0">
              <a:buNone/>
            </a:pPr>
            <a:endParaRPr lang="es-MX" dirty="0"/>
          </a:p>
          <a:p>
            <a:pPr marL="0" indent="0">
              <a:buNone/>
            </a:pPr>
            <a:endParaRPr lang="es-MX" dirty="0"/>
          </a:p>
        </p:txBody>
      </p:sp>
    </p:spTree>
    <p:extLst>
      <p:ext uri="{BB962C8B-B14F-4D97-AF65-F5344CB8AC3E}">
        <p14:creationId xmlns:p14="http://schemas.microsoft.com/office/powerpoint/2010/main" val="3164067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217BE1-3B45-4F5D-BCB7-0428F8828B73}"/>
              </a:ext>
            </a:extLst>
          </p:cNvPr>
          <p:cNvSpPr>
            <a:spLocks noGrp="1"/>
          </p:cNvSpPr>
          <p:nvPr>
            <p:ph type="title"/>
          </p:nvPr>
        </p:nvSpPr>
        <p:spPr/>
        <p:txBody>
          <a:bodyPr/>
          <a:lstStyle/>
          <a:p>
            <a:r>
              <a:rPr lang="es-MX" dirty="0"/>
              <a:t>Variable de clase</a:t>
            </a:r>
          </a:p>
        </p:txBody>
      </p:sp>
      <p:sp>
        <p:nvSpPr>
          <p:cNvPr id="3" name="Marcador de contenido 2">
            <a:extLst>
              <a:ext uri="{FF2B5EF4-FFF2-40B4-BE49-F238E27FC236}">
                <a16:creationId xmlns:a16="http://schemas.microsoft.com/office/drawing/2014/main" id="{F356DA40-6350-40EE-A72D-0828BAF5E83F}"/>
              </a:ext>
            </a:extLst>
          </p:cNvPr>
          <p:cNvSpPr>
            <a:spLocks noGrp="1"/>
          </p:cNvSpPr>
          <p:nvPr>
            <p:ph idx="1"/>
          </p:nvPr>
        </p:nvSpPr>
        <p:spPr/>
        <p:txBody>
          <a:bodyPr>
            <a:normAutofit/>
          </a:bodyPr>
          <a:lstStyle/>
          <a:p>
            <a:pPr marL="0" indent="0">
              <a:buNone/>
            </a:pPr>
            <a:r>
              <a:rPr lang="es-MX" sz="2250" dirty="0"/>
              <a:t>Aunque no se necesita la creación de un objeto para manipular a una variable estática, si es posible manipularla desde un objeto creado.</a:t>
            </a:r>
          </a:p>
          <a:p>
            <a:pPr marL="0" indent="0">
              <a:buNone/>
            </a:pPr>
            <a:endParaRPr lang="es-MX" sz="2250" dirty="0"/>
          </a:p>
          <a:p>
            <a:pPr marL="0" indent="0">
              <a:buNone/>
            </a:pPr>
            <a:r>
              <a:rPr lang="es-MX" sz="2250" dirty="0"/>
              <a:t>Ejemplo:</a:t>
            </a:r>
          </a:p>
          <a:p>
            <a:pPr marL="0" indent="0">
              <a:buNone/>
            </a:pPr>
            <a:r>
              <a:rPr lang="es-MX" sz="2250" dirty="0"/>
              <a:t>	</a:t>
            </a:r>
            <a:r>
              <a:rPr lang="es-MX" sz="2250" dirty="0" err="1"/>
              <a:t>static</a:t>
            </a:r>
            <a:r>
              <a:rPr lang="es-MX" sz="2250" dirty="0"/>
              <a:t> </a:t>
            </a:r>
            <a:r>
              <a:rPr lang="es-MX" sz="2250" dirty="0" err="1"/>
              <a:t>int</a:t>
            </a:r>
            <a:r>
              <a:rPr lang="es-MX" sz="2250" dirty="0"/>
              <a:t> </a:t>
            </a:r>
            <a:r>
              <a:rPr lang="es-MX" sz="2250" dirty="0" err="1"/>
              <a:t>numX</a:t>
            </a:r>
            <a:r>
              <a:rPr lang="es-MX" sz="2250" dirty="0"/>
              <a:t>;</a:t>
            </a:r>
          </a:p>
          <a:p>
            <a:pPr marL="0" indent="0">
              <a:buNone/>
            </a:pPr>
            <a:r>
              <a:rPr lang="es-MX" sz="2250" dirty="0"/>
              <a:t>	</a:t>
            </a:r>
            <a:r>
              <a:rPr lang="en-US" sz="2250" dirty="0"/>
              <a:t> public static void main(String[] </a:t>
            </a:r>
            <a:r>
              <a:rPr lang="en-US" sz="2250" dirty="0" err="1"/>
              <a:t>args</a:t>
            </a:r>
            <a:r>
              <a:rPr lang="en-US" sz="2250" dirty="0"/>
              <a:t>) {</a:t>
            </a:r>
          </a:p>
          <a:p>
            <a:pPr marL="0" indent="0">
              <a:buNone/>
            </a:pPr>
            <a:r>
              <a:rPr lang="en-US" sz="2250" dirty="0"/>
              <a:t>		Puntos a = new Puntos();</a:t>
            </a:r>
          </a:p>
          <a:p>
            <a:pPr marL="0" indent="0">
              <a:buNone/>
            </a:pPr>
            <a:r>
              <a:rPr lang="es-MX" sz="2250" dirty="0"/>
              <a:t>		</a:t>
            </a:r>
            <a:r>
              <a:rPr lang="es-MX" sz="2250" dirty="0" err="1"/>
              <a:t>a.numX</a:t>
            </a:r>
            <a:r>
              <a:rPr lang="es-MX" sz="2250" dirty="0"/>
              <a:t> = 20;</a:t>
            </a:r>
          </a:p>
          <a:p>
            <a:pPr marL="0" indent="0">
              <a:buNone/>
            </a:pPr>
            <a:r>
              <a:rPr lang="es-MX" sz="2250" dirty="0"/>
              <a:t>	}</a:t>
            </a:r>
          </a:p>
          <a:p>
            <a:pPr marL="0" indent="0">
              <a:buNone/>
            </a:pPr>
            <a:r>
              <a:rPr lang="es-MX" dirty="0"/>
              <a:t>	</a:t>
            </a:r>
          </a:p>
        </p:txBody>
      </p:sp>
    </p:spTree>
    <p:extLst>
      <p:ext uri="{BB962C8B-B14F-4D97-AF65-F5344CB8AC3E}">
        <p14:creationId xmlns:p14="http://schemas.microsoft.com/office/powerpoint/2010/main" val="476523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8DF3B9-CAB3-4F88-BEDB-F3EBB98AB770}"/>
              </a:ext>
            </a:extLst>
          </p:cNvPr>
          <p:cNvSpPr>
            <a:spLocks noGrp="1"/>
          </p:cNvSpPr>
          <p:nvPr>
            <p:ph type="title"/>
          </p:nvPr>
        </p:nvSpPr>
        <p:spPr/>
        <p:txBody>
          <a:bodyPr/>
          <a:lstStyle/>
          <a:p>
            <a:r>
              <a:rPr lang="es-MX" dirty="0"/>
              <a:t>Palabra reservada </a:t>
            </a:r>
            <a:r>
              <a:rPr lang="es-MX" dirty="0" err="1"/>
              <a:t>static</a:t>
            </a:r>
            <a:endParaRPr lang="es-MX" dirty="0"/>
          </a:p>
        </p:txBody>
      </p:sp>
      <p:sp>
        <p:nvSpPr>
          <p:cNvPr id="3" name="Marcador de contenido 2">
            <a:extLst>
              <a:ext uri="{FF2B5EF4-FFF2-40B4-BE49-F238E27FC236}">
                <a16:creationId xmlns:a16="http://schemas.microsoft.com/office/drawing/2014/main" id="{D1197FE0-8077-4274-83A2-4D309EB93C9B}"/>
              </a:ext>
            </a:extLst>
          </p:cNvPr>
          <p:cNvSpPr>
            <a:spLocks noGrp="1"/>
          </p:cNvSpPr>
          <p:nvPr>
            <p:ph idx="1"/>
          </p:nvPr>
        </p:nvSpPr>
        <p:spPr/>
        <p:txBody>
          <a:bodyPr/>
          <a:lstStyle/>
          <a:p>
            <a:pPr marL="0" indent="0" algn="just">
              <a:buNone/>
            </a:pPr>
            <a:r>
              <a:rPr lang="es-MX" dirty="0"/>
              <a:t>De forma general, la palabra reservada </a:t>
            </a:r>
            <a:r>
              <a:rPr lang="es-MX" dirty="0" err="1"/>
              <a:t>static</a:t>
            </a:r>
            <a:r>
              <a:rPr lang="es-MX" dirty="0"/>
              <a:t> se utiliza para definir tanto variables como métodos miembro que pertenecen a una clase y no a una instancia de esta, es decir, son miembros de clase que pueden ser utilizados sin que exista una instancia de dicha clase.</a:t>
            </a:r>
          </a:p>
        </p:txBody>
      </p:sp>
    </p:spTree>
    <p:extLst>
      <p:ext uri="{BB962C8B-B14F-4D97-AF65-F5344CB8AC3E}">
        <p14:creationId xmlns:p14="http://schemas.microsoft.com/office/powerpoint/2010/main" val="2287690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6AB907-F89E-4B78-97A0-DAD6BB3AE16D}"/>
              </a:ext>
            </a:extLst>
          </p:cNvPr>
          <p:cNvSpPr>
            <a:spLocks noGrp="1"/>
          </p:cNvSpPr>
          <p:nvPr>
            <p:ph type="title"/>
          </p:nvPr>
        </p:nvSpPr>
        <p:spPr/>
        <p:txBody>
          <a:bodyPr/>
          <a:lstStyle/>
          <a:p>
            <a:r>
              <a:rPr lang="es-MX" dirty="0"/>
              <a:t>Variables finales</a:t>
            </a:r>
          </a:p>
        </p:txBody>
      </p:sp>
      <p:sp>
        <p:nvSpPr>
          <p:cNvPr id="3" name="Marcador de contenido 2">
            <a:extLst>
              <a:ext uri="{FF2B5EF4-FFF2-40B4-BE49-F238E27FC236}">
                <a16:creationId xmlns:a16="http://schemas.microsoft.com/office/drawing/2014/main" id="{58243BC1-8D51-4D22-AACB-8CB6F4F1837F}"/>
              </a:ext>
            </a:extLst>
          </p:cNvPr>
          <p:cNvSpPr>
            <a:spLocks noGrp="1"/>
          </p:cNvSpPr>
          <p:nvPr>
            <p:ph idx="1"/>
          </p:nvPr>
        </p:nvSpPr>
        <p:spPr/>
        <p:txBody>
          <a:bodyPr/>
          <a:lstStyle/>
          <a:p>
            <a:pPr marL="0" indent="0">
              <a:buNone/>
            </a:pPr>
            <a:r>
              <a:rPr lang="es-MX" dirty="0"/>
              <a:t>Las variables finales o </a:t>
            </a:r>
            <a:r>
              <a:rPr lang="es-MX" b="1" i="1" dirty="0"/>
              <a:t>constantes</a:t>
            </a:r>
            <a:r>
              <a:rPr lang="es-MX" dirty="0"/>
              <a:t> son variables que son inicializadas solo una vez, y no es posible modificar su valor. </a:t>
            </a:r>
          </a:p>
          <a:p>
            <a:pPr marL="0" indent="0">
              <a:buNone/>
            </a:pPr>
            <a:endParaRPr lang="es-MX" dirty="0"/>
          </a:p>
          <a:p>
            <a:pPr marL="0" indent="0">
              <a:buNone/>
            </a:pPr>
            <a:r>
              <a:rPr lang="es-MX" dirty="0"/>
              <a:t>Si se necesita una variable constante compartida por todos los objetos de una clase es posible declarar esa variable como </a:t>
            </a:r>
            <a:r>
              <a:rPr lang="es-MX" dirty="0" err="1"/>
              <a:t>static</a:t>
            </a:r>
            <a:r>
              <a:rPr lang="es-MX" dirty="0"/>
              <a:t> y final.</a:t>
            </a:r>
          </a:p>
        </p:txBody>
      </p:sp>
    </p:spTree>
    <p:extLst>
      <p:ext uri="{BB962C8B-B14F-4D97-AF65-F5344CB8AC3E}">
        <p14:creationId xmlns:p14="http://schemas.microsoft.com/office/powerpoint/2010/main" val="1900103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58310-25FE-4B01-BFB6-BF40D2C0C303}"/>
              </a:ext>
            </a:extLst>
          </p:cNvPr>
          <p:cNvSpPr>
            <a:spLocks noGrp="1"/>
          </p:cNvSpPr>
          <p:nvPr>
            <p:ph type="title"/>
          </p:nvPr>
        </p:nvSpPr>
        <p:spPr/>
        <p:txBody>
          <a:bodyPr/>
          <a:lstStyle/>
          <a:p>
            <a:r>
              <a:rPr lang="es-MX"/>
              <a:t>Tarea 3</a:t>
            </a:r>
            <a:endParaRPr lang="es-MX" dirty="0"/>
          </a:p>
        </p:txBody>
      </p:sp>
      <p:sp>
        <p:nvSpPr>
          <p:cNvPr id="3" name="Marcador de contenido 2">
            <a:extLst>
              <a:ext uri="{FF2B5EF4-FFF2-40B4-BE49-F238E27FC236}">
                <a16:creationId xmlns:a16="http://schemas.microsoft.com/office/drawing/2014/main" id="{CB9B5130-8FCF-45F3-A436-C8FEB07253EC}"/>
              </a:ext>
            </a:extLst>
          </p:cNvPr>
          <p:cNvSpPr>
            <a:spLocks noGrp="1"/>
          </p:cNvSpPr>
          <p:nvPr>
            <p:ph idx="1"/>
          </p:nvPr>
        </p:nvSpPr>
        <p:spPr/>
        <p:txBody>
          <a:bodyPr/>
          <a:lstStyle/>
          <a:p>
            <a:pPr marL="0" indent="0" algn="just">
              <a:buNone/>
            </a:pPr>
            <a:r>
              <a:rPr lang="es-MX" dirty="0"/>
              <a:t>Desarrolle una clase en el lenguaje de programación Java que modele a las circunferencias con radio r, dicha clase deberá contener dos métodos:</a:t>
            </a:r>
          </a:p>
          <a:p>
            <a:pPr marL="0" indent="0">
              <a:buNone/>
            </a:pPr>
            <a:endParaRPr lang="es-MX" dirty="0"/>
          </a:p>
          <a:p>
            <a:r>
              <a:rPr lang="es-MX" dirty="0"/>
              <a:t>Uno para calcular la longitud de la circunferencia.</a:t>
            </a:r>
          </a:p>
          <a:p>
            <a:r>
              <a:rPr lang="es-MX" dirty="0"/>
              <a:t>Uno para calcular el área delimitada por dicha circunferencia.</a:t>
            </a:r>
          </a:p>
        </p:txBody>
      </p:sp>
    </p:spTree>
    <p:extLst>
      <p:ext uri="{BB962C8B-B14F-4D97-AF65-F5344CB8AC3E}">
        <p14:creationId xmlns:p14="http://schemas.microsoft.com/office/powerpoint/2010/main" val="1106226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396C92-F49F-46D1-BFE8-232152703ED0}"/>
              </a:ext>
            </a:extLst>
          </p:cNvPr>
          <p:cNvSpPr>
            <a:spLocks noGrp="1"/>
          </p:cNvSpPr>
          <p:nvPr>
            <p:ph type="title"/>
          </p:nvPr>
        </p:nvSpPr>
        <p:spPr/>
        <p:txBody>
          <a:bodyPr/>
          <a:lstStyle/>
          <a:p>
            <a:r>
              <a:rPr lang="es-MX" dirty="0"/>
              <a:t>Tipos de datos</a:t>
            </a:r>
          </a:p>
        </p:txBody>
      </p:sp>
      <p:sp>
        <p:nvSpPr>
          <p:cNvPr id="3" name="Marcador de contenido 2">
            <a:extLst>
              <a:ext uri="{FF2B5EF4-FFF2-40B4-BE49-F238E27FC236}">
                <a16:creationId xmlns:a16="http://schemas.microsoft.com/office/drawing/2014/main" id="{E142BA4E-EA8B-4084-8B84-FDB63B8DAEA8}"/>
              </a:ext>
            </a:extLst>
          </p:cNvPr>
          <p:cNvSpPr>
            <a:spLocks noGrp="1"/>
          </p:cNvSpPr>
          <p:nvPr>
            <p:ph idx="1"/>
          </p:nvPr>
        </p:nvSpPr>
        <p:spPr/>
        <p:txBody>
          <a:bodyPr anchor="ctr"/>
          <a:lstStyle/>
          <a:p>
            <a:r>
              <a:rPr lang="es-MX" dirty="0"/>
              <a:t>Existen dos categorías de tipos de datos:</a:t>
            </a:r>
          </a:p>
          <a:p>
            <a:pPr lvl="1"/>
            <a:r>
              <a:rPr lang="es-MX" sz="2100" dirty="0"/>
              <a:t>Tipos de datos primitivos: Es un bloque de construcción básico soportado por un lenguaje de programación.</a:t>
            </a:r>
          </a:p>
          <a:p>
            <a:pPr lvl="1"/>
            <a:r>
              <a:rPr lang="es-MX" sz="2100" dirty="0"/>
              <a:t>Tipos de datos compuestos: Es un tipo de dato definido a partir de un conjunto de tipos de dato primitivos.</a:t>
            </a:r>
          </a:p>
          <a:p>
            <a:endParaRPr lang="es-MX" dirty="0"/>
          </a:p>
          <a:p>
            <a:endParaRPr lang="es-MX" dirty="0"/>
          </a:p>
        </p:txBody>
      </p:sp>
    </p:spTree>
    <p:extLst>
      <p:ext uri="{BB962C8B-B14F-4D97-AF65-F5344CB8AC3E}">
        <p14:creationId xmlns:p14="http://schemas.microsoft.com/office/powerpoint/2010/main" val="40169119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D63613-0600-4F71-98AE-0DF000175541}"/>
              </a:ext>
            </a:extLst>
          </p:cNvPr>
          <p:cNvSpPr>
            <a:spLocks noGrp="1"/>
          </p:cNvSpPr>
          <p:nvPr>
            <p:ph type="title"/>
          </p:nvPr>
        </p:nvSpPr>
        <p:spPr/>
        <p:txBody>
          <a:bodyPr/>
          <a:lstStyle/>
          <a:p>
            <a:r>
              <a:rPr lang="es-MX" dirty="0"/>
              <a:t>Ámbito de método</a:t>
            </a:r>
          </a:p>
        </p:txBody>
      </p:sp>
      <p:sp>
        <p:nvSpPr>
          <p:cNvPr id="3" name="Marcador de contenido 2">
            <a:extLst>
              <a:ext uri="{FF2B5EF4-FFF2-40B4-BE49-F238E27FC236}">
                <a16:creationId xmlns:a16="http://schemas.microsoft.com/office/drawing/2014/main" id="{41CABE98-BC14-42AF-8EC7-AE3A0E02181C}"/>
              </a:ext>
            </a:extLst>
          </p:cNvPr>
          <p:cNvSpPr>
            <a:spLocks noGrp="1"/>
          </p:cNvSpPr>
          <p:nvPr>
            <p:ph idx="1"/>
          </p:nvPr>
        </p:nvSpPr>
        <p:spPr/>
        <p:txBody>
          <a:bodyPr/>
          <a:lstStyle/>
          <a:p>
            <a:pPr marL="0" indent="0">
              <a:buNone/>
            </a:pPr>
            <a:r>
              <a:rPr lang="es-MX" dirty="0"/>
              <a:t>Dentro del ámbito definido por los métodos, el alcance de las variables esta definido por el bloque de código correspondiente al método.</a:t>
            </a:r>
          </a:p>
          <a:p>
            <a:pPr marL="0" indent="0">
              <a:buNone/>
            </a:pPr>
            <a:r>
              <a:rPr lang="es-MX" dirty="0"/>
              <a:t>Si el método recibe parámetros, estos también estarán visibles para el código definido en el bloque.</a:t>
            </a:r>
          </a:p>
          <a:p>
            <a:pPr marL="0" indent="0">
              <a:buNone/>
            </a:pPr>
            <a:r>
              <a:rPr lang="es-MX" dirty="0"/>
              <a:t>Las variables definidas dentro de este bloque no serán visibles para ningún código fuera de él, es decir, esta protegida de acceso o modificación no autorizada.</a:t>
            </a:r>
          </a:p>
        </p:txBody>
      </p:sp>
    </p:spTree>
    <p:extLst>
      <p:ext uri="{BB962C8B-B14F-4D97-AF65-F5344CB8AC3E}">
        <p14:creationId xmlns:p14="http://schemas.microsoft.com/office/powerpoint/2010/main" val="1384188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D63613-0600-4F71-98AE-0DF000175541}"/>
              </a:ext>
            </a:extLst>
          </p:cNvPr>
          <p:cNvSpPr>
            <a:spLocks noGrp="1"/>
          </p:cNvSpPr>
          <p:nvPr>
            <p:ph type="title"/>
          </p:nvPr>
        </p:nvSpPr>
        <p:spPr/>
        <p:txBody>
          <a:bodyPr/>
          <a:lstStyle/>
          <a:p>
            <a:r>
              <a:rPr lang="es-MX" dirty="0"/>
              <a:t>Ámbito de método</a:t>
            </a:r>
          </a:p>
        </p:txBody>
      </p:sp>
      <p:sp>
        <p:nvSpPr>
          <p:cNvPr id="3" name="Marcador de contenido 2">
            <a:extLst>
              <a:ext uri="{FF2B5EF4-FFF2-40B4-BE49-F238E27FC236}">
                <a16:creationId xmlns:a16="http://schemas.microsoft.com/office/drawing/2014/main" id="{41CABE98-BC14-42AF-8EC7-AE3A0E02181C}"/>
              </a:ext>
            </a:extLst>
          </p:cNvPr>
          <p:cNvSpPr>
            <a:spLocks noGrp="1"/>
          </p:cNvSpPr>
          <p:nvPr>
            <p:ph idx="1"/>
          </p:nvPr>
        </p:nvSpPr>
        <p:spPr/>
        <p:txBody>
          <a:bodyPr/>
          <a:lstStyle/>
          <a:p>
            <a:pPr marL="0" indent="0">
              <a:buNone/>
            </a:pPr>
            <a:r>
              <a:rPr lang="es-MX" dirty="0"/>
              <a:t>Los ámbitos pueden anidarse. </a:t>
            </a:r>
          </a:p>
          <a:p>
            <a:pPr marL="0" indent="0">
              <a:buNone/>
            </a:pPr>
            <a:r>
              <a:rPr lang="es-MX" dirty="0"/>
              <a:t>Cuando se define un </a:t>
            </a:r>
            <a:r>
              <a:rPr lang="es-MX" b="1" i="1" dirty="0"/>
              <a:t>ámbito anidado</a:t>
            </a:r>
            <a:r>
              <a:rPr lang="es-MX" dirty="0"/>
              <a:t>, el ámbito exterior encierra al ámbito interior de tal forma que </a:t>
            </a:r>
            <a:r>
              <a:rPr lang="es-MX" i="1" u="sng" dirty="0"/>
              <a:t>las variables del ámbito exterior son visibles para el ámbito interior</a:t>
            </a:r>
            <a:r>
              <a:rPr lang="es-MX" dirty="0"/>
              <a:t>, sin embargo, </a:t>
            </a:r>
            <a:r>
              <a:rPr lang="es-MX" i="1" u="sng" dirty="0"/>
              <a:t>las variables del ámbito interior no son visibles para el ámbito exterior</a:t>
            </a:r>
            <a:r>
              <a:rPr lang="es-MX" dirty="0"/>
              <a:t>, debido a que las variables solo existen dentro del ámbito de su definición.</a:t>
            </a:r>
          </a:p>
          <a:p>
            <a:pPr marL="0" indent="0">
              <a:buNone/>
            </a:pPr>
            <a:r>
              <a:rPr lang="es-MX" dirty="0"/>
              <a:t>Cuando termina la ejecución de un bloque de código, las variables creadas dentro de este ámbito son </a:t>
            </a:r>
            <a:r>
              <a:rPr lang="es-MX" b="1" i="1" dirty="0"/>
              <a:t>destruidas.</a:t>
            </a:r>
          </a:p>
          <a:p>
            <a:pPr marL="0" indent="0">
              <a:buNone/>
            </a:pPr>
            <a:endParaRPr lang="es-MX" dirty="0"/>
          </a:p>
        </p:txBody>
      </p:sp>
    </p:spTree>
    <p:extLst>
      <p:ext uri="{BB962C8B-B14F-4D97-AF65-F5344CB8AC3E}">
        <p14:creationId xmlns:p14="http://schemas.microsoft.com/office/powerpoint/2010/main" val="23528075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332D2F-A0E4-4831-A5A2-AF844D5E98E2}"/>
              </a:ext>
            </a:extLst>
          </p:cNvPr>
          <p:cNvSpPr>
            <a:spLocks noGrp="1"/>
          </p:cNvSpPr>
          <p:nvPr>
            <p:ph type="title"/>
          </p:nvPr>
        </p:nvSpPr>
        <p:spPr/>
        <p:txBody>
          <a:bodyPr/>
          <a:lstStyle/>
          <a:p>
            <a:r>
              <a:rPr lang="es-MX" dirty="0"/>
              <a:t>2.3 Arreglos</a:t>
            </a:r>
          </a:p>
        </p:txBody>
      </p:sp>
      <p:sp>
        <p:nvSpPr>
          <p:cNvPr id="3" name="Marcador de texto 2">
            <a:extLst>
              <a:ext uri="{FF2B5EF4-FFF2-40B4-BE49-F238E27FC236}">
                <a16:creationId xmlns:a16="http://schemas.microsoft.com/office/drawing/2014/main" id="{5CD6058E-47E9-4309-B2D0-D9D61F421760}"/>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34068216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597DA2-701B-43BD-8AE0-467E62F5F7F3}"/>
              </a:ext>
            </a:extLst>
          </p:cNvPr>
          <p:cNvSpPr>
            <a:spLocks noGrp="1"/>
          </p:cNvSpPr>
          <p:nvPr>
            <p:ph type="title"/>
          </p:nvPr>
        </p:nvSpPr>
        <p:spPr/>
        <p:txBody>
          <a:bodyPr/>
          <a:lstStyle/>
          <a:p>
            <a:r>
              <a:rPr lang="es-MX" dirty="0"/>
              <a:t>Arreglos</a:t>
            </a:r>
          </a:p>
        </p:txBody>
      </p:sp>
      <p:sp>
        <p:nvSpPr>
          <p:cNvPr id="3" name="Marcador de contenido 2">
            <a:extLst>
              <a:ext uri="{FF2B5EF4-FFF2-40B4-BE49-F238E27FC236}">
                <a16:creationId xmlns:a16="http://schemas.microsoft.com/office/drawing/2014/main" id="{554F0A87-04AA-4CC2-AE8F-2ACFC7D6DC01}"/>
              </a:ext>
            </a:extLst>
          </p:cNvPr>
          <p:cNvSpPr>
            <a:spLocks noGrp="1"/>
          </p:cNvSpPr>
          <p:nvPr>
            <p:ph idx="1"/>
          </p:nvPr>
        </p:nvSpPr>
        <p:spPr/>
        <p:txBody>
          <a:bodyPr>
            <a:normAutofit lnSpcReduction="10000"/>
          </a:bodyPr>
          <a:lstStyle/>
          <a:p>
            <a:pPr marL="0" indent="0">
              <a:buNone/>
            </a:pPr>
            <a:r>
              <a:rPr lang="es-MX" dirty="0"/>
              <a:t>Un arreglo es un conjunto de elementos del </a:t>
            </a:r>
            <a:r>
              <a:rPr lang="es-MX" b="1" i="1" dirty="0"/>
              <a:t>mismo tipo </a:t>
            </a:r>
            <a:r>
              <a:rPr lang="es-MX" dirty="0"/>
              <a:t>que pueden ser referenciados a través de un identificador común. Cada uno de los elementos contenidos en el arreglo puede ser manipulado a través de un índice.</a:t>
            </a:r>
          </a:p>
          <a:p>
            <a:pPr marL="0" indent="0">
              <a:buNone/>
            </a:pPr>
            <a:r>
              <a:rPr lang="es-MX" dirty="0"/>
              <a:t>En el lenguaje de programación Java, es posible declarar un arreglo mediante una de las siguientes formas:</a:t>
            </a:r>
          </a:p>
          <a:p>
            <a:pPr marL="0" indent="0">
              <a:buNone/>
            </a:pPr>
            <a:r>
              <a:rPr lang="es-MX" dirty="0"/>
              <a:t>	[</a:t>
            </a:r>
            <a:r>
              <a:rPr lang="es-MX" dirty="0" err="1"/>
              <a:t>modificador_acceso</a:t>
            </a:r>
            <a:r>
              <a:rPr lang="es-MX" dirty="0"/>
              <a:t>] </a:t>
            </a:r>
            <a:r>
              <a:rPr lang="es-MX" dirty="0" err="1"/>
              <a:t>tipo_dato</a:t>
            </a:r>
            <a:r>
              <a:rPr lang="es-MX" dirty="0"/>
              <a:t> [] </a:t>
            </a:r>
            <a:r>
              <a:rPr lang="es-MX" dirty="0" err="1"/>
              <a:t>nombre_arreglo</a:t>
            </a:r>
            <a:r>
              <a:rPr lang="es-MX" dirty="0"/>
              <a:t>;</a:t>
            </a:r>
          </a:p>
          <a:p>
            <a:pPr marL="0" indent="0">
              <a:buNone/>
            </a:pPr>
            <a:r>
              <a:rPr lang="es-MX" dirty="0"/>
              <a:t>	</a:t>
            </a:r>
          </a:p>
          <a:p>
            <a:pPr marL="0" indent="0">
              <a:buNone/>
            </a:pPr>
            <a:r>
              <a:rPr lang="es-MX" dirty="0"/>
              <a:t>	[</a:t>
            </a:r>
            <a:r>
              <a:rPr lang="es-MX" dirty="0" err="1"/>
              <a:t>modificador_acceso</a:t>
            </a:r>
            <a:r>
              <a:rPr lang="es-MX" dirty="0"/>
              <a:t>] </a:t>
            </a:r>
            <a:r>
              <a:rPr lang="es-MX" dirty="0" err="1"/>
              <a:t>tipo_dato</a:t>
            </a:r>
            <a:r>
              <a:rPr lang="es-MX" dirty="0"/>
              <a:t> </a:t>
            </a:r>
            <a:r>
              <a:rPr lang="es-MX" dirty="0" err="1"/>
              <a:t>nombre_arreglo</a:t>
            </a:r>
            <a:r>
              <a:rPr lang="es-MX" dirty="0"/>
              <a:t>[];</a:t>
            </a:r>
          </a:p>
          <a:p>
            <a:pPr marL="0" indent="0">
              <a:buNone/>
            </a:pPr>
            <a:r>
              <a:rPr lang="es-MX" dirty="0"/>
              <a:t>	</a:t>
            </a:r>
          </a:p>
        </p:txBody>
      </p:sp>
    </p:spTree>
    <p:extLst>
      <p:ext uri="{BB962C8B-B14F-4D97-AF65-F5344CB8AC3E}">
        <p14:creationId xmlns:p14="http://schemas.microsoft.com/office/powerpoint/2010/main" val="34938568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363C56-95DD-44F3-9DDB-3BAB2DC92289}"/>
              </a:ext>
            </a:extLst>
          </p:cNvPr>
          <p:cNvSpPr>
            <a:spLocks noGrp="1"/>
          </p:cNvSpPr>
          <p:nvPr>
            <p:ph type="title"/>
          </p:nvPr>
        </p:nvSpPr>
        <p:spPr/>
        <p:txBody>
          <a:bodyPr/>
          <a:lstStyle/>
          <a:p>
            <a:r>
              <a:rPr lang="es-MX" dirty="0"/>
              <a:t>Arreglos</a:t>
            </a:r>
          </a:p>
        </p:txBody>
      </p:sp>
      <p:sp>
        <p:nvSpPr>
          <p:cNvPr id="3" name="Marcador de contenido 2">
            <a:extLst>
              <a:ext uri="{FF2B5EF4-FFF2-40B4-BE49-F238E27FC236}">
                <a16:creationId xmlns:a16="http://schemas.microsoft.com/office/drawing/2014/main" id="{6A70981C-4898-43B1-9A85-D86BFD0C77E2}"/>
              </a:ext>
            </a:extLst>
          </p:cNvPr>
          <p:cNvSpPr>
            <a:spLocks noGrp="1"/>
          </p:cNvSpPr>
          <p:nvPr>
            <p:ph idx="1"/>
          </p:nvPr>
        </p:nvSpPr>
        <p:spPr/>
        <p:txBody>
          <a:bodyPr/>
          <a:lstStyle/>
          <a:p>
            <a:pPr marL="0" indent="0">
              <a:buNone/>
            </a:pPr>
            <a:r>
              <a:rPr lang="es-MX" dirty="0"/>
              <a:t>La ventaja de emplear la primer forma mostrada es que nos permite crear un conjunto de arreglos del mismo tipo sin los corchetes cuadrados junto a cada identificador.</a:t>
            </a:r>
          </a:p>
          <a:p>
            <a:pPr marL="0" indent="0">
              <a:buNone/>
            </a:pPr>
            <a:r>
              <a:rPr lang="es-MX" dirty="0"/>
              <a:t>Ejemplo:</a:t>
            </a:r>
          </a:p>
          <a:p>
            <a:pPr marL="0" indent="0">
              <a:buNone/>
            </a:pPr>
            <a:r>
              <a:rPr lang="es-MX" dirty="0"/>
              <a:t>	</a:t>
            </a:r>
            <a:r>
              <a:rPr lang="es-MX" dirty="0" err="1"/>
              <a:t>int</a:t>
            </a:r>
            <a:r>
              <a:rPr lang="es-MX" dirty="0"/>
              <a:t>[] a, b, c;</a:t>
            </a:r>
          </a:p>
          <a:p>
            <a:pPr marL="0" indent="0">
              <a:buNone/>
            </a:pPr>
            <a:r>
              <a:rPr lang="es-MX" dirty="0"/>
              <a:t>	es equivalente a declarar:</a:t>
            </a:r>
          </a:p>
          <a:p>
            <a:pPr marL="0" indent="0">
              <a:buNone/>
            </a:pPr>
            <a:r>
              <a:rPr lang="es-MX" dirty="0"/>
              <a:t>	</a:t>
            </a:r>
            <a:r>
              <a:rPr lang="es-MX" dirty="0" err="1"/>
              <a:t>int</a:t>
            </a:r>
            <a:r>
              <a:rPr lang="es-MX" dirty="0"/>
              <a:t> a[], b[], c[]; </a:t>
            </a:r>
          </a:p>
        </p:txBody>
      </p:sp>
    </p:spTree>
    <p:extLst>
      <p:ext uri="{BB962C8B-B14F-4D97-AF65-F5344CB8AC3E}">
        <p14:creationId xmlns:p14="http://schemas.microsoft.com/office/powerpoint/2010/main" val="1888993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F9CF7E-A5CC-4E17-9EF6-C6C7598AB9FA}"/>
              </a:ext>
            </a:extLst>
          </p:cNvPr>
          <p:cNvSpPr>
            <a:spLocks noGrp="1"/>
          </p:cNvSpPr>
          <p:nvPr>
            <p:ph type="title"/>
          </p:nvPr>
        </p:nvSpPr>
        <p:spPr/>
        <p:txBody>
          <a:bodyPr/>
          <a:lstStyle/>
          <a:p>
            <a:r>
              <a:rPr lang="es-MX" dirty="0"/>
              <a:t>Arreglos</a:t>
            </a:r>
          </a:p>
        </p:txBody>
      </p:sp>
      <p:sp>
        <p:nvSpPr>
          <p:cNvPr id="3" name="Marcador de contenido 2">
            <a:extLst>
              <a:ext uri="{FF2B5EF4-FFF2-40B4-BE49-F238E27FC236}">
                <a16:creationId xmlns:a16="http://schemas.microsoft.com/office/drawing/2014/main" id="{0EC1C25E-129D-43FF-A153-BA7FE86DF6EC}"/>
              </a:ext>
            </a:extLst>
          </p:cNvPr>
          <p:cNvSpPr>
            <a:spLocks noGrp="1"/>
          </p:cNvSpPr>
          <p:nvPr>
            <p:ph idx="1"/>
          </p:nvPr>
        </p:nvSpPr>
        <p:spPr/>
        <p:txBody>
          <a:bodyPr>
            <a:normAutofit/>
          </a:bodyPr>
          <a:lstStyle/>
          <a:p>
            <a:pPr marL="0" indent="0" algn="just">
              <a:buNone/>
            </a:pPr>
            <a:r>
              <a:rPr lang="es-MX" sz="2250" dirty="0"/>
              <a:t>Cuando se materializa un arreglo, se debe definir el numero de elementos que contendrá. Los arreglos, al igual que los objetos, se materializan utilizando el operador new, en este paso se asigna la cantidad de memoria necesaria para almacenar todos los elementos.</a:t>
            </a:r>
          </a:p>
          <a:p>
            <a:pPr marL="0" indent="0">
              <a:buNone/>
            </a:pPr>
            <a:endParaRPr lang="es-MX" dirty="0"/>
          </a:p>
          <a:p>
            <a:pPr marL="0" indent="0">
              <a:buNone/>
            </a:pPr>
            <a:r>
              <a:rPr lang="es-MX" sz="2250" dirty="0"/>
              <a:t>Ejemplo:</a:t>
            </a:r>
          </a:p>
          <a:p>
            <a:pPr marL="342900" lvl="1" indent="0">
              <a:buNone/>
            </a:pPr>
            <a:r>
              <a:rPr lang="es-MX" sz="2250" dirty="0" err="1"/>
              <a:t>int</a:t>
            </a:r>
            <a:r>
              <a:rPr lang="es-MX" sz="2250" dirty="0"/>
              <a:t> [] </a:t>
            </a:r>
            <a:r>
              <a:rPr lang="es-MX" sz="2250" dirty="0" err="1"/>
              <a:t>numeros</a:t>
            </a:r>
            <a:r>
              <a:rPr lang="es-MX" sz="2250" dirty="0"/>
              <a:t>; //declaración, </a:t>
            </a:r>
            <a:r>
              <a:rPr lang="es-MX" sz="2250" dirty="0" err="1"/>
              <a:t>numeros</a:t>
            </a:r>
            <a:r>
              <a:rPr lang="es-MX" sz="2250" dirty="0"/>
              <a:t> = </a:t>
            </a:r>
            <a:r>
              <a:rPr lang="es-MX" sz="2250" dirty="0" err="1"/>
              <a:t>null</a:t>
            </a:r>
            <a:endParaRPr lang="es-MX" sz="2250" dirty="0"/>
          </a:p>
          <a:p>
            <a:pPr marL="342900" lvl="1" indent="0">
              <a:buNone/>
            </a:pPr>
            <a:r>
              <a:rPr lang="es-MX" sz="2250" dirty="0" err="1"/>
              <a:t>numeros</a:t>
            </a:r>
            <a:r>
              <a:rPr lang="es-MX" sz="2250" dirty="0"/>
              <a:t> = new </a:t>
            </a:r>
            <a:r>
              <a:rPr lang="es-MX" sz="2250" dirty="0" err="1"/>
              <a:t>int</a:t>
            </a:r>
            <a:r>
              <a:rPr lang="es-MX" sz="2250" dirty="0"/>
              <a:t>[5]; //materialización y asignación</a:t>
            </a:r>
          </a:p>
          <a:p>
            <a:pPr marL="0" indent="0">
              <a:buNone/>
            </a:pPr>
            <a:endParaRPr lang="es-MX" sz="2250" dirty="0"/>
          </a:p>
          <a:p>
            <a:pPr marL="0" indent="0">
              <a:buNone/>
            </a:pPr>
            <a:r>
              <a:rPr lang="es-MX" sz="2250" dirty="0"/>
              <a:t>Cada uno de los elementos del arreglo almacenará el valor por defecto, es este caso 0.</a:t>
            </a:r>
          </a:p>
        </p:txBody>
      </p:sp>
    </p:spTree>
    <p:extLst>
      <p:ext uri="{BB962C8B-B14F-4D97-AF65-F5344CB8AC3E}">
        <p14:creationId xmlns:p14="http://schemas.microsoft.com/office/powerpoint/2010/main" val="38158912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ADE80D-2245-4F33-9EF5-F3777FB9CECF}"/>
              </a:ext>
            </a:extLst>
          </p:cNvPr>
          <p:cNvSpPr>
            <a:spLocks noGrp="1"/>
          </p:cNvSpPr>
          <p:nvPr>
            <p:ph type="title"/>
          </p:nvPr>
        </p:nvSpPr>
        <p:spPr/>
        <p:txBody>
          <a:bodyPr/>
          <a:lstStyle/>
          <a:p>
            <a:r>
              <a:rPr lang="es-MX" dirty="0"/>
              <a:t>Arreglos</a:t>
            </a:r>
          </a:p>
        </p:txBody>
      </p:sp>
      <p:sp>
        <p:nvSpPr>
          <p:cNvPr id="3" name="Marcador de contenido 2">
            <a:extLst>
              <a:ext uri="{FF2B5EF4-FFF2-40B4-BE49-F238E27FC236}">
                <a16:creationId xmlns:a16="http://schemas.microsoft.com/office/drawing/2014/main" id="{FA86B3AB-7D1F-45D3-BBB4-8B53BB57CB27}"/>
              </a:ext>
            </a:extLst>
          </p:cNvPr>
          <p:cNvSpPr>
            <a:spLocks noGrp="1"/>
          </p:cNvSpPr>
          <p:nvPr>
            <p:ph idx="1"/>
          </p:nvPr>
        </p:nvSpPr>
        <p:spPr/>
        <p:txBody>
          <a:bodyPr/>
          <a:lstStyle/>
          <a:p>
            <a:pPr marL="0" indent="0">
              <a:buNone/>
            </a:pPr>
            <a:r>
              <a:rPr lang="es-MX" dirty="0"/>
              <a:t>Es posible declarar y crear el arreglo en una sola sentencia.</a:t>
            </a:r>
          </a:p>
          <a:p>
            <a:pPr marL="0" indent="0">
              <a:buNone/>
            </a:pPr>
            <a:endParaRPr lang="es-MX" dirty="0"/>
          </a:p>
          <a:p>
            <a:pPr marL="0" indent="0">
              <a:buNone/>
            </a:pPr>
            <a:r>
              <a:rPr lang="es-MX" dirty="0"/>
              <a:t>Ejemplo:</a:t>
            </a:r>
          </a:p>
          <a:p>
            <a:pPr marL="342900" lvl="1" indent="0">
              <a:buNone/>
            </a:pPr>
            <a:r>
              <a:rPr lang="es-MX" sz="2100" dirty="0" err="1"/>
              <a:t>int</a:t>
            </a:r>
            <a:r>
              <a:rPr lang="es-MX" sz="2100" dirty="0"/>
              <a:t> [] </a:t>
            </a:r>
            <a:r>
              <a:rPr lang="es-MX" sz="2100" dirty="0" err="1"/>
              <a:t>numeros</a:t>
            </a:r>
            <a:r>
              <a:rPr lang="es-MX" sz="2100" dirty="0"/>
              <a:t> = new </a:t>
            </a:r>
            <a:r>
              <a:rPr lang="es-MX" sz="2100" dirty="0" err="1"/>
              <a:t>int</a:t>
            </a:r>
            <a:r>
              <a:rPr lang="es-MX" sz="2100" dirty="0"/>
              <a:t>[5]; </a:t>
            </a:r>
            <a:endParaRPr lang="es-MX" dirty="0"/>
          </a:p>
          <a:p>
            <a:pPr marL="0" indent="0">
              <a:buNone/>
            </a:pPr>
            <a:endParaRPr lang="es-MX" dirty="0"/>
          </a:p>
        </p:txBody>
      </p:sp>
    </p:spTree>
    <p:extLst>
      <p:ext uri="{BB962C8B-B14F-4D97-AF65-F5344CB8AC3E}">
        <p14:creationId xmlns:p14="http://schemas.microsoft.com/office/powerpoint/2010/main" val="5677209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CE7B9C-2011-481D-94CE-1CC864C5029A}"/>
              </a:ext>
            </a:extLst>
          </p:cNvPr>
          <p:cNvSpPr>
            <a:spLocks noGrp="1"/>
          </p:cNvSpPr>
          <p:nvPr>
            <p:ph type="title"/>
          </p:nvPr>
        </p:nvSpPr>
        <p:spPr/>
        <p:txBody>
          <a:bodyPr/>
          <a:lstStyle/>
          <a:p>
            <a:r>
              <a:rPr lang="es-MX" dirty="0"/>
              <a:t>Arreglos</a:t>
            </a:r>
          </a:p>
        </p:txBody>
      </p:sp>
      <p:sp>
        <p:nvSpPr>
          <p:cNvPr id="3" name="Marcador de contenido 2">
            <a:extLst>
              <a:ext uri="{FF2B5EF4-FFF2-40B4-BE49-F238E27FC236}">
                <a16:creationId xmlns:a16="http://schemas.microsoft.com/office/drawing/2014/main" id="{B97722D2-CF19-4B6A-9291-D0DC355BF41F}"/>
              </a:ext>
            </a:extLst>
          </p:cNvPr>
          <p:cNvSpPr>
            <a:spLocks noGrp="1"/>
          </p:cNvSpPr>
          <p:nvPr>
            <p:ph idx="1"/>
          </p:nvPr>
        </p:nvSpPr>
        <p:spPr/>
        <p:txBody>
          <a:bodyPr>
            <a:normAutofit lnSpcReduction="10000"/>
          </a:bodyPr>
          <a:lstStyle/>
          <a:p>
            <a:pPr marL="0" indent="0" algn="just">
              <a:buNone/>
            </a:pPr>
            <a:r>
              <a:rPr lang="es-MX" dirty="0"/>
              <a:t>Los arreglos pueden ser inicializados en el momento de su declaración, mediante la asignación de una lista de elementos separados por comas y encerrados entre llaves.</a:t>
            </a:r>
          </a:p>
          <a:p>
            <a:pPr marL="0" indent="0">
              <a:buNone/>
            </a:pPr>
            <a:endParaRPr lang="es-MX" dirty="0"/>
          </a:p>
          <a:p>
            <a:pPr marL="0" indent="0">
              <a:buNone/>
            </a:pPr>
            <a:r>
              <a:rPr lang="es-MX" dirty="0"/>
              <a:t>Ejemplo:</a:t>
            </a:r>
          </a:p>
          <a:p>
            <a:pPr marL="0" indent="0">
              <a:buNone/>
            </a:pPr>
            <a:r>
              <a:rPr lang="es-MX" dirty="0"/>
              <a:t>	</a:t>
            </a:r>
            <a:r>
              <a:rPr lang="es-MX" dirty="0" err="1"/>
              <a:t>int</a:t>
            </a:r>
            <a:r>
              <a:rPr lang="es-MX" dirty="0"/>
              <a:t>[] </a:t>
            </a:r>
            <a:r>
              <a:rPr lang="es-MX" dirty="0" err="1"/>
              <a:t>numeros</a:t>
            </a:r>
            <a:r>
              <a:rPr lang="es-MX" dirty="0"/>
              <a:t> = {0, 1, 2, 3, 4, 5};</a:t>
            </a:r>
          </a:p>
          <a:p>
            <a:pPr marL="0" indent="0">
              <a:buNone/>
            </a:pPr>
            <a:endParaRPr lang="es-MX" dirty="0"/>
          </a:p>
          <a:p>
            <a:pPr marL="0" indent="0" algn="just">
              <a:buNone/>
            </a:pPr>
            <a:r>
              <a:rPr lang="es-MX" dirty="0"/>
              <a:t>Automáticamente se reservará la cantidad de memoria necesaria para almacenar los elementos declarados. En este caso no se necesita el operador new.</a:t>
            </a:r>
          </a:p>
        </p:txBody>
      </p:sp>
    </p:spTree>
    <p:extLst>
      <p:ext uri="{BB962C8B-B14F-4D97-AF65-F5344CB8AC3E}">
        <p14:creationId xmlns:p14="http://schemas.microsoft.com/office/powerpoint/2010/main" val="20541336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4DF15B-B7E9-41CF-A111-5E943E912B3B}"/>
              </a:ext>
            </a:extLst>
          </p:cNvPr>
          <p:cNvSpPr>
            <a:spLocks noGrp="1"/>
          </p:cNvSpPr>
          <p:nvPr>
            <p:ph type="title"/>
          </p:nvPr>
        </p:nvSpPr>
        <p:spPr/>
        <p:txBody>
          <a:bodyPr/>
          <a:lstStyle/>
          <a:p>
            <a:r>
              <a:rPr lang="es-MX" dirty="0"/>
              <a:t>Arreglos multidimensionales</a:t>
            </a:r>
          </a:p>
        </p:txBody>
      </p:sp>
      <p:sp>
        <p:nvSpPr>
          <p:cNvPr id="3" name="Marcador de contenido 2">
            <a:extLst>
              <a:ext uri="{FF2B5EF4-FFF2-40B4-BE49-F238E27FC236}">
                <a16:creationId xmlns:a16="http://schemas.microsoft.com/office/drawing/2014/main" id="{0B1D1D48-6A8F-48C6-B896-339570855CAD}"/>
              </a:ext>
            </a:extLst>
          </p:cNvPr>
          <p:cNvSpPr>
            <a:spLocks noGrp="1"/>
          </p:cNvSpPr>
          <p:nvPr>
            <p:ph idx="1"/>
          </p:nvPr>
        </p:nvSpPr>
        <p:spPr/>
        <p:txBody>
          <a:bodyPr/>
          <a:lstStyle/>
          <a:p>
            <a:pPr marL="0" indent="0" algn="just">
              <a:buNone/>
            </a:pPr>
            <a:r>
              <a:rPr lang="es-MX" dirty="0"/>
              <a:t>En Java los arreglos multidimensionales son arreglos de arreglos. Para declarar un arreglo multidimensional solo se agrega un par de corchetes cuadrados para cada nueva dimensión:</a:t>
            </a:r>
          </a:p>
          <a:p>
            <a:pPr marL="0" indent="0">
              <a:buNone/>
            </a:pPr>
            <a:endParaRPr lang="es-MX" dirty="0"/>
          </a:p>
          <a:p>
            <a:pPr marL="0" indent="0">
              <a:buNone/>
            </a:pPr>
            <a:r>
              <a:rPr lang="es-MX" dirty="0"/>
              <a:t>Ejemplo:</a:t>
            </a:r>
          </a:p>
          <a:p>
            <a:pPr marL="0" indent="0">
              <a:buNone/>
            </a:pPr>
            <a:r>
              <a:rPr lang="es-MX" dirty="0"/>
              <a:t>	</a:t>
            </a:r>
            <a:r>
              <a:rPr lang="es-MX" dirty="0" err="1"/>
              <a:t>int</a:t>
            </a:r>
            <a:r>
              <a:rPr lang="es-MX" dirty="0"/>
              <a:t> [][] 2D = new </a:t>
            </a:r>
            <a:r>
              <a:rPr lang="es-MX" dirty="0" err="1"/>
              <a:t>int</a:t>
            </a:r>
            <a:r>
              <a:rPr lang="es-MX" dirty="0"/>
              <a:t>[4][5];</a:t>
            </a:r>
          </a:p>
        </p:txBody>
      </p:sp>
    </p:spTree>
    <p:extLst>
      <p:ext uri="{BB962C8B-B14F-4D97-AF65-F5344CB8AC3E}">
        <p14:creationId xmlns:p14="http://schemas.microsoft.com/office/powerpoint/2010/main" val="18155207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FE3BA5-1D24-4806-B00C-B9E46A80A124}"/>
              </a:ext>
            </a:extLst>
          </p:cNvPr>
          <p:cNvSpPr>
            <a:spLocks noGrp="1"/>
          </p:cNvSpPr>
          <p:nvPr>
            <p:ph type="title"/>
          </p:nvPr>
        </p:nvSpPr>
        <p:spPr/>
        <p:txBody>
          <a:bodyPr/>
          <a:lstStyle/>
          <a:p>
            <a:r>
              <a:rPr lang="es-MX" dirty="0"/>
              <a:t>Arreglos multidimensionales</a:t>
            </a:r>
          </a:p>
        </p:txBody>
      </p:sp>
      <p:pic>
        <p:nvPicPr>
          <p:cNvPr id="4" name="Marcador de contenido 3">
            <a:extLst>
              <a:ext uri="{FF2B5EF4-FFF2-40B4-BE49-F238E27FC236}">
                <a16:creationId xmlns:a16="http://schemas.microsoft.com/office/drawing/2014/main" id="{C2C23AD0-4347-4D19-AC87-551186DB24C7}"/>
              </a:ext>
            </a:extLst>
          </p:cNvPr>
          <p:cNvPicPr>
            <a:picLocks noGrp="1" noChangeAspect="1"/>
          </p:cNvPicPr>
          <p:nvPr>
            <p:ph idx="1"/>
          </p:nvPr>
        </p:nvPicPr>
        <p:blipFill>
          <a:blip r:embed="rId2"/>
          <a:stretch>
            <a:fillRect/>
          </a:stretch>
        </p:blipFill>
        <p:spPr>
          <a:xfrm>
            <a:off x="3219789" y="1976613"/>
            <a:ext cx="5752422" cy="3589437"/>
          </a:xfrm>
          <a:prstGeom prst="rect">
            <a:avLst/>
          </a:prstGeom>
        </p:spPr>
      </p:pic>
    </p:spTree>
    <p:extLst>
      <p:ext uri="{BB962C8B-B14F-4D97-AF65-F5344CB8AC3E}">
        <p14:creationId xmlns:p14="http://schemas.microsoft.com/office/powerpoint/2010/main" val="3173557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9B32F7-6610-4B11-AF61-1AAF5017123A}"/>
              </a:ext>
            </a:extLst>
          </p:cNvPr>
          <p:cNvSpPr>
            <a:spLocks noGrp="1"/>
          </p:cNvSpPr>
          <p:nvPr>
            <p:ph type="title"/>
          </p:nvPr>
        </p:nvSpPr>
        <p:spPr/>
        <p:txBody>
          <a:bodyPr/>
          <a:lstStyle/>
          <a:p>
            <a:r>
              <a:rPr lang="es-MX" dirty="0"/>
              <a:t>Tipos de datos primitivos</a:t>
            </a:r>
          </a:p>
        </p:txBody>
      </p:sp>
      <p:sp>
        <p:nvSpPr>
          <p:cNvPr id="3" name="Marcador de contenido 2">
            <a:extLst>
              <a:ext uri="{FF2B5EF4-FFF2-40B4-BE49-F238E27FC236}">
                <a16:creationId xmlns:a16="http://schemas.microsoft.com/office/drawing/2014/main" id="{44C20343-D34A-4933-ADC3-40FC0CBBDECF}"/>
              </a:ext>
            </a:extLst>
          </p:cNvPr>
          <p:cNvSpPr>
            <a:spLocks noGrp="1"/>
          </p:cNvSpPr>
          <p:nvPr>
            <p:ph idx="1"/>
          </p:nvPr>
        </p:nvSpPr>
        <p:spPr>
          <a:xfrm>
            <a:off x="2152650" y="2017835"/>
            <a:ext cx="7886700" cy="3472138"/>
          </a:xfrm>
        </p:spPr>
        <p:txBody>
          <a:bodyPr/>
          <a:lstStyle/>
          <a:p>
            <a:r>
              <a:rPr lang="es-MX" dirty="0"/>
              <a:t>Java soporta ocho tipos de datos primitivos.</a:t>
            </a:r>
          </a:p>
          <a:p>
            <a:endParaRPr lang="es-MX" dirty="0"/>
          </a:p>
          <a:p>
            <a:endParaRPr lang="es-MX" dirty="0"/>
          </a:p>
        </p:txBody>
      </p:sp>
      <p:pic>
        <p:nvPicPr>
          <p:cNvPr id="4" name="Imagen 3">
            <a:extLst>
              <a:ext uri="{FF2B5EF4-FFF2-40B4-BE49-F238E27FC236}">
                <a16:creationId xmlns:a16="http://schemas.microsoft.com/office/drawing/2014/main" id="{16F7A0AA-3890-4479-A10A-D262D5972913}"/>
              </a:ext>
            </a:extLst>
          </p:cNvPr>
          <p:cNvPicPr>
            <a:picLocks noChangeAspect="1"/>
          </p:cNvPicPr>
          <p:nvPr/>
        </p:nvPicPr>
        <p:blipFill rotWithShape="1">
          <a:blip r:embed="rId2"/>
          <a:srcRect l="20539" t="23247" r="16577" b="9785"/>
          <a:stretch/>
        </p:blipFill>
        <p:spPr>
          <a:xfrm>
            <a:off x="3037112" y="2463402"/>
            <a:ext cx="6117776" cy="3472138"/>
          </a:xfrm>
          <a:prstGeom prst="rect">
            <a:avLst/>
          </a:prstGeom>
        </p:spPr>
      </p:pic>
    </p:spTree>
    <p:extLst>
      <p:ext uri="{BB962C8B-B14F-4D97-AF65-F5344CB8AC3E}">
        <p14:creationId xmlns:p14="http://schemas.microsoft.com/office/powerpoint/2010/main" val="35892692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A76802-2332-4EB4-9D73-6E28FD061844}"/>
              </a:ext>
            </a:extLst>
          </p:cNvPr>
          <p:cNvSpPr>
            <a:spLocks noGrp="1"/>
          </p:cNvSpPr>
          <p:nvPr>
            <p:ph type="title"/>
          </p:nvPr>
        </p:nvSpPr>
        <p:spPr/>
        <p:txBody>
          <a:bodyPr/>
          <a:lstStyle/>
          <a:p>
            <a:r>
              <a:rPr lang="es-MX" dirty="0"/>
              <a:t>Arreglos multidimensionales</a:t>
            </a:r>
          </a:p>
        </p:txBody>
      </p:sp>
      <p:sp>
        <p:nvSpPr>
          <p:cNvPr id="3" name="Marcador de contenido 2">
            <a:extLst>
              <a:ext uri="{FF2B5EF4-FFF2-40B4-BE49-F238E27FC236}">
                <a16:creationId xmlns:a16="http://schemas.microsoft.com/office/drawing/2014/main" id="{D246B3B1-B1CA-47F8-B37F-3CB72564025F}"/>
              </a:ext>
            </a:extLst>
          </p:cNvPr>
          <p:cNvSpPr>
            <a:spLocks noGrp="1"/>
          </p:cNvSpPr>
          <p:nvPr>
            <p:ph idx="1"/>
          </p:nvPr>
        </p:nvSpPr>
        <p:spPr/>
        <p:txBody>
          <a:bodyPr/>
          <a:lstStyle/>
          <a:p>
            <a:pPr marL="0" indent="0" algn="just">
              <a:buNone/>
            </a:pPr>
            <a:r>
              <a:rPr lang="es-MX" dirty="0"/>
              <a:t>Cuando se reserva memoria para un arreglo multidimensional, solo es necesario reservarla para la primera dimensión y es posible reservar memoria para las demás dimensiones individualmente, debido a que java reserva memoria de forma dinámica. </a:t>
            </a:r>
          </a:p>
          <a:p>
            <a:pPr marL="0" indent="0">
              <a:buNone/>
            </a:pPr>
            <a:endParaRPr lang="es-MX" dirty="0"/>
          </a:p>
          <a:p>
            <a:pPr marL="0" indent="0">
              <a:buNone/>
            </a:pPr>
            <a:r>
              <a:rPr lang="es-MX" dirty="0"/>
              <a:t>Ejemplo:</a:t>
            </a:r>
          </a:p>
          <a:p>
            <a:pPr marL="0" indent="0">
              <a:buNone/>
            </a:pPr>
            <a:r>
              <a:rPr lang="es-MX" dirty="0"/>
              <a:t>	</a:t>
            </a:r>
            <a:r>
              <a:rPr lang="es-MX" dirty="0" err="1"/>
              <a:t>int</a:t>
            </a:r>
            <a:r>
              <a:rPr lang="es-MX" dirty="0"/>
              <a:t> [][] 2D = new </a:t>
            </a:r>
            <a:r>
              <a:rPr lang="es-MX" dirty="0" err="1"/>
              <a:t>int</a:t>
            </a:r>
            <a:r>
              <a:rPr lang="es-MX" dirty="0"/>
              <a:t>[4][];</a:t>
            </a:r>
          </a:p>
          <a:p>
            <a:pPr marL="0" indent="0">
              <a:buNone/>
            </a:pPr>
            <a:endParaRPr lang="es-MX" dirty="0"/>
          </a:p>
        </p:txBody>
      </p:sp>
    </p:spTree>
    <p:extLst>
      <p:ext uri="{BB962C8B-B14F-4D97-AF65-F5344CB8AC3E}">
        <p14:creationId xmlns:p14="http://schemas.microsoft.com/office/powerpoint/2010/main" val="12490200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038CC6-A4C5-4BF8-938F-C1E80658C890}"/>
              </a:ext>
            </a:extLst>
          </p:cNvPr>
          <p:cNvSpPr>
            <a:spLocks noGrp="1"/>
          </p:cNvSpPr>
          <p:nvPr>
            <p:ph type="title"/>
          </p:nvPr>
        </p:nvSpPr>
        <p:spPr/>
        <p:txBody>
          <a:bodyPr/>
          <a:lstStyle/>
          <a:p>
            <a:r>
              <a:rPr lang="es-MX" dirty="0"/>
              <a:t>Arreglos multidimensionales</a:t>
            </a:r>
          </a:p>
        </p:txBody>
      </p:sp>
      <p:sp>
        <p:nvSpPr>
          <p:cNvPr id="3" name="Marcador de contenido 2">
            <a:extLst>
              <a:ext uri="{FF2B5EF4-FFF2-40B4-BE49-F238E27FC236}">
                <a16:creationId xmlns:a16="http://schemas.microsoft.com/office/drawing/2014/main" id="{FC7DC2B5-8649-4BAE-9BFF-462532C17CA8}"/>
              </a:ext>
            </a:extLst>
          </p:cNvPr>
          <p:cNvSpPr>
            <a:spLocks noGrp="1"/>
          </p:cNvSpPr>
          <p:nvPr>
            <p:ph idx="1"/>
          </p:nvPr>
        </p:nvSpPr>
        <p:spPr/>
        <p:txBody>
          <a:bodyPr>
            <a:normAutofit lnSpcReduction="10000"/>
          </a:bodyPr>
          <a:lstStyle/>
          <a:p>
            <a:pPr marL="0" indent="0" algn="just">
              <a:buNone/>
            </a:pPr>
            <a:r>
              <a:rPr lang="es-MX" dirty="0"/>
              <a:t>La ventaja de esta propiedad del lenguaje Java es que la cantidad de elementos que se almacene en cada arreglo puede ser diferente.</a:t>
            </a:r>
          </a:p>
          <a:p>
            <a:pPr marL="0" indent="0">
              <a:buNone/>
            </a:pPr>
            <a:endParaRPr lang="es-MX" dirty="0"/>
          </a:p>
          <a:p>
            <a:pPr marL="0" indent="0">
              <a:buNone/>
            </a:pPr>
            <a:r>
              <a:rPr lang="es-MX" dirty="0"/>
              <a:t>Ejemplo:</a:t>
            </a:r>
          </a:p>
          <a:p>
            <a:pPr marL="0" indent="0">
              <a:buNone/>
            </a:pPr>
            <a:r>
              <a:rPr lang="es-MX" dirty="0"/>
              <a:t>	</a:t>
            </a:r>
            <a:r>
              <a:rPr lang="es-MX" dirty="0" err="1"/>
              <a:t>int</a:t>
            </a:r>
            <a:r>
              <a:rPr lang="es-MX" dirty="0"/>
              <a:t> [][] 2D = new </a:t>
            </a:r>
            <a:r>
              <a:rPr lang="es-MX" dirty="0" err="1"/>
              <a:t>int</a:t>
            </a:r>
            <a:r>
              <a:rPr lang="es-MX" dirty="0"/>
              <a:t>[4][];</a:t>
            </a:r>
          </a:p>
          <a:p>
            <a:pPr marL="0" indent="0">
              <a:buNone/>
            </a:pPr>
            <a:r>
              <a:rPr lang="es-MX" dirty="0"/>
              <a:t>	2D[0] = new </a:t>
            </a:r>
            <a:r>
              <a:rPr lang="es-MX" dirty="0" err="1"/>
              <a:t>int</a:t>
            </a:r>
            <a:r>
              <a:rPr lang="es-MX" dirty="0"/>
              <a:t>[1];</a:t>
            </a:r>
          </a:p>
          <a:p>
            <a:pPr marL="0" indent="0">
              <a:buNone/>
            </a:pPr>
            <a:r>
              <a:rPr lang="es-MX" dirty="0"/>
              <a:t>	2D[1] = new </a:t>
            </a:r>
            <a:r>
              <a:rPr lang="es-MX" dirty="0" err="1"/>
              <a:t>int</a:t>
            </a:r>
            <a:r>
              <a:rPr lang="es-MX" dirty="0"/>
              <a:t>[2];</a:t>
            </a:r>
          </a:p>
          <a:p>
            <a:pPr marL="0" indent="0">
              <a:buNone/>
            </a:pPr>
            <a:r>
              <a:rPr lang="es-MX" dirty="0"/>
              <a:t>	2D[2] = new </a:t>
            </a:r>
            <a:r>
              <a:rPr lang="es-MX" dirty="0" err="1"/>
              <a:t>int</a:t>
            </a:r>
            <a:r>
              <a:rPr lang="es-MX" dirty="0"/>
              <a:t>[3];</a:t>
            </a:r>
          </a:p>
          <a:p>
            <a:pPr marL="0" indent="0">
              <a:buNone/>
            </a:pPr>
            <a:r>
              <a:rPr lang="es-MX" dirty="0"/>
              <a:t>	2D[3] = new </a:t>
            </a:r>
            <a:r>
              <a:rPr lang="es-MX" dirty="0" err="1"/>
              <a:t>int</a:t>
            </a:r>
            <a:r>
              <a:rPr lang="es-MX" dirty="0"/>
              <a:t>[4];</a:t>
            </a:r>
          </a:p>
          <a:p>
            <a:pPr marL="0" indent="0">
              <a:buNone/>
            </a:pPr>
            <a:endParaRPr lang="es-MX" dirty="0"/>
          </a:p>
        </p:txBody>
      </p:sp>
    </p:spTree>
    <p:extLst>
      <p:ext uri="{BB962C8B-B14F-4D97-AF65-F5344CB8AC3E}">
        <p14:creationId xmlns:p14="http://schemas.microsoft.com/office/powerpoint/2010/main" val="42170578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5A2257-076E-4A9D-8C2C-9C759A1759DB}"/>
              </a:ext>
            </a:extLst>
          </p:cNvPr>
          <p:cNvSpPr>
            <a:spLocks noGrp="1"/>
          </p:cNvSpPr>
          <p:nvPr>
            <p:ph type="title"/>
          </p:nvPr>
        </p:nvSpPr>
        <p:spPr/>
        <p:txBody>
          <a:bodyPr/>
          <a:lstStyle/>
          <a:p>
            <a:r>
              <a:rPr lang="es-MX" dirty="0"/>
              <a:t>Arreglos multidimensionales</a:t>
            </a:r>
          </a:p>
        </p:txBody>
      </p:sp>
      <p:pic>
        <p:nvPicPr>
          <p:cNvPr id="4" name="Marcador de contenido 3">
            <a:extLst>
              <a:ext uri="{FF2B5EF4-FFF2-40B4-BE49-F238E27FC236}">
                <a16:creationId xmlns:a16="http://schemas.microsoft.com/office/drawing/2014/main" id="{1BF2ED19-41B5-4E37-A55B-3006A21A564F}"/>
              </a:ext>
            </a:extLst>
          </p:cNvPr>
          <p:cNvPicPr>
            <a:picLocks noGrp="1" noChangeAspect="1"/>
          </p:cNvPicPr>
          <p:nvPr>
            <p:ph idx="1"/>
          </p:nvPr>
        </p:nvPicPr>
        <p:blipFill rotWithShape="1">
          <a:blip r:embed="rId2"/>
          <a:srcRect l="39260" t="36848" r="36963" b="28802"/>
          <a:stretch/>
        </p:blipFill>
        <p:spPr>
          <a:xfrm>
            <a:off x="4460631" y="2584938"/>
            <a:ext cx="3270738" cy="2518233"/>
          </a:xfrm>
          <a:prstGeom prst="rect">
            <a:avLst/>
          </a:prstGeom>
        </p:spPr>
      </p:pic>
    </p:spTree>
    <p:extLst>
      <p:ext uri="{BB962C8B-B14F-4D97-AF65-F5344CB8AC3E}">
        <p14:creationId xmlns:p14="http://schemas.microsoft.com/office/powerpoint/2010/main" val="37067233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8B8F7D-67E3-43E1-97B2-7496BBB8BE85}"/>
              </a:ext>
            </a:extLst>
          </p:cNvPr>
          <p:cNvSpPr>
            <a:spLocks noGrp="1"/>
          </p:cNvSpPr>
          <p:nvPr>
            <p:ph type="title"/>
          </p:nvPr>
        </p:nvSpPr>
        <p:spPr/>
        <p:txBody>
          <a:bodyPr/>
          <a:lstStyle/>
          <a:p>
            <a:r>
              <a:rPr lang="es-MX" dirty="0"/>
              <a:t>Arreglos multidimensionales</a:t>
            </a:r>
          </a:p>
        </p:txBody>
      </p:sp>
      <p:sp>
        <p:nvSpPr>
          <p:cNvPr id="3" name="Marcador de contenido 2">
            <a:extLst>
              <a:ext uri="{FF2B5EF4-FFF2-40B4-BE49-F238E27FC236}">
                <a16:creationId xmlns:a16="http://schemas.microsoft.com/office/drawing/2014/main" id="{5378624E-7B02-46A5-93AD-1D98EAFCE1CA}"/>
              </a:ext>
            </a:extLst>
          </p:cNvPr>
          <p:cNvSpPr>
            <a:spLocks noGrp="1"/>
          </p:cNvSpPr>
          <p:nvPr>
            <p:ph idx="1"/>
          </p:nvPr>
        </p:nvSpPr>
        <p:spPr/>
        <p:txBody>
          <a:bodyPr/>
          <a:lstStyle/>
          <a:p>
            <a:pPr marL="0" indent="0">
              <a:buNone/>
            </a:pPr>
            <a:r>
              <a:rPr lang="es-MX" dirty="0"/>
              <a:t>También es posible inicializar arreglos multidimensionales.</a:t>
            </a:r>
          </a:p>
          <a:p>
            <a:pPr marL="0" indent="0">
              <a:buNone/>
            </a:pPr>
            <a:r>
              <a:rPr lang="es-MX" dirty="0"/>
              <a:t>	</a:t>
            </a:r>
            <a:r>
              <a:rPr lang="es-MX" dirty="0" err="1"/>
              <a:t>double</a:t>
            </a:r>
            <a:r>
              <a:rPr lang="es-MX" dirty="0"/>
              <a:t> m[][] = {</a:t>
            </a:r>
          </a:p>
          <a:p>
            <a:pPr marL="0" indent="0">
              <a:buNone/>
            </a:pPr>
            <a:r>
              <a:rPr lang="es-MX" dirty="0"/>
              <a:t>				{ 0*0, 1*0, 2*0, 3*0 },</a:t>
            </a:r>
          </a:p>
          <a:p>
            <a:pPr marL="0" indent="0">
              <a:buNone/>
            </a:pPr>
            <a:r>
              <a:rPr lang="es-MX" dirty="0"/>
              <a:t>				{ 0*1, 1*1, 2*1, 3*1 },</a:t>
            </a:r>
          </a:p>
          <a:p>
            <a:pPr marL="0" indent="0">
              <a:buNone/>
            </a:pPr>
            <a:r>
              <a:rPr lang="es-MX" dirty="0"/>
              <a:t>				{ 0*2, 1*2, 2*2, 3*2 },</a:t>
            </a:r>
          </a:p>
          <a:p>
            <a:pPr marL="0" indent="0">
              <a:buNone/>
            </a:pPr>
            <a:r>
              <a:rPr lang="es-MX" dirty="0"/>
              <a:t>				{ 0*3, 1*3, 2*3, 3*3 }</a:t>
            </a:r>
          </a:p>
          <a:p>
            <a:pPr marL="0" indent="0">
              <a:buNone/>
            </a:pPr>
            <a:r>
              <a:rPr lang="es-MX" dirty="0"/>
              <a:t>			     };</a:t>
            </a:r>
          </a:p>
        </p:txBody>
      </p:sp>
    </p:spTree>
    <p:extLst>
      <p:ext uri="{BB962C8B-B14F-4D97-AF65-F5344CB8AC3E}">
        <p14:creationId xmlns:p14="http://schemas.microsoft.com/office/powerpoint/2010/main" val="30744372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F5BF16-63D3-4FBF-B2AF-B0C317CFC7E3}"/>
              </a:ext>
            </a:extLst>
          </p:cNvPr>
          <p:cNvSpPr>
            <a:spLocks noGrp="1"/>
          </p:cNvSpPr>
          <p:nvPr>
            <p:ph type="title"/>
          </p:nvPr>
        </p:nvSpPr>
        <p:spPr/>
        <p:txBody>
          <a:bodyPr/>
          <a:lstStyle/>
          <a:p>
            <a:r>
              <a:rPr lang="es-MX" dirty="0"/>
              <a:t>Arreglos</a:t>
            </a:r>
          </a:p>
        </p:txBody>
      </p:sp>
      <p:sp>
        <p:nvSpPr>
          <p:cNvPr id="3" name="Marcador de contenido 2">
            <a:extLst>
              <a:ext uri="{FF2B5EF4-FFF2-40B4-BE49-F238E27FC236}">
                <a16:creationId xmlns:a16="http://schemas.microsoft.com/office/drawing/2014/main" id="{C360E1F8-AC2D-4B5A-BF71-2634668635C3}"/>
              </a:ext>
            </a:extLst>
          </p:cNvPr>
          <p:cNvSpPr>
            <a:spLocks noGrp="1"/>
          </p:cNvSpPr>
          <p:nvPr>
            <p:ph idx="1"/>
          </p:nvPr>
        </p:nvSpPr>
        <p:spPr/>
        <p:txBody>
          <a:bodyPr/>
          <a:lstStyle/>
          <a:p>
            <a:pPr marL="0" indent="0">
              <a:buNone/>
            </a:pPr>
            <a:r>
              <a:rPr lang="es-MX" dirty="0"/>
              <a:t>Es posible conocer el número de elementos que contiene un arreglo, a través de la variable </a:t>
            </a:r>
            <a:r>
              <a:rPr lang="es-MX" dirty="0" err="1"/>
              <a:t>length</a:t>
            </a:r>
            <a:r>
              <a:rPr lang="es-MX" dirty="0"/>
              <a:t>.</a:t>
            </a:r>
          </a:p>
          <a:p>
            <a:pPr marL="0" indent="0">
              <a:buNone/>
            </a:pPr>
            <a:r>
              <a:rPr lang="es-MX" dirty="0"/>
              <a:t>Ejemplo:</a:t>
            </a:r>
          </a:p>
          <a:p>
            <a:pPr marL="0" indent="0">
              <a:buNone/>
            </a:pPr>
            <a:r>
              <a:rPr lang="es-MX" dirty="0"/>
              <a:t>	</a:t>
            </a:r>
            <a:r>
              <a:rPr lang="es-MX" dirty="0" err="1"/>
              <a:t>int</a:t>
            </a:r>
            <a:r>
              <a:rPr lang="es-MX" dirty="0"/>
              <a:t> [] </a:t>
            </a:r>
            <a:r>
              <a:rPr lang="es-MX" dirty="0" err="1"/>
              <a:t>numeros</a:t>
            </a:r>
            <a:r>
              <a:rPr lang="es-MX" dirty="0"/>
              <a:t> = {1, 2, 3, 4, 5};</a:t>
            </a:r>
          </a:p>
          <a:p>
            <a:pPr marL="0" indent="0">
              <a:buNone/>
            </a:pPr>
            <a:r>
              <a:rPr lang="es-MX" dirty="0"/>
              <a:t>	</a:t>
            </a:r>
            <a:r>
              <a:rPr lang="es-MX" dirty="0" err="1"/>
              <a:t>System.out.println</a:t>
            </a:r>
            <a:r>
              <a:rPr lang="es-MX" dirty="0"/>
              <a:t>(</a:t>
            </a:r>
            <a:r>
              <a:rPr lang="es-MX" dirty="0" err="1"/>
              <a:t>números.length</a:t>
            </a:r>
            <a:r>
              <a:rPr lang="es-MX" dirty="0"/>
              <a:t>);</a:t>
            </a:r>
          </a:p>
        </p:txBody>
      </p:sp>
    </p:spTree>
    <p:extLst>
      <p:ext uri="{BB962C8B-B14F-4D97-AF65-F5344CB8AC3E}">
        <p14:creationId xmlns:p14="http://schemas.microsoft.com/office/powerpoint/2010/main" val="24969096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AE28E7-D249-4AA0-9428-3589F5D76B91}"/>
              </a:ext>
            </a:extLst>
          </p:cNvPr>
          <p:cNvSpPr>
            <a:spLocks noGrp="1"/>
          </p:cNvSpPr>
          <p:nvPr>
            <p:ph type="title"/>
          </p:nvPr>
        </p:nvSpPr>
        <p:spPr/>
        <p:txBody>
          <a:bodyPr/>
          <a:lstStyle/>
          <a:p>
            <a:r>
              <a:rPr lang="es-MX" dirty="0"/>
              <a:t>Cadenas</a:t>
            </a:r>
          </a:p>
        </p:txBody>
      </p:sp>
      <p:sp>
        <p:nvSpPr>
          <p:cNvPr id="3" name="Marcador de contenido 2">
            <a:extLst>
              <a:ext uri="{FF2B5EF4-FFF2-40B4-BE49-F238E27FC236}">
                <a16:creationId xmlns:a16="http://schemas.microsoft.com/office/drawing/2014/main" id="{4AC3B405-9CE7-4487-BC08-7A9B292CCC0C}"/>
              </a:ext>
            </a:extLst>
          </p:cNvPr>
          <p:cNvSpPr>
            <a:spLocks noGrp="1"/>
          </p:cNvSpPr>
          <p:nvPr>
            <p:ph idx="1"/>
          </p:nvPr>
        </p:nvSpPr>
        <p:spPr/>
        <p:txBody>
          <a:bodyPr/>
          <a:lstStyle/>
          <a:p>
            <a:pPr marL="0" indent="0" algn="just">
              <a:buNone/>
            </a:pPr>
            <a:r>
              <a:rPr lang="es-MX" dirty="0"/>
              <a:t>En el lenguaje de programación Java, un arreglo de caracteres no puede tratarse como una cadena.</a:t>
            </a:r>
          </a:p>
          <a:p>
            <a:pPr marL="0" indent="0" algn="just">
              <a:buNone/>
            </a:pPr>
            <a:r>
              <a:rPr lang="es-MX" dirty="0"/>
              <a:t>En Java una cadena es un objeto con un conjunto de características mas complejas. Cada cadena creada en Java es un objeto de la clase </a:t>
            </a:r>
            <a:r>
              <a:rPr lang="es-MX" dirty="0" err="1"/>
              <a:t>String</a:t>
            </a:r>
            <a:r>
              <a:rPr lang="es-MX" dirty="0"/>
              <a:t>. </a:t>
            </a:r>
          </a:p>
          <a:p>
            <a:pPr marL="0" indent="0" algn="just">
              <a:buNone/>
            </a:pPr>
            <a:r>
              <a:rPr lang="es-MX" dirty="0"/>
              <a:t>Los objetos de la clase </a:t>
            </a:r>
            <a:r>
              <a:rPr lang="es-MX" dirty="0" err="1"/>
              <a:t>String</a:t>
            </a:r>
            <a:r>
              <a:rPr lang="es-MX" dirty="0"/>
              <a:t> son inmutables, es decir, su contenido no puede ser modificado una vez que ha sido creado.</a:t>
            </a:r>
          </a:p>
          <a:p>
            <a:pPr marL="0" indent="0" algn="just">
              <a:buNone/>
            </a:pPr>
            <a:r>
              <a:rPr lang="es-MX" dirty="0"/>
              <a:t>Cada que se crea una modificación, en realidad lo que se esta haciendo es crear un objeto nuevo.</a:t>
            </a:r>
          </a:p>
          <a:p>
            <a:pPr marL="0" indent="0">
              <a:buNone/>
            </a:pPr>
            <a:endParaRPr lang="es-MX" dirty="0"/>
          </a:p>
        </p:txBody>
      </p:sp>
    </p:spTree>
    <p:extLst>
      <p:ext uri="{BB962C8B-B14F-4D97-AF65-F5344CB8AC3E}">
        <p14:creationId xmlns:p14="http://schemas.microsoft.com/office/powerpoint/2010/main" val="16161647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682D42-6241-4D99-A619-57E6389E155C}"/>
              </a:ext>
            </a:extLst>
          </p:cNvPr>
          <p:cNvSpPr>
            <a:spLocks noGrp="1"/>
          </p:cNvSpPr>
          <p:nvPr>
            <p:ph type="title"/>
          </p:nvPr>
        </p:nvSpPr>
        <p:spPr/>
        <p:txBody>
          <a:bodyPr/>
          <a:lstStyle/>
          <a:p>
            <a:r>
              <a:rPr lang="es-MX" dirty="0"/>
              <a:t>Cadenas</a:t>
            </a:r>
          </a:p>
        </p:txBody>
      </p:sp>
      <p:sp>
        <p:nvSpPr>
          <p:cNvPr id="3" name="Marcador de contenido 2">
            <a:extLst>
              <a:ext uri="{FF2B5EF4-FFF2-40B4-BE49-F238E27FC236}">
                <a16:creationId xmlns:a16="http://schemas.microsoft.com/office/drawing/2014/main" id="{371703D0-4706-4B5E-AD94-AF23191AB2E6}"/>
              </a:ext>
            </a:extLst>
          </p:cNvPr>
          <p:cNvSpPr>
            <a:spLocks noGrp="1"/>
          </p:cNvSpPr>
          <p:nvPr>
            <p:ph idx="1"/>
          </p:nvPr>
        </p:nvSpPr>
        <p:spPr/>
        <p:txBody>
          <a:bodyPr/>
          <a:lstStyle/>
          <a:p>
            <a:pPr marL="0" indent="0">
              <a:buNone/>
            </a:pPr>
            <a:r>
              <a:rPr lang="es-MX" dirty="0"/>
              <a:t>Ejemplo:</a:t>
            </a:r>
          </a:p>
          <a:p>
            <a:pPr marL="0" indent="0">
              <a:buNone/>
            </a:pPr>
            <a:r>
              <a:rPr lang="es-MX" dirty="0"/>
              <a:t>	</a:t>
            </a:r>
            <a:r>
              <a:rPr lang="es-MX" dirty="0" err="1"/>
              <a:t>String</a:t>
            </a:r>
            <a:r>
              <a:rPr lang="es-MX" dirty="0"/>
              <a:t> saludo = “Hola”;</a:t>
            </a:r>
          </a:p>
          <a:p>
            <a:pPr marL="0" indent="0">
              <a:buNone/>
            </a:pPr>
            <a:r>
              <a:rPr lang="es-MX" dirty="0"/>
              <a:t>	saludo += “ como”; //se crea un nuevo objeto de tipo </a:t>
            </a:r>
            <a:r>
              <a:rPr lang="es-MX" dirty="0" err="1"/>
              <a:t>String</a:t>
            </a:r>
            <a:endParaRPr lang="es-MX" dirty="0"/>
          </a:p>
          <a:p>
            <a:pPr marL="0" indent="0">
              <a:buNone/>
            </a:pPr>
            <a:r>
              <a:rPr lang="es-MX" dirty="0"/>
              <a:t>	//con el contenido de la cadena anterior</a:t>
            </a:r>
          </a:p>
          <a:p>
            <a:pPr marL="0" indent="0">
              <a:buNone/>
            </a:pPr>
            <a:r>
              <a:rPr lang="es-MX" dirty="0"/>
              <a:t>	saludo += “ estas?”; //se crea un nuevo objeto de tipo </a:t>
            </a:r>
            <a:r>
              <a:rPr lang="es-MX" dirty="0" err="1"/>
              <a:t>String</a:t>
            </a:r>
            <a:endParaRPr lang="es-MX" dirty="0"/>
          </a:p>
          <a:p>
            <a:pPr marL="0" indent="0">
              <a:buNone/>
            </a:pPr>
            <a:r>
              <a:rPr lang="es-MX" dirty="0"/>
              <a:t>	 //con el contenido de la cadena anterior</a:t>
            </a:r>
          </a:p>
        </p:txBody>
      </p:sp>
    </p:spTree>
    <p:extLst>
      <p:ext uri="{BB962C8B-B14F-4D97-AF65-F5344CB8AC3E}">
        <p14:creationId xmlns:p14="http://schemas.microsoft.com/office/powerpoint/2010/main" val="34980365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C7CA0-10F7-4E10-8B50-EF0D1B15427D}"/>
              </a:ext>
            </a:extLst>
          </p:cNvPr>
          <p:cNvSpPr>
            <a:spLocks noGrp="1"/>
          </p:cNvSpPr>
          <p:nvPr>
            <p:ph type="title"/>
          </p:nvPr>
        </p:nvSpPr>
        <p:spPr/>
        <p:txBody>
          <a:bodyPr/>
          <a:lstStyle/>
          <a:p>
            <a:r>
              <a:rPr lang="es-ES" dirty="0"/>
              <a:t>Tipos de datos abstractos</a:t>
            </a:r>
            <a:endParaRPr lang="es-MX" dirty="0"/>
          </a:p>
        </p:txBody>
      </p:sp>
      <p:sp>
        <p:nvSpPr>
          <p:cNvPr id="3" name="Content Placeholder 2">
            <a:extLst>
              <a:ext uri="{FF2B5EF4-FFF2-40B4-BE49-F238E27FC236}">
                <a16:creationId xmlns:a16="http://schemas.microsoft.com/office/drawing/2014/main" id="{9231EEEB-52A5-4CE5-9DBB-EC754F40701F}"/>
              </a:ext>
            </a:extLst>
          </p:cNvPr>
          <p:cNvSpPr>
            <a:spLocks noGrp="1"/>
          </p:cNvSpPr>
          <p:nvPr>
            <p:ph idx="1"/>
          </p:nvPr>
        </p:nvSpPr>
        <p:spPr/>
        <p:txBody>
          <a:bodyPr/>
          <a:lstStyle/>
          <a:p>
            <a:pPr marL="0" indent="0">
              <a:buNone/>
            </a:pPr>
            <a:endParaRPr lang="es-ES" dirty="0"/>
          </a:p>
          <a:p>
            <a:pPr marL="0" indent="0">
              <a:buNone/>
            </a:pPr>
            <a:endParaRPr lang="es-MX" dirty="0"/>
          </a:p>
          <a:p>
            <a:pPr marL="0" indent="0">
              <a:buNone/>
            </a:pPr>
            <a:r>
              <a:rPr lang="es-MX" dirty="0"/>
              <a:t>	</a:t>
            </a:r>
            <a:r>
              <a:rPr lang="es-MX" dirty="0" err="1"/>
              <a:t>MiClase</a:t>
            </a:r>
            <a:r>
              <a:rPr lang="es-MX" dirty="0"/>
              <a:t> referencia 	= 	new </a:t>
            </a:r>
            <a:r>
              <a:rPr lang="es-MX" dirty="0" err="1"/>
              <a:t>MiClase</a:t>
            </a:r>
            <a:r>
              <a:rPr lang="es-MX" dirty="0"/>
              <a:t>();</a:t>
            </a:r>
          </a:p>
          <a:p>
            <a:pPr marL="0" indent="0">
              <a:buNone/>
            </a:pPr>
            <a:r>
              <a:rPr lang="es-MX" dirty="0"/>
              <a:t>          //referencia                                    materialización en memoria del</a:t>
            </a:r>
          </a:p>
          <a:p>
            <a:pPr marL="0" indent="0">
              <a:buNone/>
            </a:pPr>
            <a:r>
              <a:rPr lang="es-MX" dirty="0"/>
              <a:t>	//					objeto</a:t>
            </a:r>
          </a:p>
        </p:txBody>
      </p:sp>
      <p:sp>
        <p:nvSpPr>
          <p:cNvPr id="4" name="Footer Placeholder 3">
            <a:extLst>
              <a:ext uri="{FF2B5EF4-FFF2-40B4-BE49-F238E27FC236}">
                <a16:creationId xmlns:a16="http://schemas.microsoft.com/office/drawing/2014/main" id="{E939BC4C-DA11-4ACA-AE30-A32678F37780}"/>
              </a:ext>
            </a:extLst>
          </p:cNvPr>
          <p:cNvSpPr>
            <a:spLocks noGrp="1"/>
          </p:cNvSpPr>
          <p:nvPr>
            <p:ph type="ftr" sz="quarter" idx="11"/>
          </p:nvPr>
        </p:nvSpPr>
        <p:spPr/>
        <p:txBody>
          <a:bodyPr/>
          <a:lstStyle/>
          <a:p>
            <a:r>
              <a:rPr lang="es-MX"/>
              <a:t>3 Tipos, expresiones y control de flujo</a:t>
            </a:r>
          </a:p>
        </p:txBody>
      </p:sp>
      <p:sp>
        <p:nvSpPr>
          <p:cNvPr id="5" name="Slide Number Placeholder 4">
            <a:extLst>
              <a:ext uri="{FF2B5EF4-FFF2-40B4-BE49-F238E27FC236}">
                <a16:creationId xmlns:a16="http://schemas.microsoft.com/office/drawing/2014/main" id="{EEFCCBCC-FFD9-49A7-8EE8-0F00AFB043A0}"/>
              </a:ext>
            </a:extLst>
          </p:cNvPr>
          <p:cNvSpPr>
            <a:spLocks noGrp="1"/>
          </p:cNvSpPr>
          <p:nvPr>
            <p:ph type="sldNum" sz="quarter" idx="12"/>
          </p:nvPr>
        </p:nvSpPr>
        <p:spPr/>
        <p:txBody>
          <a:bodyPr/>
          <a:lstStyle/>
          <a:p>
            <a:fld id="{7D65464E-A2F2-480D-95EC-8B61D5268CDD}" type="slidenum">
              <a:rPr lang="es-MX" smtClean="0"/>
              <a:pPr/>
              <a:t>47</a:t>
            </a:fld>
            <a:endParaRPr lang="es-MX"/>
          </a:p>
        </p:txBody>
      </p:sp>
    </p:spTree>
    <p:extLst>
      <p:ext uri="{BB962C8B-B14F-4D97-AF65-F5344CB8AC3E}">
        <p14:creationId xmlns:p14="http://schemas.microsoft.com/office/powerpoint/2010/main" val="40691678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41CD6-B625-4D66-AFB7-7384343100E5}"/>
              </a:ext>
            </a:extLst>
          </p:cNvPr>
          <p:cNvSpPr>
            <a:spLocks noGrp="1"/>
          </p:cNvSpPr>
          <p:nvPr>
            <p:ph type="title"/>
          </p:nvPr>
        </p:nvSpPr>
        <p:spPr/>
        <p:txBody>
          <a:bodyPr/>
          <a:lstStyle/>
          <a:p>
            <a:r>
              <a:rPr lang="es-ES" dirty="0"/>
              <a:t>Ejercicios</a:t>
            </a:r>
            <a:endParaRPr lang="es-MX" dirty="0"/>
          </a:p>
        </p:txBody>
      </p:sp>
      <p:sp>
        <p:nvSpPr>
          <p:cNvPr id="3" name="Content Placeholder 2">
            <a:extLst>
              <a:ext uri="{FF2B5EF4-FFF2-40B4-BE49-F238E27FC236}">
                <a16:creationId xmlns:a16="http://schemas.microsoft.com/office/drawing/2014/main" id="{62AE1EBE-9A0B-4491-B1A5-447D56896FA7}"/>
              </a:ext>
            </a:extLst>
          </p:cNvPr>
          <p:cNvSpPr>
            <a:spLocks noGrp="1"/>
          </p:cNvSpPr>
          <p:nvPr>
            <p:ph idx="1"/>
          </p:nvPr>
        </p:nvSpPr>
        <p:spPr/>
        <p:txBody>
          <a:bodyPr>
            <a:normAutofit fontScale="92500" lnSpcReduction="20000"/>
          </a:bodyPr>
          <a:lstStyle/>
          <a:p>
            <a:r>
              <a:rPr lang="es-ES" dirty="0"/>
              <a:t>Investigar que métodos implementa la clase Scanner para cada tipo de dato primitivo y cadenas existente en el lenguaje de programación Java.</a:t>
            </a:r>
          </a:p>
          <a:p>
            <a:r>
              <a:rPr lang="es-ES" dirty="0"/>
              <a:t>Como funciona la estructura </a:t>
            </a:r>
            <a:r>
              <a:rPr lang="es-ES" dirty="0" err="1"/>
              <a:t>for-each</a:t>
            </a:r>
            <a:r>
              <a:rPr lang="es-ES" dirty="0"/>
              <a:t> en Java.</a:t>
            </a:r>
          </a:p>
          <a:p>
            <a:r>
              <a:rPr lang="es-ES" dirty="0"/>
              <a:t>Investigar como funciona el método </a:t>
            </a:r>
            <a:r>
              <a:rPr lang="es-ES" dirty="0" err="1"/>
              <a:t>printf</a:t>
            </a:r>
            <a:r>
              <a:rPr lang="es-ES" dirty="0"/>
              <a:t> de la clase </a:t>
            </a:r>
            <a:r>
              <a:rPr lang="es-ES" dirty="0" err="1"/>
              <a:t>PrintStream</a:t>
            </a:r>
            <a:r>
              <a:rPr lang="es-ES" dirty="0"/>
              <a:t> en Java.</a:t>
            </a:r>
          </a:p>
          <a:p>
            <a:r>
              <a:rPr lang="es-ES" dirty="0"/>
              <a:t>Comparación de tres números utilizando la estructura if-</a:t>
            </a:r>
            <a:r>
              <a:rPr lang="es-ES" dirty="0" err="1"/>
              <a:t>else</a:t>
            </a:r>
            <a:r>
              <a:rPr lang="es-ES" dirty="0"/>
              <a:t>:</a:t>
            </a:r>
          </a:p>
          <a:p>
            <a:pPr lvl="1"/>
            <a:r>
              <a:rPr lang="es-ES" dirty="0"/>
              <a:t>El programa debe determinar que numero es mayor, que número el menor y si son iguale</a:t>
            </a:r>
            <a:r>
              <a:rPr lang="es-MX" dirty="0"/>
              <a:t>s</a:t>
            </a:r>
          </a:p>
          <a:p>
            <a:r>
              <a:rPr lang="es-MX" dirty="0"/>
              <a:t>Comparación de tres números utilizando el operador ternario.</a:t>
            </a:r>
          </a:p>
          <a:p>
            <a:r>
              <a:rPr lang="es-MX" dirty="0"/>
              <a:t>Realice un programa que reciba cadenas de caracteres, que se detenga cuando reciba la palabra “stop”, si recibe la cadena “seguir” continua la ejecución del ciclo y si recibe cualquier otra cadena debe imprimirla en pantalla. Hacer la implementación con el ciclo </a:t>
            </a:r>
            <a:r>
              <a:rPr lang="es-MX" dirty="0" err="1"/>
              <a:t>for</a:t>
            </a:r>
            <a:r>
              <a:rPr lang="es-MX" dirty="0"/>
              <a:t> y con el ciclo do-while.</a:t>
            </a:r>
          </a:p>
        </p:txBody>
      </p:sp>
      <p:sp>
        <p:nvSpPr>
          <p:cNvPr id="4" name="Footer Placeholder 3">
            <a:extLst>
              <a:ext uri="{FF2B5EF4-FFF2-40B4-BE49-F238E27FC236}">
                <a16:creationId xmlns:a16="http://schemas.microsoft.com/office/drawing/2014/main" id="{74A0295F-A907-4A6B-9AA2-C58020D13E0D}"/>
              </a:ext>
            </a:extLst>
          </p:cNvPr>
          <p:cNvSpPr>
            <a:spLocks noGrp="1"/>
          </p:cNvSpPr>
          <p:nvPr>
            <p:ph type="ftr" sz="quarter" idx="11"/>
          </p:nvPr>
        </p:nvSpPr>
        <p:spPr/>
        <p:txBody>
          <a:bodyPr/>
          <a:lstStyle/>
          <a:p>
            <a:r>
              <a:rPr lang="es-MX"/>
              <a:t>3 Tipos, expresiones y control de flujo</a:t>
            </a:r>
          </a:p>
        </p:txBody>
      </p:sp>
      <p:sp>
        <p:nvSpPr>
          <p:cNvPr id="5" name="Slide Number Placeholder 4">
            <a:extLst>
              <a:ext uri="{FF2B5EF4-FFF2-40B4-BE49-F238E27FC236}">
                <a16:creationId xmlns:a16="http://schemas.microsoft.com/office/drawing/2014/main" id="{28025FB9-0BC3-4AFE-8380-10AA866B1020}"/>
              </a:ext>
            </a:extLst>
          </p:cNvPr>
          <p:cNvSpPr>
            <a:spLocks noGrp="1"/>
          </p:cNvSpPr>
          <p:nvPr>
            <p:ph type="sldNum" sz="quarter" idx="12"/>
          </p:nvPr>
        </p:nvSpPr>
        <p:spPr/>
        <p:txBody>
          <a:bodyPr/>
          <a:lstStyle/>
          <a:p>
            <a:fld id="{7D65464E-A2F2-480D-95EC-8B61D5268CDD}" type="slidenum">
              <a:rPr lang="es-MX" smtClean="0"/>
              <a:pPr/>
              <a:t>48</a:t>
            </a:fld>
            <a:endParaRPr lang="es-MX"/>
          </a:p>
        </p:txBody>
      </p:sp>
    </p:spTree>
    <p:extLst>
      <p:ext uri="{BB962C8B-B14F-4D97-AF65-F5344CB8AC3E}">
        <p14:creationId xmlns:p14="http://schemas.microsoft.com/office/powerpoint/2010/main" val="21487266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D078C8-3BA1-DD48-B778-4CAAA7622084}"/>
              </a:ext>
            </a:extLst>
          </p:cNvPr>
          <p:cNvSpPr>
            <a:spLocks noGrp="1"/>
          </p:cNvSpPr>
          <p:nvPr>
            <p:ph type="title"/>
          </p:nvPr>
        </p:nvSpPr>
        <p:spPr/>
        <p:txBody>
          <a:bodyPr/>
          <a:lstStyle/>
          <a:p>
            <a:r>
              <a:rPr lang="es-MX" dirty="0"/>
              <a:t>Estructuras de control de flujo del programa</a:t>
            </a:r>
          </a:p>
        </p:txBody>
      </p:sp>
      <p:sp>
        <p:nvSpPr>
          <p:cNvPr id="3" name="Marcador de contenido 2">
            <a:extLst>
              <a:ext uri="{FF2B5EF4-FFF2-40B4-BE49-F238E27FC236}">
                <a16:creationId xmlns:a16="http://schemas.microsoft.com/office/drawing/2014/main" id="{CBD74560-8D7B-3944-BE8E-F2D6ED2A6487}"/>
              </a:ext>
            </a:extLst>
          </p:cNvPr>
          <p:cNvSpPr>
            <a:spLocks noGrp="1"/>
          </p:cNvSpPr>
          <p:nvPr>
            <p:ph idx="1"/>
          </p:nvPr>
        </p:nvSpPr>
        <p:spPr/>
        <p:txBody>
          <a:bodyPr/>
          <a:lstStyle/>
          <a:p>
            <a:pPr marL="0" indent="0" algn="just">
              <a:buNone/>
            </a:pPr>
            <a:r>
              <a:rPr lang="es-MX" dirty="0"/>
              <a:t>En un lenguaje de programación, las estructuras de control son utilizadas para cambiar el flujo de ejecución de un programa. </a:t>
            </a:r>
          </a:p>
          <a:p>
            <a:pPr marL="0" indent="0">
              <a:buNone/>
            </a:pPr>
            <a:r>
              <a:rPr lang="es-MX" dirty="0"/>
              <a:t>Java soporta 3 categorías de control de flujo (además de la </a:t>
            </a:r>
            <a:r>
              <a:rPr lang="es-MX" dirty="0" err="1"/>
              <a:t>secuencial</a:t>
            </a:r>
            <a:r>
              <a:rPr lang="es-MX" dirty="0"/>
              <a:t>):</a:t>
            </a:r>
          </a:p>
          <a:p>
            <a:pPr marL="0" indent="0">
              <a:buNone/>
            </a:pPr>
            <a:endParaRPr lang="es-MX" dirty="0"/>
          </a:p>
          <a:p>
            <a:pPr lvl="1">
              <a:buFont typeface="Arial" panose="020B0604020202020204" pitchFamily="34" charset="0"/>
              <a:buChar char="•ꖜ䀩꒐䀩"/>
            </a:pPr>
            <a:r>
              <a:rPr lang="es-MX" sz="2800" dirty="0"/>
              <a:t>Selección</a:t>
            </a:r>
          </a:p>
          <a:p>
            <a:pPr lvl="1">
              <a:buFont typeface="Arial" panose="020B0604020202020204" pitchFamily="34" charset="0"/>
              <a:buChar char="•ꖜ䀩꒐䀩"/>
            </a:pPr>
            <a:r>
              <a:rPr lang="es-MX" sz="2800" dirty="0"/>
              <a:t>Iteración </a:t>
            </a:r>
          </a:p>
          <a:p>
            <a:pPr lvl="1">
              <a:buFont typeface="Arial" panose="020B0604020202020204" pitchFamily="34" charset="0"/>
              <a:buChar char="•ꖜ䀩꒐䀩"/>
            </a:pPr>
            <a:r>
              <a:rPr lang="es-MX" sz="2800" dirty="0"/>
              <a:t>Salto</a:t>
            </a:r>
          </a:p>
        </p:txBody>
      </p:sp>
    </p:spTree>
    <p:extLst>
      <p:ext uri="{BB962C8B-B14F-4D97-AF65-F5344CB8AC3E}">
        <p14:creationId xmlns:p14="http://schemas.microsoft.com/office/powerpoint/2010/main" val="2660501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962D7E-FD44-4670-BDFD-765BDF7629A7}"/>
              </a:ext>
            </a:extLst>
          </p:cNvPr>
          <p:cNvSpPr>
            <a:spLocks noGrp="1"/>
          </p:cNvSpPr>
          <p:nvPr>
            <p:ph type="title"/>
          </p:nvPr>
        </p:nvSpPr>
        <p:spPr/>
        <p:txBody>
          <a:bodyPr/>
          <a:lstStyle/>
          <a:p>
            <a:r>
              <a:rPr lang="es-MX" dirty="0"/>
              <a:t>Tipos de datos primitivos</a:t>
            </a:r>
          </a:p>
        </p:txBody>
      </p:sp>
      <p:sp>
        <p:nvSpPr>
          <p:cNvPr id="3" name="Marcador de contenido 2">
            <a:extLst>
              <a:ext uri="{FF2B5EF4-FFF2-40B4-BE49-F238E27FC236}">
                <a16:creationId xmlns:a16="http://schemas.microsoft.com/office/drawing/2014/main" id="{1EF0B67E-DD6F-4B27-A094-2357F6E3D201}"/>
              </a:ext>
            </a:extLst>
          </p:cNvPr>
          <p:cNvSpPr>
            <a:spLocks noGrp="1"/>
          </p:cNvSpPr>
          <p:nvPr>
            <p:ph idx="1"/>
          </p:nvPr>
        </p:nvSpPr>
        <p:spPr/>
        <p:txBody>
          <a:bodyPr/>
          <a:lstStyle/>
          <a:p>
            <a:r>
              <a:rPr lang="es-MX" dirty="0"/>
              <a:t>Si no se le asigna un valor de inicialización a una variable, se le asignará el valor por defecto automáticamente, esto no es valido para las variables locales.</a:t>
            </a:r>
          </a:p>
          <a:p>
            <a:r>
              <a:rPr lang="es-MX" dirty="0"/>
              <a:t>Los rangos y valores por defecto son uniformes y no dependen de la arquitectura de la máquina en la que se ejecuta Java.</a:t>
            </a:r>
          </a:p>
        </p:txBody>
      </p:sp>
    </p:spTree>
    <p:extLst>
      <p:ext uri="{BB962C8B-B14F-4D97-AF65-F5344CB8AC3E}">
        <p14:creationId xmlns:p14="http://schemas.microsoft.com/office/powerpoint/2010/main" val="30057112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F73D2-15F2-4A8D-A3C7-FBC46726B223}"/>
              </a:ext>
            </a:extLst>
          </p:cNvPr>
          <p:cNvSpPr>
            <a:spLocks noGrp="1"/>
          </p:cNvSpPr>
          <p:nvPr>
            <p:ph type="title"/>
          </p:nvPr>
        </p:nvSpPr>
        <p:spPr/>
        <p:txBody>
          <a:bodyPr/>
          <a:lstStyle/>
          <a:p>
            <a:r>
              <a:rPr lang="es-MX" dirty="0"/>
              <a:t>Estructuras de selección</a:t>
            </a:r>
          </a:p>
        </p:txBody>
      </p:sp>
      <p:sp>
        <p:nvSpPr>
          <p:cNvPr id="3" name="Content Placeholder 2">
            <a:extLst>
              <a:ext uri="{FF2B5EF4-FFF2-40B4-BE49-F238E27FC236}">
                <a16:creationId xmlns:a16="http://schemas.microsoft.com/office/drawing/2014/main" id="{4CE10920-7C94-427D-B20F-8AF202530439}"/>
              </a:ext>
            </a:extLst>
          </p:cNvPr>
          <p:cNvSpPr>
            <a:spLocks noGrp="1"/>
          </p:cNvSpPr>
          <p:nvPr>
            <p:ph idx="1"/>
          </p:nvPr>
        </p:nvSpPr>
        <p:spPr/>
        <p:txBody>
          <a:bodyPr/>
          <a:lstStyle/>
          <a:p>
            <a:pPr marL="0" indent="0" algn="just">
              <a:buNone/>
            </a:pPr>
            <a:r>
              <a:rPr lang="es-MX" dirty="0"/>
              <a:t>Las estructuras de selección nos permiten cambiar el flujo de ejecución de un bloque de código por medio de la evaluación de alguna condición o variable, las estructuras de selección definidas en el lenguaje de programación Java son:</a:t>
            </a:r>
          </a:p>
          <a:p>
            <a:pPr marL="0" indent="0">
              <a:buNone/>
            </a:pPr>
            <a:endParaRPr lang="es-MX" dirty="0"/>
          </a:p>
          <a:p>
            <a:pPr lvl="1"/>
            <a:r>
              <a:rPr lang="es-MX" sz="2800" dirty="0" err="1"/>
              <a:t>if</a:t>
            </a:r>
            <a:r>
              <a:rPr lang="es-MX" sz="2800" dirty="0"/>
              <a:t> – </a:t>
            </a:r>
            <a:r>
              <a:rPr lang="es-MX" sz="2800" dirty="0" err="1"/>
              <a:t>else</a:t>
            </a:r>
            <a:endParaRPr lang="es-MX" sz="2800" dirty="0"/>
          </a:p>
          <a:p>
            <a:pPr lvl="1"/>
            <a:r>
              <a:rPr lang="es-MX" sz="2800" dirty="0" err="1"/>
              <a:t>switch</a:t>
            </a:r>
            <a:endParaRPr lang="es-MX" sz="2800" dirty="0"/>
          </a:p>
          <a:p>
            <a:pPr marL="0" indent="0">
              <a:buNone/>
            </a:pPr>
            <a:endParaRPr lang="es-MX" dirty="0"/>
          </a:p>
        </p:txBody>
      </p:sp>
      <p:sp>
        <p:nvSpPr>
          <p:cNvPr id="4" name="Footer Placeholder 3">
            <a:extLst>
              <a:ext uri="{FF2B5EF4-FFF2-40B4-BE49-F238E27FC236}">
                <a16:creationId xmlns:a16="http://schemas.microsoft.com/office/drawing/2014/main" id="{05E5E787-6AAF-4C2E-8127-F740DA68314E}"/>
              </a:ext>
            </a:extLst>
          </p:cNvPr>
          <p:cNvSpPr>
            <a:spLocks noGrp="1"/>
          </p:cNvSpPr>
          <p:nvPr>
            <p:ph type="ftr" sz="quarter" idx="11"/>
          </p:nvPr>
        </p:nvSpPr>
        <p:spPr/>
        <p:txBody>
          <a:bodyPr/>
          <a:lstStyle/>
          <a:p>
            <a:r>
              <a:rPr lang="es-MX"/>
              <a:t>3 Tipos, expresiones y control de flujo</a:t>
            </a:r>
          </a:p>
        </p:txBody>
      </p:sp>
      <p:sp>
        <p:nvSpPr>
          <p:cNvPr id="5" name="Slide Number Placeholder 4">
            <a:extLst>
              <a:ext uri="{FF2B5EF4-FFF2-40B4-BE49-F238E27FC236}">
                <a16:creationId xmlns:a16="http://schemas.microsoft.com/office/drawing/2014/main" id="{29396C58-6798-4979-9B2B-8E66AE5BB20E}"/>
              </a:ext>
            </a:extLst>
          </p:cNvPr>
          <p:cNvSpPr>
            <a:spLocks noGrp="1"/>
          </p:cNvSpPr>
          <p:nvPr>
            <p:ph type="sldNum" sz="quarter" idx="12"/>
          </p:nvPr>
        </p:nvSpPr>
        <p:spPr/>
        <p:txBody>
          <a:bodyPr/>
          <a:lstStyle/>
          <a:p>
            <a:fld id="{7D65464E-A2F2-480D-95EC-8B61D5268CDD}" type="slidenum">
              <a:rPr lang="es-MX" smtClean="0"/>
              <a:pPr/>
              <a:t>50</a:t>
            </a:fld>
            <a:endParaRPr lang="es-MX"/>
          </a:p>
        </p:txBody>
      </p:sp>
    </p:spTree>
    <p:extLst>
      <p:ext uri="{BB962C8B-B14F-4D97-AF65-F5344CB8AC3E}">
        <p14:creationId xmlns:p14="http://schemas.microsoft.com/office/powerpoint/2010/main" val="11510998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108B81-2898-4EF5-B980-C0C2DC6FD392}"/>
              </a:ext>
            </a:extLst>
          </p:cNvPr>
          <p:cNvSpPr>
            <a:spLocks noGrp="1"/>
          </p:cNvSpPr>
          <p:nvPr>
            <p:ph type="title"/>
          </p:nvPr>
        </p:nvSpPr>
        <p:spPr/>
        <p:txBody>
          <a:bodyPr/>
          <a:lstStyle/>
          <a:p>
            <a:r>
              <a:rPr lang="es-MX" dirty="0"/>
              <a:t>Estructuras de selección – </a:t>
            </a:r>
            <a:r>
              <a:rPr lang="es-MX" dirty="0" err="1"/>
              <a:t>if</a:t>
            </a:r>
            <a:endParaRPr lang="es-MX" dirty="0"/>
          </a:p>
        </p:txBody>
      </p:sp>
      <p:sp>
        <p:nvSpPr>
          <p:cNvPr id="3" name="Marcador de contenido 2">
            <a:extLst>
              <a:ext uri="{FF2B5EF4-FFF2-40B4-BE49-F238E27FC236}">
                <a16:creationId xmlns:a16="http://schemas.microsoft.com/office/drawing/2014/main" id="{AA09B8FD-446B-4FC9-873C-68DF0FA46A39}"/>
              </a:ext>
            </a:extLst>
          </p:cNvPr>
          <p:cNvSpPr>
            <a:spLocks noGrp="1"/>
          </p:cNvSpPr>
          <p:nvPr>
            <p:ph idx="1"/>
          </p:nvPr>
        </p:nvSpPr>
        <p:spPr/>
        <p:txBody>
          <a:bodyPr/>
          <a:lstStyle/>
          <a:p>
            <a:pPr marL="0" indent="0">
              <a:buNone/>
            </a:pPr>
            <a:r>
              <a:rPr lang="es-MX" dirty="0"/>
              <a:t>La sintaxis general de la sentencia </a:t>
            </a:r>
            <a:r>
              <a:rPr lang="es-MX" dirty="0" err="1"/>
              <a:t>if</a:t>
            </a:r>
            <a:r>
              <a:rPr lang="es-MX" dirty="0"/>
              <a:t> en Java es:</a:t>
            </a:r>
          </a:p>
          <a:p>
            <a:pPr marL="0" indent="0">
              <a:buNone/>
            </a:pPr>
            <a:endParaRPr lang="es-MX" dirty="0"/>
          </a:p>
          <a:p>
            <a:pPr marL="0" indent="0">
              <a:buNone/>
            </a:pPr>
            <a:r>
              <a:rPr lang="es-MX" dirty="0"/>
              <a:t>	</a:t>
            </a:r>
            <a:r>
              <a:rPr lang="es-MX" dirty="0" err="1"/>
              <a:t>if</a:t>
            </a:r>
            <a:r>
              <a:rPr lang="es-MX" dirty="0"/>
              <a:t>(</a:t>
            </a:r>
            <a:r>
              <a:rPr lang="es-MX" dirty="0" err="1"/>
              <a:t>expresión_booleana</a:t>
            </a:r>
            <a:r>
              <a:rPr lang="es-MX" dirty="0"/>
              <a:t>){</a:t>
            </a:r>
          </a:p>
          <a:p>
            <a:pPr marL="0" indent="0">
              <a:buNone/>
            </a:pPr>
            <a:r>
              <a:rPr lang="es-MX" dirty="0"/>
              <a:t>		//código a ejecutar si se cumple la condición</a:t>
            </a:r>
          </a:p>
          <a:p>
            <a:pPr marL="0" indent="0">
              <a:buNone/>
            </a:pPr>
            <a:r>
              <a:rPr lang="es-MX" dirty="0"/>
              <a:t>	}</a:t>
            </a:r>
          </a:p>
          <a:p>
            <a:pPr marL="0" indent="0">
              <a:buNone/>
            </a:pPr>
            <a:endParaRPr lang="es-MX" dirty="0"/>
          </a:p>
          <a:p>
            <a:pPr marL="0" indent="0" algn="just">
              <a:buNone/>
            </a:pPr>
            <a:r>
              <a:rPr lang="es-MX" dirty="0"/>
              <a:t>Si la expresión booleana se cumple, se ejecutará el bloque de código entre llaves.</a:t>
            </a:r>
          </a:p>
        </p:txBody>
      </p:sp>
      <p:sp>
        <p:nvSpPr>
          <p:cNvPr id="4" name="Marcador de pie de página 3">
            <a:extLst>
              <a:ext uri="{FF2B5EF4-FFF2-40B4-BE49-F238E27FC236}">
                <a16:creationId xmlns:a16="http://schemas.microsoft.com/office/drawing/2014/main" id="{10959084-7B93-4CC7-A09E-736F79B18660}"/>
              </a:ext>
            </a:extLst>
          </p:cNvPr>
          <p:cNvSpPr>
            <a:spLocks noGrp="1"/>
          </p:cNvSpPr>
          <p:nvPr>
            <p:ph type="ftr" sz="quarter" idx="11"/>
          </p:nvPr>
        </p:nvSpPr>
        <p:spPr/>
        <p:txBody>
          <a:bodyPr/>
          <a:lstStyle/>
          <a:p>
            <a:r>
              <a:rPr lang="es-MX"/>
              <a:t>3 Tipos, expresiones y control de flujo</a:t>
            </a:r>
          </a:p>
        </p:txBody>
      </p:sp>
      <p:sp>
        <p:nvSpPr>
          <p:cNvPr id="5" name="Marcador de número de diapositiva 4">
            <a:extLst>
              <a:ext uri="{FF2B5EF4-FFF2-40B4-BE49-F238E27FC236}">
                <a16:creationId xmlns:a16="http://schemas.microsoft.com/office/drawing/2014/main" id="{E6AFD17C-7B51-4E5E-9241-02FB4147CDBD}"/>
              </a:ext>
            </a:extLst>
          </p:cNvPr>
          <p:cNvSpPr>
            <a:spLocks noGrp="1"/>
          </p:cNvSpPr>
          <p:nvPr>
            <p:ph type="sldNum" sz="quarter" idx="12"/>
          </p:nvPr>
        </p:nvSpPr>
        <p:spPr/>
        <p:txBody>
          <a:bodyPr/>
          <a:lstStyle/>
          <a:p>
            <a:fld id="{7D65464E-A2F2-480D-95EC-8B61D5268CDD}" type="slidenum">
              <a:rPr lang="es-MX" smtClean="0"/>
              <a:pPr/>
              <a:t>51</a:t>
            </a:fld>
            <a:endParaRPr lang="es-MX"/>
          </a:p>
        </p:txBody>
      </p:sp>
    </p:spTree>
    <p:extLst>
      <p:ext uri="{BB962C8B-B14F-4D97-AF65-F5344CB8AC3E}">
        <p14:creationId xmlns:p14="http://schemas.microsoft.com/office/powerpoint/2010/main" val="14381429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108B81-2898-4EF5-B980-C0C2DC6FD392}"/>
              </a:ext>
            </a:extLst>
          </p:cNvPr>
          <p:cNvSpPr>
            <a:spLocks noGrp="1"/>
          </p:cNvSpPr>
          <p:nvPr>
            <p:ph type="title"/>
          </p:nvPr>
        </p:nvSpPr>
        <p:spPr/>
        <p:txBody>
          <a:bodyPr/>
          <a:lstStyle/>
          <a:p>
            <a:r>
              <a:rPr lang="es-MX" dirty="0"/>
              <a:t>Estructuras de selección – </a:t>
            </a:r>
            <a:r>
              <a:rPr lang="es-MX" dirty="0" err="1"/>
              <a:t>if</a:t>
            </a:r>
            <a:endParaRPr lang="es-MX" dirty="0"/>
          </a:p>
        </p:txBody>
      </p:sp>
      <p:sp>
        <p:nvSpPr>
          <p:cNvPr id="3" name="Marcador de contenido 2">
            <a:extLst>
              <a:ext uri="{FF2B5EF4-FFF2-40B4-BE49-F238E27FC236}">
                <a16:creationId xmlns:a16="http://schemas.microsoft.com/office/drawing/2014/main" id="{AA09B8FD-446B-4FC9-873C-68DF0FA46A39}"/>
              </a:ext>
            </a:extLst>
          </p:cNvPr>
          <p:cNvSpPr>
            <a:spLocks noGrp="1"/>
          </p:cNvSpPr>
          <p:nvPr>
            <p:ph idx="1"/>
          </p:nvPr>
        </p:nvSpPr>
        <p:spPr/>
        <p:txBody>
          <a:bodyPr/>
          <a:lstStyle/>
          <a:p>
            <a:pPr marL="0" indent="0" algn="just">
              <a:buNone/>
            </a:pPr>
            <a:r>
              <a:rPr lang="es-MX" dirty="0"/>
              <a:t>Si el código a ejecutar esta compuesto por una sola sentencia, es posible omitir las llaves. </a:t>
            </a:r>
          </a:p>
          <a:p>
            <a:pPr marL="0" indent="0">
              <a:buNone/>
            </a:pPr>
            <a:endParaRPr lang="es-MX" dirty="0"/>
          </a:p>
          <a:p>
            <a:pPr marL="0" indent="0">
              <a:buNone/>
            </a:pPr>
            <a:r>
              <a:rPr lang="es-MX" dirty="0"/>
              <a:t>Ver ejemplo ifSimple.java</a:t>
            </a:r>
          </a:p>
        </p:txBody>
      </p:sp>
      <p:sp>
        <p:nvSpPr>
          <p:cNvPr id="4" name="Marcador de pie de página 3">
            <a:extLst>
              <a:ext uri="{FF2B5EF4-FFF2-40B4-BE49-F238E27FC236}">
                <a16:creationId xmlns:a16="http://schemas.microsoft.com/office/drawing/2014/main" id="{10959084-7B93-4CC7-A09E-736F79B18660}"/>
              </a:ext>
            </a:extLst>
          </p:cNvPr>
          <p:cNvSpPr>
            <a:spLocks noGrp="1"/>
          </p:cNvSpPr>
          <p:nvPr>
            <p:ph type="ftr" sz="quarter" idx="11"/>
          </p:nvPr>
        </p:nvSpPr>
        <p:spPr/>
        <p:txBody>
          <a:bodyPr/>
          <a:lstStyle/>
          <a:p>
            <a:r>
              <a:rPr lang="es-MX"/>
              <a:t>3 Tipos, expresiones y control de flujo</a:t>
            </a:r>
          </a:p>
        </p:txBody>
      </p:sp>
      <p:sp>
        <p:nvSpPr>
          <p:cNvPr id="5" name="Marcador de número de diapositiva 4">
            <a:extLst>
              <a:ext uri="{FF2B5EF4-FFF2-40B4-BE49-F238E27FC236}">
                <a16:creationId xmlns:a16="http://schemas.microsoft.com/office/drawing/2014/main" id="{E6AFD17C-7B51-4E5E-9241-02FB4147CDBD}"/>
              </a:ext>
            </a:extLst>
          </p:cNvPr>
          <p:cNvSpPr>
            <a:spLocks noGrp="1"/>
          </p:cNvSpPr>
          <p:nvPr>
            <p:ph type="sldNum" sz="quarter" idx="12"/>
          </p:nvPr>
        </p:nvSpPr>
        <p:spPr/>
        <p:txBody>
          <a:bodyPr/>
          <a:lstStyle/>
          <a:p>
            <a:fld id="{7D65464E-A2F2-480D-95EC-8B61D5268CDD}" type="slidenum">
              <a:rPr lang="es-MX" smtClean="0"/>
              <a:pPr/>
              <a:t>52</a:t>
            </a:fld>
            <a:endParaRPr lang="es-MX"/>
          </a:p>
        </p:txBody>
      </p:sp>
    </p:spTree>
    <p:extLst>
      <p:ext uri="{BB962C8B-B14F-4D97-AF65-F5344CB8AC3E}">
        <p14:creationId xmlns:p14="http://schemas.microsoft.com/office/powerpoint/2010/main" val="8125001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108B81-2898-4EF5-B980-C0C2DC6FD392}"/>
              </a:ext>
            </a:extLst>
          </p:cNvPr>
          <p:cNvSpPr>
            <a:spLocks noGrp="1"/>
          </p:cNvSpPr>
          <p:nvPr>
            <p:ph type="title"/>
          </p:nvPr>
        </p:nvSpPr>
        <p:spPr/>
        <p:txBody>
          <a:bodyPr/>
          <a:lstStyle/>
          <a:p>
            <a:r>
              <a:rPr lang="es-MX" dirty="0"/>
              <a:t>Estructuras de selección – </a:t>
            </a:r>
            <a:r>
              <a:rPr lang="es-MX" dirty="0" err="1"/>
              <a:t>if</a:t>
            </a:r>
            <a:endParaRPr lang="es-MX" dirty="0"/>
          </a:p>
        </p:txBody>
      </p:sp>
      <p:sp>
        <p:nvSpPr>
          <p:cNvPr id="3" name="Marcador de contenido 2">
            <a:extLst>
              <a:ext uri="{FF2B5EF4-FFF2-40B4-BE49-F238E27FC236}">
                <a16:creationId xmlns:a16="http://schemas.microsoft.com/office/drawing/2014/main" id="{AA09B8FD-446B-4FC9-873C-68DF0FA46A39}"/>
              </a:ext>
            </a:extLst>
          </p:cNvPr>
          <p:cNvSpPr>
            <a:spLocks noGrp="1"/>
          </p:cNvSpPr>
          <p:nvPr>
            <p:ph idx="1"/>
          </p:nvPr>
        </p:nvSpPr>
        <p:spPr>
          <a:xfrm>
            <a:off x="838200" y="1556792"/>
            <a:ext cx="10515600" cy="4620171"/>
          </a:xfrm>
        </p:spPr>
        <p:txBody>
          <a:bodyPr>
            <a:noAutofit/>
          </a:bodyPr>
          <a:lstStyle/>
          <a:p>
            <a:pPr marL="0" indent="0" algn="just">
              <a:buNone/>
            </a:pPr>
            <a:r>
              <a:rPr lang="es-MX" sz="2400" dirty="0"/>
              <a:t>Si la expresión booleana no se cumple, es posible indicar que se realizará otra acción, utilizando la palabra reservada </a:t>
            </a:r>
            <a:r>
              <a:rPr lang="es-MX" sz="2400" b="1" dirty="0" err="1"/>
              <a:t>else</a:t>
            </a:r>
            <a:r>
              <a:rPr lang="es-MX" sz="2400" dirty="0"/>
              <a:t>, la estructura </a:t>
            </a:r>
            <a:r>
              <a:rPr lang="es-MX" sz="2400" dirty="0" err="1"/>
              <a:t>if</a:t>
            </a:r>
            <a:r>
              <a:rPr lang="es-MX" sz="2400" dirty="0"/>
              <a:t> – </a:t>
            </a:r>
            <a:r>
              <a:rPr lang="es-MX" sz="2400" dirty="0" err="1"/>
              <a:t>else</a:t>
            </a:r>
            <a:r>
              <a:rPr lang="es-MX" sz="2400" dirty="0"/>
              <a:t> tiene la siguiente sintaxis:</a:t>
            </a:r>
          </a:p>
          <a:p>
            <a:pPr marL="0" indent="0">
              <a:buNone/>
            </a:pPr>
            <a:r>
              <a:rPr lang="es-MX" sz="2400" dirty="0"/>
              <a:t>	</a:t>
            </a:r>
            <a:r>
              <a:rPr lang="es-MX" sz="2400" dirty="0" err="1"/>
              <a:t>if</a:t>
            </a:r>
            <a:r>
              <a:rPr lang="es-MX" sz="2400" dirty="0"/>
              <a:t>(</a:t>
            </a:r>
            <a:r>
              <a:rPr lang="es-MX" sz="2400" dirty="0" err="1"/>
              <a:t>expresión_booleana</a:t>
            </a:r>
            <a:r>
              <a:rPr lang="es-MX" sz="2400" dirty="0"/>
              <a:t>){</a:t>
            </a:r>
          </a:p>
          <a:p>
            <a:pPr marL="0" indent="0">
              <a:buNone/>
            </a:pPr>
            <a:r>
              <a:rPr lang="es-MX" sz="2400" dirty="0"/>
              <a:t>		//código a ejecutar si se cumple la condición</a:t>
            </a:r>
          </a:p>
          <a:p>
            <a:pPr marL="0" indent="0">
              <a:buNone/>
            </a:pPr>
            <a:r>
              <a:rPr lang="es-MX" sz="2400" dirty="0"/>
              <a:t>	}</a:t>
            </a:r>
          </a:p>
          <a:p>
            <a:pPr marL="0" indent="0">
              <a:buNone/>
            </a:pPr>
            <a:r>
              <a:rPr lang="es-MX" sz="2400" dirty="0"/>
              <a:t>	</a:t>
            </a:r>
            <a:r>
              <a:rPr lang="es-MX" sz="2400" dirty="0" err="1"/>
              <a:t>else</a:t>
            </a:r>
            <a:r>
              <a:rPr lang="es-MX" sz="2400" dirty="0"/>
              <a:t>{</a:t>
            </a:r>
          </a:p>
          <a:p>
            <a:pPr marL="0" indent="0">
              <a:buNone/>
            </a:pPr>
            <a:r>
              <a:rPr lang="es-MX" sz="2400" dirty="0"/>
              <a:t>		//código a ejecutar si no se cumple la condición</a:t>
            </a:r>
          </a:p>
          <a:p>
            <a:pPr marL="0" indent="0">
              <a:buNone/>
            </a:pPr>
            <a:r>
              <a:rPr lang="es-MX" sz="2400" dirty="0"/>
              <a:t>	}</a:t>
            </a:r>
          </a:p>
          <a:p>
            <a:pPr marL="0" indent="0">
              <a:buNone/>
            </a:pPr>
            <a:r>
              <a:rPr lang="es-MX" sz="2400" dirty="0"/>
              <a:t>No es posible ejecutar una sentencia </a:t>
            </a:r>
            <a:r>
              <a:rPr lang="es-MX" sz="2400" dirty="0" err="1"/>
              <a:t>else</a:t>
            </a:r>
            <a:r>
              <a:rPr lang="es-MX" sz="2400" dirty="0"/>
              <a:t> sin un </a:t>
            </a:r>
            <a:r>
              <a:rPr lang="es-MX" sz="2400" dirty="0" err="1"/>
              <a:t>if</a:t>
            </a:r>
            <a:r>
              <a:rPr lang="es-MX" sz="2400" dirty="0"/>
              <a:t> previo. </a:t>
            </a:r>
          </a:p>
          <a:p>
            <a:pPr marL="0" indent="0">
              <a:buNone/>
            </a:pPr>
            <a:r>
              <a:rPr lang="es-MX" sz="2400" dirty="0"/>
              <a:t>Ver ejemplo IfElseSimple.java</a:t>
            </a:r>
          </a:p>
        </p:txBody>
      </p:sp>
      <p:sp>
        <p:nvSpPr>
          <p:cNvPr id="4" name="Marcador de pie de página 3">
            <a:extLst>
              <a:ext uri="{FF2B5EF4-FFF2-40B4-BE49-F238E27FC236}">
                <a16:creationId xmlns:a16="http://schemas.microsoft.com/office/drawing/2014/main" id="{10959084-7B93-4CC7-A09E-736F79B18660}"/>
              </a:ext>
            </a:extLst>
          </p:cNvPr>
          <p:cNvSpPr>
            <a:spLocks noGrp="1"/>
          </p:cNvSpPr>
          <p:nvPr>
            <p:ph type="ftr" sz="quarter" idx="11"/>
          </p:nvPr>
        </p:nvSpPr>
        <p:spPr/>
        <p:txBody>
          <a:bodyPr/>
          <a:lstStyle/>
          <a:p>
            <a:r>
              <a:rPr lang="es-MX"/>
              <a:t>3 Tipos, expresiones y control de flujo</a:t>
            </a:r>
          </a:p>
        </p:txBody>
      </p:sp>
      <p:sp>
        <p:nvSpPr>
          <p:cNvPr id="5" name="Marcador de número de diapositiva 4">
            <a:extLst>
              <a:ext uri="{FF2B5EF4-FFF2-40B4-BE49-F238E27FC236}">
                <a16:creationId xmlns:a16="http://schemas.microsoft.com/office/drawing/2014/main" id="{E6AFD17C-7B51-4E5E-9241-02FB4147CDBD}"/>
              </a:ext>
            </a:extLst>
          </p:cNvPr>
          <p:cNvSpPr>
            <a:spLocks noGrp="1"/>
          </p:cNvSpPr>
          <p:nvPr>
            <p:ph type="sldNum" sz="quarter" idx="12"/>
          </p:nvPr>
        </p:nvSpPr>
        <p:spPr/>
        <p:txBody>
          <a:bodyPr/>
          <a:lstStyle/>
          <a:p>
            <a:fld id="{7D65464E-A2F2-480D-95EC-8B61D5268CDD}" type="slidenum">
              <a:rPr lang="es-MX" smtClean="0"/>
              <a:pPr/>
              <a:t>53</a:t>
            </a:fld>
            <a:endParaRPr lang="es-MX"/>
          </a:p>
        </p:txBody>
      </p:sp>
    </p:spTree>
    <p:extLst>
      <p:ext uri="{BB962C8B-B14F-4D97-AF65-F5344CB8AC3E}">
        <p14:creationId xmlns:p14="http://schemas.microsoft.com/office/powerpoint/2010/main" val="41478698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108B81-2898-4EF5-B980-C0C2DC6FD392}"/>
              </a:ext>
            </a:extLst>
          </p:cNvPr>
          <p:cNvSpPr>
            <a:spLocks noGrp="1"/>
          </p:cNvSpPr>
          <p:nvPr>
            <p:ph type="title"/>
          </p:nvPr>
        </p:nvSpPr>
        <p:spPr/>
        <p:txBody>
          <a:bodyPr/>
          <a:lstStyle/>
          <a:p>
            <a:r>
              <a:rPr lang="es-MX" dirty="0"/>
              <a:t>Estructuras de selección – </a:t>
            </a:r>
            <a:r>
              <a:rPr lang="es-MX" dirty="0" err="1"/>
              <a:t>if</a:t>
            </a:r>
            <a:endParaRPr lang="es-MX" dirty="0"/>
          </a:p>
        </p:txBody>
      </p:sp>
      <p:sp>
        <p:nvSpPr>
          <p:cNvPr id="3" name="Marcador de contenido 2">
            <a:extLst>
              <a:ext uri="{FF2B5EF4-FFF2-40B4-BE49-F238E27FC236}">
                <a16:creationId xmlns:a16="http://schemas.microsoft.com/office/drawing/2014/main" id="{AA09B8FD-446B-4FC9-873C-68DF0FA46A39}"/>
              </a:ext>
            </a:extLst>
          </p:cNvPr>
          <p:cNvSpPr>
            <a:spLocks noGrp="1"/>
          </p:cNvSpPr>
          <p:nvPr>
            <p:ph idx="1"/>
          </p:nvPr>
        </p:nvSpPr>
        <p:spPr/>
        <p:txBody>
          <a:bodyPr>
            <a:normAutofit fontScale="92500" lnSpcReduction="10000"/>
          </a:bodyPr>
          <a:lstStyle/>
          <a:p>
            <a:pPr marL="0" indent="0" algn="just">
              <a:buNone/>
            </a:pPr>
            <a:r>
              <a:rPr lang="es-MX" dirty="0"/>
              <a:t>Cuando una sentencia </a:t>
            </a:r>
            <a:r>
              <a:rPr lang="es-MX" dirty="0" err="1"/>
              <a:t>if</a:t>
            </a:r>
            <a:r>
              <a:rPr lang="es-MX" dirty="0"/>
              <a:t> se encuentra dentro del bloque de código correspondiente a otra sentencia </a:t>
            </a:r>
            <a:r>
              <a:rPr lang="es-MX" dirty="0" err="1"/>
              <a:t>if</a:t>
            </a:r>
            <a:r>
              <a:rPr lang="es-MX" dirty="0"/>
              <a:t> o </a:t>
            </a:r>
            <a:r>
              <a:rPr lang="es-MX" dirty="0" err="1"/>
              <a:t>else</a:t>
            </a:r>
            <a:r>
              <a:rPr lang="es-MX" dirty="0"/>
              <a:t>, se dice que esta </a:t>
            </a:r>
            <a:r>
              <a:rPr lang="es-MX" b="1" dirty="0"/>
              <a:t>anidada</a:t>
            </a:r>
            <a:r>
              <a:rPr lang="es-MX" dirty="0"/>
              <a:t>.</a:t>
            </a:r>
          </a:p>
          <a:p>
            <a:pPr marL="0" indent="0" algn="just">
              <a:buNone/>
            </a:pPr>
            <a:r>
              <a:rPr lang="es-MX" dirty="0"/>
              <a:t>El uso de </a:t>
            </a:r>
            <a:r>
              <a:rPr lang="es-MX" dirty="0" err="1"/>
              <a:t>if</a:t>
            </a:r>
            <a:r>
              <a:rPr lang="es-MX" dirty="0"/>
              <a:t> anidados es muy común. Cuando se utilizan es necesario tener presente que una sentencia </a:t>
            </a:r>
            <a:r>
              <a:rPr lang="es-MX" dirty="0" err="1"/>
              <a:t>else</a:t>
            </a:r>
            <a:r>
              <a:rPr lang="es-MX" dirty="0"/>
              <a:t> le pertenecerá al </a:t>
            </a:r>
            <a:r>
              <a:rPr lang="es-MX" dirty="0" err="1"/>
              <a:t>if</a:t>
            </a:r>
            <a:r>
              <a:rPr lang="es-MX" dirty="0"/>
              <a:t> mas cercano que se encuentre en el mismo bloque.</a:t>
            </a:r>
          </a:p>
          <a:p>
            <a:pPr marL="0" indent="0">
              <a:buNone/>
            </a:pPr>
            <a:r>
              <a:rPr lang="es-MX" dirty="0"/>
              <a:t>	</a:t>
            </a:r>
            <a:r>
              <a:rPr lang="es-MX" dirty="0" err="1"/>
              <a:t>if</a:t>
            </a:r>
            <a:r>
              <a:rPr lang="es-MX" dirty="0"/>
              <a:t>(a &lt; b){</a:t>
            </a:r>
          </a:p>
          <a:p>
            <a:pPr marL="0" indent="0">
              <a:buNone/>
            </a:pPr>
            <a:r>
              <a:rPr lang="es-MX" dirty="0"/>
              <a:t>		</a:t>
            </a:r>
            <a:r>
              <a:rPr lang="es-MX" dirty="0" err="1"/>
              <a:t>if</a:t>
            </a:r>
            <a:r>
              <a:rPr lang="es-MX" dirty="0"/>
              <a:t>(c &gt; d) </a:t>
            </a:r>
            <a:r>
              <a:rPr lang="es-MX" dirty="0" err="1"/>
              <a:t>System.out.println</a:t>
            </a:r>
            <a:r>
              <a:rPr lang="es-MX" dirty="0"/>
              <a:t>("Primer </a:t>
            </a:r>
            <a:r>
              <a:rPr lang="es-MX" dirty="0" err="1"/>
              <a:t>if</a:t>
            </a:r>
            <a:r>
              <a:rPr lang="es-MX" dirty="0"/>
              <a:t> en el bloque");</a:t>
            </a:r>
          </a:p>
          <a:p>
            <a:pPr marL="0" indent="0">
              <a:buNone/>
            </a:pPr>
            <a:r>
              <a:rPr lang="es-MX" dirty="0"/>
              <a:t>		</a:t>
            </a:r>
            <a:r>
              <a:rPr lang="es-MX" dirty="0" err="1"/>
              <a:t>if</a:t>
            </a:r>
            <a:r>
              <a:rPr lang="es-MX" dirty="0"/>
              <a:t>(b == a) </a:t>
            </a:r>
            <a:r>
              <a:rPr lang="es-MX" dirty="0" err="1"/>
              <a:t>System.out.println</a:t>
            </a:r>
            <a:r>
              <a:rPr lang="es-MX" dirty="0"/>
              <a:t>("b y a son iguales!!!");</a:t>
            </a:r>
          </a:p>
          <a:p>
            <a:pPr marL="0" indent="0">
              <a:buNone/>
            </a:pPr>
            <a:r>
              <a:rPr lang="es-MX" dirty="0"/>
              <a:t>		</a:t>
            </a:r>
            <a:r>
              <a:rPr lang="es-MX" dirty="0" err="1"/>
              <a:t>else</a:t>
            </a:r>
            <a:r>
              <a:rPr lang="es-MX" dirty="0"/>
              <a:t> </a:t>
            </a:r>
            <a:r>
              <a:rPr lang="es-MX" dirty="0" err="1"/>
              <a:t>System.out.println</a:t>
            </a:r>
            <a:r>
              <a:rPr lang="es-MX" dirty="0"/>
              <a:t>("</a:t>
            </a:r>
            <a:r>
              <a:rPr lang="es-MX" dirty="0" err="1"/>
              <a:t>else</a:t>
            </a:r>
            <a:r>
              <a:rPr lang="es-MX" dirty="0"/>
              <a:t> correspondiente al </a:t>
            </a:r>
            <a:r>
              <a:rPr lang="es-MX" dirty="0" err="1"/>
              <a:t>if</a:t>
            </a:r>
            <a:r>
              <a:rPr lang="es-MX" dirty="0"/>
              <a:t> anterior");</a:t>
            </a:r>
          </a:p>
          <a:p>
            <a:pPr marL="0" indent="0">
              <a:buNone/>
            </a:pPr>
            <a:r>
              <a:rPr lang="es-MX" dirty="0"/>
              <a:t>	}</a:t>
            </a:r>
          </a:p>
        </p:txBody>
      </p:sp>
      <p:sp>
        <p:nvSpPr>
          <p:cNvPr id="4" name="Marcador de pie de página 3">
            <a:extLst>
              <a:ext uri="{FF2B5EF4-FFF2-40B4-BE49-F238E27FC236}">
                <a16:creationId xmlns:a16="http://schemas.microsoft.com/office/drawing/2014/main" id="{10959084-7B93-4CC7-A09E-736F79B18660}"/>
              </a:ext>
            </a:extLst>
          </p:cNvPr>
          <p:cNvSpPr>
            <a:spLocks noGrp="1"/>
          </p:cNvSpPr>
          <p:nvPr>
            <p:ph type="ftr" sz="quarter" idx="11"/>
          </p:nvPr>
        </p:nvSpPr>
        <p:spPr/>
        <p:txBody>
          <a:bodyPr/>
          <a:lstStyle/>
          <a:p>
            <a:r>
              <a:rPr lang="es-MX"/>
              <a:t>3 Tipos, expresiones y control de flujo</a:t>
            </a:r>
          </a:p>
        </p:txBody>
      </p:sp>
      <p:sp>
        <p:nvSpPr>
          <p:cNvPr id="5" name="Marcador de número de diapositiva 4">
            <a:extLst>
              <a:ext uri="{FF2B5EF4-FFF2-40B4-BE49-F238E27FC236}">
                <a16:creationId xmlns:a16="http://schemas.microsoft.com/office/drawing/2014/main" id="{E6AFD17C-7B51-4E5E-9241-02FB4147CDBD}"/>
              </a:ext>
            </a:extLst>
          </p:cNvPr>
          <p:cNvSpPr>
            <a:spLocks noGrp="1"/>
          </p:cNvSpPr>
          <p:nvPr>
            <p:ph type="sldNum" sz="quarter" idx="12"/>
          </p:nvPr>
        </p:nvSpPr>
        <p:spPr/>
        <p:txBody>
          <a:bodyPr/>
          <a:lstStyle/>
          <a:p>
            <a:fld id="{7D65464E-A2F2-480D-95EC-8B61D5268CDD}" type="slidenum">
              <a:rPr lang="es-MX" smtClean="0"/>
              <a:pPr/>
              <a:t>54</a:t>
            </a:fld>
            <a:endParaRPr lang="es-MX"/>
          </a:p>
        </p:txBody>
      </p:sp>
    </p:spTree>
    <p:extLst>
      <p:ext uri="{BB962C8B-B14F-4D97-AF65-F5344CB8AC3E}">
        <p14:creationId xmlns:p14="http://schemas.microsoft.com/office/powerpoint/2010/main" val="32997499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108B81-2898-4EF5-B980-C0C2DC6FD392}"/>
              </a:ext>
            </a:extLst>
          </p:cNvPr>
          <p:cNvSpPr>
            <a:spLocks noGrp="1"/>
          </p:cNvSpPr>
          <p:nvPr>
            <p:ph type="title"/>
          </p:nvPr>
        </p:nvSpPr>
        <p:spPr/>
        <p:txBody>
          <a:bodyPr/>
          <a:lstStyle/>
          <a:p>
            <a:r>
              <a:rPr lang="es-MX" dirty="0"/>
              <a:t>Estructuras de selección – </a:t>
            </a:r>
            <a:r>
              <a:rPr lang="es-MX" dirty="0" err="1"/>
              <a:t>if</a:t>
            </a:r>
            <a:endParaRPr lang="es-MX" dirty="0"/>
          </a:p>
        </p:txBody>
      </p:sp>
      <p:sp>
        <p:nvSpPr>
          <p:cNvPr id="3" name="Marcador de contenido 2">
            <a:extLst>
              <a:ext uri="{FF2B5EF4-FFF2-40B4-BE49-F238E27FC236}">
                <a16:creationId xmlns:a16="http://schemas.microsoft.com/office/drawing/2014/main" id="{AA09B8FD-446B-4FC9-873C-68DF0FA46A39}"/>
              </a:ext>
            </a:extLst>
          </p:cNvPr>
          <p:cNvSpPr>
            <a:spLocks noGrp="1"/>
          </p:cNvSpPr>
          <p:nvPr>
            <p:ph idx="1"/>
          </p:nvPr>
        </p:nvSpPr>
        <p:spPr/>
        <p:txBody>
          <a:bodyPr/>
          <a:lstStyle/>
          <a:p>
            <a:pPr marL="0" indent="0" algn="just">
              <a:buNone/>
            </a:pPr>
            <a:r>
              <a:rPr lang="es-MX" dirty="0"/>
              <a:t>A partir de los </a:t>
            </a:r>
            <a:r>
              <a:rPr lang="es-MX" dirty="0" err="1"/>
              <a:t>if</a:t>
            </a:r>
            <a:r>
              <a:rPr lang="es-MX" dirty="0"/>
              <a:t> anidados es posible crear una estructura conocida como “escalera” </a:t>
            </a:r>
            <a:r>
              <a:rPr lang="es-MX" dirty="0" err="1"/>
              <a:t>if</a:t>
            </a:r>
            <a:r>
              <a:rPr lang="es-MX" dirty="0"/>
              <a:t> – </a:t>
            </a:r>
            <a:r>
              <a:rPr lang="es-MX" dirty="0" err="1"/>
              <a:t>else</a:t>
            </a:r>
            <a:r>
              <a:rPr lang="es-MX" dirty="0"/>
              <a:t> – </a:t>
            </a:r>
            <a:r>
              <a:rPr lang="es-MX" dirty="0" err="1"/>
              <a:t>if</a:t>
            </a:r>
            <a:r>
              <a:rPr lang="es-MX" dirty="0"/>
              <a:t>, que tiene la siguiente sintaxis:</a:t>
            </a:r>
          </a:p>
          <a:p>
            <a:pPr marL="0" indent="0">
              <a:buNone/>
            </a:pPr>
            <a:r>
              <a:rPr lang="es-MX" dirty="0"/>
              <a:t>	</a:t>
            </a:r>
            <a:r>
              <a:rPr lang="es-MX" dirty="0" err="1"/>
              <a:t>if</a:t>
            </a:r>
            <a:r>
              <a:rPr lang="es-MX" dirty="0"/>
              <a:t>(expresión_booleana_1) sentencia1;</a:t>
            </a:r>
          </a:p>
          <a:p>
            <a:pPr marL="0" indent="0">
              <a:buNone/>
            </a:pPr>
            <a:r>
              <a:rPr lang="es-MX" dirty="0"/>
              <a:t>	</a:t>
            </a:r>
            <a:r>
              <a:rPr lang="es-MX" dirty="0" err="1"/>
              <a:t>else</a:t>
            </a:r>
            <a:r>
              <a:rPr lang="es-MX" dirty="0"/>
              <a:t> </a:t>
            </a:r>
            <a:r>
              <a:rPr lang="es-MX" dirty="0" err="1"/>
              <a:t>if</a:t>
            </a:r>
            <a:r>
              <a:rPr lang="es-MX" dirty="0"/>
              <a:t>(expresión_booleana_2) sentencia2;</a:t>
            </a:r>
          </a:p>
          <a:p>
            <a:pPr marL="0" indent="0">
              <a:buNone/>
            </a:pPr>
            <a:r>
              <a:rPr lang="es-MX" dirty="0"/>
              <a:t>	</a:t>
            </a:r>
            <a:r>
              <a:rPr lang="es-MX" dirty="0" err="1"/>
              <a:t>else</a:t>
            </a:r>
            <a:r>
              <a:rPr lang="es-MX" dirty="0"/>
              <a:t> </a:t>
            </a:r>
            <a:r>
              <a:rPr lang="es-MX" dirty="0" err="1"/>
              <a:t>if</a:t>
            </a:r>
            <a:r>
              <a:rPr lang="es-MX" dirty="0"/>
              <a:t>(expresión_booleana_3) sentencia3;</a:t>
            </a:r>
          </a:p>
          <a:p>
            <a:pPr marL="0" indent="0">
              <a:buNone/>
            </a:pPr>
            <a:r>
              <a:rPr lang="es-MX" dirty="0"/>
              <a:t>	…</a:t>
            </a:r>
          </a:p>
          <a:p>
            <a:pPr marL="0" indent="0">
              <a:buNone/>
            </a:pPr>
            <a:r>
              <a:rPr lang="es-MX" dirty="0"/>
              <a:t>	</a:t>
            </a:r>
            <a:r>
              <a:rPr lang="es-MX" dirty="0" err="1"/>
              <a:t>else</a:t>
            </a:r>
            <a:r>
              <a:rPr lang="es-MX" dirty="0"/>
              <a:t> </a:t>
            </a:r>
            <a:r>
              <a:rPr lang="es-MX" dirty="0" err="1"/>
              <a:t>sentencia_n</a:t>
            </a:r>
            <a:r>
              <a:rPr lang="es-MX" dirty="0"/>
              <a:t>;</a:t>
            </a:r>
          </a:p>
          <a:p>
            <a:pPr marL="0" indent="0">
              <a:buNone/>
            </a:pPr>
            <a:endParaRPr lang="es-MX" dirty="0"/>
          </a:p>
        </p:txBody>
      </p:sp>
      <p:sp>
        <p:nvSpPr>
          <p:cNvPr id="4" name="Marcador de pie de página 3">
            <a:extLst>
              <a:ext uri="{FF2B5EF4-FFF2-40B4-BE49-F238E27FC236}">
                <a16:creationId xmlns:a16="http://schemas.microsoft.com/office/drawing/2014/main" id="{10959084-7B93-4CC7-A09E-736F79B18660}"/>
              </a:ext>
            </a:extLst>
          </p:cNvPr>
          <p:cNvSpPr>
            <a:spLocks noGrp="1"/>
          </p:cNvSpPr>
          <p:nvPr>
            <p:ph type="ftr" sz="quarter" idx="11"/>
          </p:nvPr>
        </p:nvSpPr>
        <p:spPr/>
        <p:txBody>
          <a:bodyPr/>
          <a:lstStyle/>
          <a:p>
            <a:r>
              <a:rPr lang="es-MX"/>
              <a:t>3 Tipos, expresiones y control de flujo</a:t>
            </a:r>
          </a:p>
        </p:txBody>
      </p:sp>
      <p:sp>
        <p:nvSpPr>
          <p:cNvPr id="5" name="Marcador de número de diapositiva 4">
            <a:extLst>
              <a:ext uri="{FF2B5EF4-FFF2-40B4-BE49-F238E27FC236}">
                <a16:creationId xmlns:a16="http://schemas.microsoft.com/office/drawing/2014/main" id="{E6AFD17C-7B51-4E5E-9241-02FB4147CDBD}"/>
              </a:ext>
            </a:extLst>
          </p:cNvPr>
          <p:cNvSpPr>
            <a:spLocks noGrp="1"/>
          </p:cNvSpPr>
          <p:nvPr>
            <p:ph type="sldNum" sz="quarter" idx="12"/>
          </p:nvPr>
        </p:nvSpPr>
        <p:spPr/>
        <p:txBody>
          <a:bodyPr/>
          <a:lstStyle/>
          <a:p>
            <a:fld id="{7D65464E-A2F2-480D-95EC-8B61D5268CDD}" type="slidenum">
              <a:rPr lang="es-MX" smtClean="0"/>
              <a:pPr/>
              <a:t>55</a:t>
            </a:fld>
            <a:endParaRPr lang="es-MX"/>
          </a:p>
        </p:txBody>
      </p:sp>
    </p:spTree>
    <p:extLst>
      <p:ext uri="{BB962C8B-B14F-4D97-AF65-F5344CB8AC3E}">
        <p14:creationId xmlns:p14="http://schemas.microsoft.com/office/powerpoint/2010/main" val="18043594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108B81-2898-4EF5-B980-C0C2DC6FD392}"/>
              </a:ext>
            </a:extLst>
          </p:cNvPr>
          <p:cNvSpPr>
            <a:spLocks noGrp="1"/>
          </p:cNvSpPr>
          <p:nvPr>
            <p:ph type="title"/>
          </p:nvPr>
        </p:nvSpPr>
        <p:spPr/>
        <p:txBody>
          <a:bodyPr/>
          <a:lstStyle/>
          <a:p>
            <a:r>
              <a:rPr lang="es-MX" dirty="0"/>
              <a:t>Estructuras de selección – </a:t>
            </a:r>
            <a:r>
              <a:rPr lang="es-MX" dirty="0" err="1"/>
              <a:t>if</a:t>
            </a:r>
            <a:endParaRPr lang="es-MX" dirty="0"/>
          </a:p>
        </p:txBody>
      </p:sp>
      <p:sp>
        <p:nvSpPr>
          <p:cNvPr id="3" name="Marcador de contenido 2">
            <a:extLst>
              <a:ext uri="{FF2B5EF4-FFF2-40B4-BE49-F238E27FC236}">
                <a16:creationId xmlns:a16="http://schemas.microsoft.com/office/drawing/2014/main" id="{AA09B8FD-446B-4FC9-873C-68DF0FA46A39}"/>
              </a:ext>
            </a:extLst>
          </p:cNvPr>
          <p:cNvSpPr>
            <a:spLocks noGrp="1"/>
          </p:cNvSpPr>
          <p:nvPr>
            <p:ph idx="1"/>
          </p:nvPr>
        </p:nvSpPr>
        <p:spPr/>
        <p:txBody>
          <a:bodyPr/>
          <a:lstStyle/>
          <a:p>
            <a:pPr marL="0" indent="0" algn="just">
              <a:buNone/>
            </a:pPr>
            <a:r>
              <a:rPr lang="es-MX" dirty="0"/>
              <a:t>Las sentencias en una escalera </a:t>
            </a:r>
            <a:r>
              <a:rPr lang="es-MX" dirty="0" err="1"/>
              <a:t>if</a:t>
            </a:r>
            <a:r>
              <a:rPr lang="es-MX" dirty="0"/>
              <a:t> – </a:t>
            </a:r>
            <a:r>
              <a:rPr lang="es-MX" dirty="0" err="1"/>
              <a:t>else</a:t>
            </a:r>
            <a:r>
              <a:rPr lang="es-MX" dirty="0"/>
              <a:t> – </a:t>
            </a:r>
            <a:r>
              <a:rPr lang="es-MX" dirty="0" err="1"/>
              <a:t>if</a:t>
            </a:r>
            <a:r>
              <a:rPr lang="es-MX" dirty="0"/>
              <a:t> se ejecutan de arriba hacia abajo, de tal forma que cuando se cumple una de ellas las demás son descartadas. Y si ninguna se cumple, se ejecutará el ultimo </a:t>
            </a:r>
            <a:r>
              <a:rPr lang="es-MX" dirty="0" err="1"/>
              <a:t>else</a:t>
            </a:r>
            <a:r>
              <a:rPr lang="es-MX" dirty="0"/>
              <a:t>, el cual se considera como el comportamiento por defecto.</a:t>
            </a:r>
          </a:p>
          <a:p>
            <a:pPr marL="0" indent="0">
              <a:buNone/>
            </a:pPr>
            <a:endParaRPr lang="es-MX" dirty="0"/>
          </a:p>
          <a:p>
            <a:pPr marL="0" indent="0">
              <a:buNone/>
            </a:pPr>
            <a:r>
              <a:rPr lang="es-MX" dirty="0"/>
              <a:t>Ver ejemplo IfAnidados.java</a:t>
            </a:r>
          </a:p>
        </p:txBody>
      </p:sp>
      <p:sp>
        <p:nvSpPr>
          <p:cNvPr id="4" name="Marcador de pie de página 3">
            <a:extLst>
              <a:ext uri="{FF2B5EF4-FFF2-40B4-BE49-F238E27FC236}">
                <a16:creationId xmlns:a16="http://schemas.microsoft.com/office/drawing/2014/main" id="{10959084-7B93-4CC7-A09E-736F79B18660}"/>
              </a:ext>
            </a:extLst>
          </p:cNvPr>
          <p:cNvSpPr>
            <a:spLocks noGrp="1"/>
          </p:cNvSpPr>
          <p:nvPr>
            <p:ph type="ftr" sz="quarter" idx="11"/>
          </p:nvPr>
        </p:nvSpPr>
        <p:spPr/>
        <p:txBody>
          <a:bodyPr/>
          <a:lstStyle/>
          <a:p>
            <a:r>
              <a:rPr lang="es-MX"/>
              <a:t>3 Tipos, expresiones y control de flujo</a:t>
            </a:r>
          </a:p>
        </p:txBody>
      </p:sp>
      <p:sp>
        <p:nvSpPr>
          <p:cNvPr id="5" name="Marcador de número de diapositiva 4">
            <a:extLst>
              <a:ext uri="{FF2B5EF4-FFF2-40B4-BE49-F238E27FC236}">
                <a16:creationId xmlns:a16="http://schemas.microsoft.com/office/drawing/2014/main" id="{E6AFD17C-7B51-4E5E-9241-02FB4147CDBD}"/>
              </a:ext>
            </a:extLst>
          </p:cNvPr>
          <p:cNvSpPr>
            <a:spLocks noGrp="1"/>
          </p:cNvSpPr>
          <p:nvPr>
            <p:ph type="sldNum" sz="quarter" idx="12"/>
          </p:nvPr>
        </p:nvSpPr>
        <p:spPr/>
        <p:txBody>
          <a:bodyPr/>
          <a:lstStyle/>
          <a:p>
            <a:fld id="{7D65464E-A2F2-480D-95EC-8B61D5268CDD}" type="slidenum">
              <a:rPr lang="es-MX" smtClean="0"/>
              <a:pPr/>
              <a:t>56</a:t>
            </a:fld>
            <a:endParaRPr lang="es-MX"/>
          </a:p>
        </p:txBody>
      </p:sp>
    </p:spTree>
    <p:extLst>
      <p:ext uri="{BB962C8B-B14F-4D97-AF65-F5344CB8AC3E}">
        <p14:creationId xmlns:p14="http://schemas.microsoft.com/office/powerpoint/2010/main" val="25826159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108B81-2898-4EF5-B980-C0C2DC6FD392}"/>
              </a:ext>
            </a:extLst>
          </p:cNvPr>
          <p:cNvSpPr>
            <a:spLocks noGrp="1"/>
          </p:cNvSpPr>
          <p:nvPr>
            <p:ph type="title"/>
          </p:nvPr>
        </p:nvSpPr>
        <p:spPr/>
        <p:txBody>
          <a:bodyPr/>
          <a:lstStyle/>
          <a:p>
            <a:r>
              <a:rPr lang="es-MX" dirty="0"/>
              <a:t>Estructuras de selección – </a:t>
            </a:r>
            <a:r>
              <a:rPr lang="es-MX" dirty="0" err="1"/>
              <a:t>switch</a:t>
            </a:r>
            <a:endParaRPr lang="es-MX" dirty="0"/>
          </a:p>
        </p:txBody>
      </p:sp>
      <p:sp>
        <p:nvSpPr>
          <p:cNvPr id="3" name="Marcador de contenido 2">
            <a:extLst>
              <a:ext uri="{FF2B5EF4-FFF2-40B4-BE49-F238E27FC236}">
                <a16:creationId xmlns:a16="http://schemas.microsoft.com/office/drawing/2014/main" id="{AA09B8FD-446B-4FC9-873C-68DF0FA46A39}"/>
              </a:ext>
            </a:extLst>
          </p:cNvPr>
          <p:cNvSpPr>
            <a:spLocks noGrp="1"/>
          </p:cNvSpPr>
          <p:nvPr>
            <p:ph idx="1"/>
          </p:nvPr>
        </p:nvSpPr>
        <p:spPr/>
        <p:txBody>
          <a:bodyPr/>
          <a:lstStyle/>
          <a:p>
            <a:pPr marL="0" indent="0" algn="just">
              <a:buNone/>
            </a:pPr>
            <a:r>
              <a:rPr lang="es-MX" dirty="0"/>
              <a:t>Existe una mejor alternativa a utilizar la escalera de </a:t>
            </a:r>
            <a:r>
              <a:rPr lang="es-MX" dirty="0" err="1"/>
              <a:t>if</a:t>
            </a:r>
            <a:r>
              <a:rPr lang="es-MX" dirty="0"/>
              <a:t> – </a:t>
            </a:r>
            <a:r>
              <a:rPr lang="es-MX" dirty="0" err="1"/>
              <a:t>else</a:t>
            </a:r>
            <a:r>
              <a:rPr lang="es-MX" dirty="0"/>
              <a:t> – </a:t>
            </a:r>
            <a:r>
              <a:rPr lang="es-MX" dirty="0" err="1"/>
              <a:t>if</a:t>
            </a:r>
            <a:r>
              <a:rPr lang="es-MX" dirty="0"/>
              <a:t>, la estructura </a:t>
            </a:r>
            <a:r>
              <a:rPr lang="es-MX" dirty="0" err="1"/>
              <a:t>switch</a:t>
            </a:r>
            <a:r>
              <a:rPr lang="es-MX" dirty="0"/>
              <a:t>.</a:t>
            </a:r>
          </a:p>
          <a:p>
            <a:pPr marL="0" indent="0" algn="just">
              <a:buNone/>
            </a:pPr>
            <a:r>
              <a:rPr lang="es-MX" dirty="0"/>
              <a:t>Esta estructura permite elegir un camino de ejecución del flujo de un programa evaluando el valor de una variable.</a:t>
            </a:r>
          </a:p>
          <a:p>
            <a:pPr marL="0" indent="0">
              <a:buNone/>
            </a:pPr>
            <a:endParaRPr lang="es-MX" dirty="0"/>
          </a:p>
          <a:p>
            <a:pPr marL="0" indent="0">
              <a:buNone/>
            </a:pPr>
            <a:r>
              <a:rPr lang="es-MX" dirty="0"/>
              <a:t>La estructura </a:t>
            </a:r>
            <a:r>
              <a:rPr lang="es-MX" dirty="0" err="1"/>
              <a:t>switch</a:t>
            </a:r>
            <a:r>
              <a:rPr lang="es-MX" dirty="0"/>
              <a:t> tiene la siguiente sintaxis:</a:t>
            </a:r>
          </a:p>
        </p:txBody>
      </p:sp>
      <p:sp>
        <p:nvSpPr>
          <p:cNvPr id="4" name="Marcador de pie de página 3">
            <a:extLst>
              <a:ext uri="{FF2B5EF4-FFF2-40B4-BE49-F238E27FC236}">
                <a16:creationId xmlns:a16="http://schemas.microsoft.com/office/drawing/2014/main" id="{10959084-7B93-4CC7-A09E-736F79B18660}"/>
              </a:ext>
            </a:extLst>
          </p:cNvPr>
          <p:cNvSpPr>
            <a:spLocks noGrp="1"/>
          </p:cNvSpPr>
          <p:nvPr>
            <p:ph type="ftr" sz="quarter" idx="11"/>
          </p:nvPr>
        </p:nvSpPr>
        <p:spPr/>
        <p:txBody>
          <a:bodyPr/>
          <a:lstStyle/>
          <a:p>
            <a:r>
              <a:rPr lang="es-MX"/>
              <a:t>3 Tipos, expresiones y control de flujo</a:t>
            </a:r>
          </a:p>
        </p:txBody>
      </p:sp>
      <p:sp>
        <p:nvSpPr>
          <p:cNvPr id="5" name="Marcador de número de diapositiva 4">
            <a:extLst>
              <a:ext uri="{FF2B5EF4-FFF2-40B4-BE49-F238E27FC236}">
                <a16:creationId xmlns:a16="http://schemas.microsoft.com/office/drawing/2014/main" id="{E6AFD17C-7B51-4E5E-9241-02FB4147CDBD}"/>
              </a:ext>
            </a:extLst>
          </p:cNvPr>
          <p:cNvSpPr>
            <a:spLocks noGrp="1"/>
          </p:cNvSpPr>
          <p:nvPr>
            <p:ph type="sldNum" sz="quarter" idx="12"/>
          </p:nvPr>
        </p:nvSpPr>
        <p:spPr/>
        <p:txBody>
          <a:bodyPr/>
          <a:lstStyle/>
          <a:p>
            <a:fld id="{7D65464E-A2F2-480D-95EC-8B61D5268CDD}" type="slidenum">
              <a:rPr lang="es-MX" smtClean="0"/>
              <a:pPr/>
              <a:t>57</a:t>
            </a:fld>
            <a:endParaRPr lang="es-MX"/>
          </a:p>
        </p:txBody>
      </p:sp>
    </p:spTree>
    <p:extLst>
      <p:ext uri="{BB962C8B-B14F-4D97-AF65-F5344CB8AC3E}">
        <p14:creationId xmlns:p14="http://schemas.microsoft.com/office/powerpoint/2010/main" val="11415500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108B81-2898-4EF5-B980-C0C2DC6FD392}"/>
              </a:ext>
            </a:extLst>
          </p:cNvPr>
          <p:cNvSpPr>
            <a:spLocks noGrp="1"/>
          </p:cNvSpPr>
          <p:nvPr>
            <p:ph type="title"/>
          </p:nvPr>
        </p:nvSpPr>
        <p:spPr/>
        <p:txBody>
          <a:bodyPr/>
          <a:lstStyle/>
          <a:p>
            <a:r>
              <a:rPr lang="es-MX" dirty="0"/>
              <a:t>Estructuras de selección – </a:t>
            </a:r>
            <a:r>
              <a:rPr lang="es-MX" dirty="0" err="1"/>
              <a:t>switch</a:t>
            </a:r>
            <a:endParaRPr lang="es-MX" dirty="0"/>
          </a:p>
        </p:txBody>
      </p:sp>
      <p:sp>
        <p:nvSpPr>
          <p:cNvPr id="3" name="Marcador de contenido 2">
            <a:extLst>
              <a:ext uri="{FF2B5EF4-FFF2-40B4-BE49-F238E27FC236}">
                <a16:creationId xmlns:a16="http://schemas.microsoft.com/office/drawing/2014/main" id="{AA09B8FD-446B-4FC9-873C-68DF0FA46A39}"/>
              </a:ext>
            </a:extLst>
          </p:cNvPr>
          <p:cNvSpPr>
            <a:spLocks noGrp="1"/>
          </p:cNvSpPr>
          <p:nvPr>
            <p:ph idx="1"/>
          </p:nvPr>
        </p:nvSpPr>
        <p:spPr>
          <a:xfrm>
            <a:off x="838200" y="1484784"/>
            <a:ext cx="10515600" cy="4871566"/>
          </a:xfrm>
        </p:spPr>
        <p:txBody>
          <a:bodyPr>
            <a:normAutofit lnSpcReduction="10000"/>
          </a:bodyPr>
          <a:lstStyle/>
          <a:p>
            <a:pPr marL="0" indent="0">
              <a:buNone/>
            </a:pPr>
            <a:r>
              <a:rPr lang="es-MX" dirty="0"/>
              <a:t>	</a:t>
            </a:r>
            <a:r>
              <a:rPr lang="es-MX" sz="2000" dirty="0" err="1"/>
              <a:t>switch</a:t>
            </a:r>
            <a:r>
              <a:rPr lang="es-MX" sz="2000" dirty="0"/>
              <a:t>(variable){</a:t>
            </a:r>
          </a:p>
          <a:p>
            <a:pPr marL="914400" lvl="2" indent="0">
              <a:buNone/>
            </a:pPr>
            <a:r>
              <a:rPr lang="es-MX" dirty="0"/>
              <a:t>	case valor_1:</a:t>
            </a:r>
          </a:p>
          <a:p>
            <a:pPr marL="914400" lvl="2" indent="0">
              <a:buNone/>
            </a:pPr>
            <a:r>
              <a:rPr lang="es-MX" dirty="0"/>
              <a:t>		sentencia_1;</a:t>
            </a:r>
          </a:p>
          <a:p>
            <a:pPr marL="914400" lvl="2" indent="0">
              <a:buNone/>
            </a:pPr>
            <a:r>
              <a:rPr lang="es-MX" dirty="0"/>
              <a:t>	break;</a:t>
            </a:r>
          </a:p>
          <a:p>
            <a:pPr marL="914400" lvl="2" indent="0">
              <a:buNone/>
            </a:pPr>
            <a:r>
              <a:rPr lang="es-MX" dirty="0"/>
              <a:t>	case valor_2:</a:t>
            </a:r>
          </a:p>
          <a:p>
            <a:pPr marL="914400" lvl="2" indent="0">
              <a:buNone/>
            </a:pPr>
            <a:r>
              <a:rPr lang="es-MX" dirty="0"/>
              <a:t>		sentencia_2;</a:t>
            </a:r>
          </a:p>
          <a:p>
            <a:pPr marL="914400" lvl="2" indent="0">
              <a:buNone/>
            </a:pPr>
            <a:r>
              <a:rPr lang="es-MX" dirty="0"/>
              <a:t>	break;</a:t>
            </a:r>
          </a:p>
          <a:p>
            <a:pPr marL="914400" lvl="2" indent="0">
              <a:buNone/>
            </a:pPr>
            <a:r>
              <a:rPr lang="es-MX" dirty="0"/>
              <a:t>	…</a:t>
            </a:r>
          </a:p>
          <a:p>
            <a:pPr marL="914400" lvl="2" indent="0">
              <a:buNone/>
            </a:pPr>
            <a:r>
              <a:rPr lang="es-MX" dirty="0"/>
              <a:t>	case </a:t>
            </a:r>
            <a:r>
              <a:rPr lang="es-MX" dirty="0" err="1"/>
              <a:t>valor_n</a:t>
            </a:r>
            <a:r>
              <a:rPr lang="es-MX" dirty="0"/>
              <a:t>:</a:t>
            </a:r>
          </a:p>
          <a:p>
            <a:pPr marL="914400" lvl="2" indent="0">
              <a:buNone/>
            </a:pPr>
            <a:r>
              <a:rPr lang="es-MX" dirty="0"/>
              <a:t>		</a:t>
            </a:r>
            <a:r>
              <a:rPr lang="es-MX" dirty="0" err="1"/>
              <a:t>sentencia_n</a:t>
            </a:r>
            <a:r>
              <a:rPr lang="es-MX" dirty="0"/>
              <a:t>;</a:t>
            </a:r>
          </a:p>
          <a:p>
            <a:pPr marL="914400" lvl="2" indent="0">
              <a:buNone/>
            </a:pPr>
            <a:r>
              <a:rPr lang="es-MX" dirty="0"/>
              <a:t>	break;</a:t>
            </a:r>
          </a:p>
          <a:p>
            <a:pPr marL="914400" lvl="2" indent="0">
              <a:buNone/>
            </a:pPr>
            <a:r>
              <a:rPr lang="es-MX" dirty="0"/>
              <a:t>	default:</a:t>
            </a:r>
          </a:p>
          <a:p>
            <a:pPr marL="914400" lvl="2" indent="0">
              <a:buNone/>
            </a:pPr>
            <a:r>
              <a:rPr lang="es-MX" dirty="0"/>
              <a:t>		sentencia_n+1;</a:t>
            </a:r>
          </a:p>
          <a:p>
            <a:pPr marL="914400" lvl="2" indent="0">
              <a:buNone/>
            </a:pPr>
            <a:r>
              <a:rPr lang="es-MX" dirty="0"/>
              <a:t>	break;</a:t>
            </a:r>
          </a:p>
          <a:p>
            <a:pPr marL="914400" lvl="2" indent="0">
              <a:buNone/>
            </a:pPr>
            <a:r>
              <a:rPr lang="es-MX" dirty="0"/>
              <a:t>}</a:t>
            </a:r>
          </a:p>
          <a:p>
            <a:pPr marL="0" indent="0">
              <a:buNone/>
            </a:pPr>
            <a:endParaRPr lang="es-MX" dirty="0"/>
          </a:p>
          <a:p>
            <a:pPr marL="0" indent="0">
              <a:buNone/>
            </a:pPr>
            <a:endParaRPr lang="es-MX" dirty="0"/>
          </a:p>
          <a:p>
            <a:pPr marL="0" indent="0">
              <a:buNone/>
            </a:pPr>
            <a:endParaRPr lang="es-MX" dirty="0"/>
          </a:p>
        </p:txBody>
      </p:sp>
      <p:sp>
        <p:nvSpPr>
          <p:cNvPr id="4" name="Marcador de pie de página 3">
            <a:extLst>
              <a:ext uri="{FF2B5EF4-FFF2-40B4-BE49-F238E27FC236}">
                <a16:creationId xmlns:a16="http://schemas.microsoft.com/office/drawing/2014/main" id="{10959084-7B93-4CC7-A09E-736F79B18660}"/>
              </a:ext>
            </a:extLst>
          </p:cNvPr>
          <p:cNvSpPr>
            <a:spLocks noGrp="1"/>
          </p:cNvSpPr>
          <p:nvPr>
            <p:ph type="ftr" sz="quarter" idx="11"/>
          </p:nvPr>
        </p:nvSpPr>
        <p:spPr/>
        <p:txBody>
          <a:bodyPr/>
          <a:lstStyle/>
          <a:p>
            <a:r>
              <a:rPr lang="es-MX"/>
              <a:t>3 Tipos, expresiones y control de flujo</a:t>
            </a:r>
          </a:p>
        </p:txBody>
      </p:sp>
      <p:sp>
        <p:nvSpPr>
          <p:cNvPr id="5" name="Marcador de número de diapositiva 4">
            <a:extLst>
              <a:ext uri="{FF2B5EF4-FFF2-40B4-BE49-F238E27FC236}">
                <a16:creationId xmlns:a16="http://schemas.microsoft.com/office/drawing/2014/main" id="{E6AFD17C-7B51-4E5E-9241-02FB4147CDBD}"/>
              </a:ext>
            </a:extLst>
          </p:cNvPr>
          <p:cNvSpPr>
            <a:spLocks noGrp="1"/>
          </p:cNvSpPr>
          <p:nvPr>
            <p:ph type="sldNum" sz="quarter" idx="12"/>
          </p:nvPr>
        </p:nvSpPr>
        <p:spPr/>
        <p:txBody>
          <a:bodyPr/>
          <a:lstStyle/>
          <a:p>
            <a:fld id="{7D65464E-A2F2-480D-95EC-8B61D5268CDD}" type="slidenum">
              <a:rPr lang="es-MX" smtClean="0"/>
              <a:pPr/>
              <a:t>58</a:t>
            </a:fld>
            <a:endParaRPr lang="es-MX"/>
          </a:p>
        </p:txBody>
      </p:sp>
    </p:spTree>
    <p:extLst>
      <p:ext uri="{BB962C8B-B14F-4D97-AF65-F5344CB8AC3E}">
        <p14:creationId xmlns:p14="http://schemas.microsoft.com/office/powerpoint/2010/main" val="15670386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108B81-2898-4EF5-B980-C0C2DC6FD392}"/>
              </a:ext>
            </a:extLst>
          </p:cNvPr>
          <p:cNvSpPr>
            <a:spLocks noGrp="1"/>
          </p:cNvSpPr>
          <p:nvPr>
            <p:ph type="title"/>
          </p:nvPr>
        </p:nvSpPr>
        <p:spPr/>
        <p:txBody>
          <a:bodyPr/>
          <a:lstStyle/>
          <a:p>
            <a:r>
              <a:rPr lang="es-MX" dirty="0"/>
              <a:t>Estructuras de selección – </a:t>
            </a:r>
            <a:r>
              <a:rPr lang="es-MX" dirty="0" err="1"/>
              <a:t>switch</a:t>
            </a:r>
            <a:endParaRPr lang="es-MX" dirty="0"/>
          </a:p>
        </p:txBody>
      </p:sp>
      <p:sp>
        <p:nvSpPr>
          <p:cNvPr id="3" name="Marcador de contenido 2">
            <a:extLst>
              <a:ext uri="{FF2B5EF4-FFF2-40B4-BE49-F238E27FC236}">
                <a16:creationId xmlns:a16="http://schemas.microsoft.com/office/drawing/2014/main" id="{AA09B8FD-446B-4FC9-873C-68DF0FA46A39}"/>
              </a:ext>
            </a:extLst>
          </p:cNvPr>
          <p:cNvSpPr>
            <a:spLocks noGrp="1"/>
          </p:cNvSpPr>
          <p:nvPr>
            <p:ph idx="1"/>
          </p:nvPr>
        </p:nvSpPr>
        <p:spPr/>
        <p:txBody>
          <a:bodyPr>
            <a:normAutofit lnSpcReduction="10000"/>
          </a:bodyPr>
          <a:lstStyle/>
          <a:p>
            <a:pPr marL="0" indent="0" algn="just">
              <a:buNone/>
            </a:pPr>
            <a:r>
              <a:rPr lang="es-MX" dirty="0"/>
              <a:t>La variable a evaluar puede ser de tipo </a:t>
            </a:r>
            <a:r>
              <a:rPr lang="es-MX" b="1" dirty="0"/>
              <a:t>byte, short, </a:t>
            </a:r>
            <a:r>
              <a:rPr lang="es-MX" b="1" dirty="0" err="1"/>
              <a:t>int</a:t>
            </a:r>
            <a:r>
              <a:rPr lang="es-MX" b="1" dirty="0"/>
              <a:t> </a:t>
            </a:r>
            <a:r>
              <a:rPr lang="es-MX" dirty="0"/>
              <a:t>o </a:t>
            </a:r>
            <a:r>
              <a:rPr lang="es-MX" b="1" dirty="0" err="1"/>
              <a:t>char</a:t>
            </a:r>
            <a:r>
              <a:rPr lang="es-MX" dirty="0"/>
              <a:t>. </a:t>
            </a:r>
          </a:p>
          <a:p>
            <a:pPr marL="0" indent="0" algn="just">
              <a:buNone/>
            </a:pPr>
            <a:r>
              <a:rPr lang="es-MX" dirty="0"/>
              <a:t>El valor de la variable es comparado con cada valor expresado en las sentencias case, y solo se ejecutará el código de aquella sentencia case cuyo valor sea igual al de la variable evaluada.</a:t>
            </a:r>
          </a:p>
          <a:p>
            <a:pPr marL="0" indent="0" algn="just">
              <a:buNone/>
            </a:pPr>
            <a:r>
              <a:rPr lang="es-MX" dirty="0"/>
              <a:t>Los valores de las sentencias case deben ser del mismo tipo que la variable a evaluar, y deben ser únicos, </a:t>
            </a:r>
            <a:r>
              <a:rPr lang="es-MX" b="1" u="sng" dirty="0"/>
              <a:t>no deben existir casos duplicados</a:t>
            </a:r>
            <a:r>
              <a:rPr lang="es-MX" dirty="0"/>
              <a:t>.</a:t>
            </a:r>
          </a:p>
          <a:p>
            <a:pPr marL="0" indent="0" algn="just">
              <a:buNone/>
            </a:pPr>
            <a:r>
              <a:rPr lang="es-MX" dirty="0"/>
              <a:t>Si el valor de la variable no coincide con ninguno de los casos, entonces se ejecutará el bloque de código definido como </a:t>
            </a:r>
            <a:r>
              <a:rPr lang="es-MX" i="1" dirty="0"/>
              <a:t>default.</a:t>
            </a:r>
            <a:r>
              <a:rPr lang="es-MX" dirty="0"/>
              <a:t> </a:t>
            </a:r>
          </a:p>
          <a:p>
            <a:pPr marL="0" indent="0" algn="just">
              <a:buNone/>
            </a:pPr>
            <a:r>
              <a:rPr lang="es-MX" dirty="0"/>
              <a:t>Ver ejemplo EjemploSwitch.java</a:t>
            </a:r>
            <a:endParaRPr lang="es-MX" i="1" dirty="0"/>
          </a:p>
        </p:txBody>
      </p:sp>
      <p:sp>
        <p:nvSpPr>
          <p:cNvPr id="4" name="Marcador de pie de página 3">
            <a:extLst>
              <a:ext uri="{FF2B5EF4-FFF2-40B4-BE49-F238E27FC236}">
                <a16:creationId xmlns:a16="http://schemas.microsoft.com/office/drawing/2014/main" id="{10959084-7B93-4CC7-A09E-736F79B18660}"/>
              </a:ext>
            </a:extLst>
          </p:cNvPr>
          <p:cNvSpPr>
            <a:spLocks noGrp="1"/>
          </p:cNvSpPr>
          <p:nvPr>
            <p:ph type="ftr" sz="quarter" idx="11"/>
          </p:nvPr>
        </p:nvSpPr>
        <p:spPr/>
        <p:txBody>
          <a:bodyPr/>
          <a:lstStyle/>
          <a:p>
            <a:r>
              <a:rPr lang="es-MX"/>
              <a:t>3 Tipos, expresiones y control de flujo</a:t>
            </a:r>
          </a:p>
        </p:txBody>
      </p:sp>
      <p:sp>
        <p:nvSpPr>
          <p:cNvPr id="5" name="Marcador de número de diapositiva 4">
            <a:extLst>
              <a:ext uri="{FF2B5EF4-FFF2-40B4-BE49-F238E27FC236}">
                <a16:creationId xmlns:a16="http://schemas.microsoft.com/office/drawing/2014/main" id="{E6AFD17C-7B51-4E5E-9241-02FB4147CDBD}"/>
              </a:ext>
            </a:extLst>
          </p:cNvPr>
          <p:cNvSpPr>
            <a:spLocks noGrp="1"/>
          </p:cNvSpPr>
          <p:nvPr>
            <p:ph type="sldNum" sz="quarter" idx="12"/>
          </p:nvPr>
        </p:nvSpPr>
        <p:spPr/>
        <p:txBody>
          <a:bodyPr/>
          <a:lstStyle/>
          <a:p>
            <a:fld id="{7D65464E-A2F2-480D-95EC-8B61D5268CDD}" type="slidenum">
              <a:rPr lang="es-MX" smtClean="0"/>
              <a:pPr/>
              <a:t>59</a:t>
            </a:fld>
            <a:endParaRPr lang="es-MX"/>
          </a:p>
        </p:txBody>
      </p:sp>
    </p:spTree>
    <p:extLst>
      <p:ext uri="{BB962C8B-B14F-4D97-AF65-F5344CB8AC3E}">
        <p14:creationId xmlns:p14="http://schemas.microsoft.com/office/powerpoint/2010/main" val="840951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6D0F62-2AA6-4D62-9F2B-12E9B5BBC340}"/>
              </a:ext>
            </a:extLst>
          </p:cNvPr>
          <p:cNvSpPr>
            <a:spLocks noGrp="1"/>
          </p:cNvSpPr>
          <p:nvPr>
            <p:ph type="title"/>
          </p:nvPr>
        </p:nvSpPr>
        <p:spPr/>
        <p:txBody>
          <a:bodyPr/>
          <a:lstStyle/>
          <a:p>
            <a:r>
              <a:rPr lang="es-MX" dirty="0"/>
              <a:t>Literales</a:t>
            </a:r>
          </a:p>
        </p:txBody>
      </p:sp>
      <p:sp>
        <p:nvSpPr>
          <p:cNvPr id="3" name="Marcador de contenido 2">
            <a:extLst>
              <a:ext uri="{FF2B5EF4-FFF2-40B4-BE49-F238E27FC236}">
                <a16:creationId xmlns:a16="http://schemas.microsoft.com/office/drawing/2014/main" id="{57EA8E7F-5A20-4011-8BEE-CA39070A5652}"/>
              </a:ext>
            </a:extLst>
          </p:cNvPr>
          <p:cNvSpPr>
            <a:spLocks noGrp="1"/>
          </p:cNvSpPr>
          <p:nvPr>
            <p:ph idx="1"/>
          </p:nvPr>
        </p:nvSpPr>
        <p:spPr/>
        <p:txBody>
          <a:bodyPr>
            <a:normAutofit lnSpcReduction="10000"/>
          </a:bodyPr>
          <a:lstStyle/>
          <a:p>
            <a:r>
              <a:rPr lang="es-MX" dirty="0"/>
              <a:t>Una literal es un valor asignado a una variable con un tipo de dato determinado. Las literales de tipo </a:t>
            </a:r>
            <a:r>
              <a:rPr lang="es-MX" dirty="0" err="1"/>
              <a:t>long</a:t>
            </a:r>
            <a:r>
              <a:rPr lang="es-MX" dirty="0"/>
              <a:t>, </a:t>
            </a:r>
            <a:r>
              <a:rPr lang="es-MX" dirty="0" err="1"/>
              <a:t>float</a:t>
            </a:r>
            <a:r>
              <a:rPr lang="es-MX" dirty="0"/>
              <a:t> y </a:t>
            </a:r>
            <a:r>
              <a:rPr lang="es-MX" dirty="0" err="1"/>
              <a:t>double</a:t>
            </a:r>
            <a:r>
              <a:rPr lang="es-MX" dirty="0"/>
              <a:t> pueden terminar con las letras L/l, F/f y D/d respectivamente.</a:t>
            </a:r>
          </a:p>
          <a:p>
            <a:r>
              <a:rPr lang="es-MX" dirty="0"/>
              <a:t>Ejemplos:</a:t>
            </a:r>
          </a:p>
          <a:p>
            <a:pPr marL="0" indent="0">
              <a:buNone/>
            </a:pPr>
            <a:endParaRPr lang="es-MX" dirty="0"/>
          </a:p>
          <a:p>
            <a:pPr marL="342900" lvl="1" indent="0">
              <a:buNone/>
            </a:pPr>
            <a:r>
              <a:rPr lang="en-US" sz="2100" dirty="0" err="1">
                <a:latin typeface="Consolas" panose="020B0609020204030204" pitchFamily="49" charset="0"/>
              </a:rPr>
              <a:t>boolean</a:t>
            </a:r>
            <a:r>
              <a:rPr lang="en-US" sz="2100" dirty="0">
                <a:latin typeface="Consolas" panose="020B0609020204030204" pitchFamily="49" charset="0"/>
              </a:rPr>
              <a:t> overweight = true; </a:t>
            </a:r>
          </a:p>
          <a:p>
            <a:pPr marL="342900" lvl="1" indent="0">
              <a:buNone/>
            </a:pPr>
            <a:r>
              <a:rPr lang="en-US" sz="2100" dirty="0">
                <a:latin typeface="Consolas" panose="020B0609020204030204" pitchFamily="49" charset="0"/>
              </a:rPr>
              <a:t>short age = 38; </a:t>
            </a:r>
          </a:p>
          <a:p>
            <a:pPr marL="342900" lvl="1" indent="0">
              <a:buNone/>
            </a:pPr>
            <a:r>
              <a:rPr lang="en-US" sz="2100" dirty="0">
                <a:latin typeface="Consolas" panose="020B0609020204030204" pitchFamily="49" charset="0"/>
              </a:rPr>
              <a:t>character initial = ‘B’;</a:t>
            </a:r>
          </a:p>
          <a:p>
            <a:pPr marL="342900" lvl="1" indent="0">
              <a:buNone/>
            </a:pPr>
            <a:r>
              <a:rPr lang="es-MX" sz="2100" dirty="0" err="1">
                <a:latin typeface="Consolas" panose="020B0609020204030204" pitchFamily="49" charset="0"/>
              </a:rPr>
              <a:t>double</a:t>
            </a:r>
            <a:r>
              <a:rPr lang="es-MX" sz="2100" dirty="0">
                <a:latin typeface="Consolas" panose="020B0609020204030204" pitchFamily="49" charset="0"/>
              </a:rPr>
              <a:t> </a:t>
            </a:r>
            <a:r>
              <a:rPr lang="es-MX" sz="2100" dirty="0" err="1">
                <a:latin typeface="Consolas" panose="020B0609020204030204" pitchFamily="49" charset="0"/>
              </a:rPr>
              <a:t>bmi</a:t>
            </a:r>
            <a:r>
              <a:rPr lang="es-MX" sz="2100" dirty="0">
                <a:latin typeface="Consolas" panose="020B0609020204030204" pitchFamily="49" charset="0"/>
              </a:rPr>
              <a:t> = 24.2; </a:t>
            </a:r>
          </a:p>
          <a:p>
            <a:pPr marL="342900" lvl="1" indent="0">
              <a:buNone/>
            </a:pPr>
            <a:r>
              <a:rPr lang="es-MX" sz="2100" dirty="0" err="1">
                <a:latin typeface="Consolas" panose="020B0609020204030204" pitchFamily="49" charset="0"/>
              </a:rPr>
              <a:t>double</a:t>
            </a:r>
            <a:r>
              <a:rPr lang="es-MX" sz="2100" dirty="0">
                <a:latin typeface="Consolas" panose="020B0609020204030204" pitchFamily="49" charset="0"/>
              </a:rPr>
              <a:t> </a:t>
            </a:r>
            <a:r>
              <a:rPr lang="es-MX" sz="2100" dirty="0" err="1">
                <a:latin typeface="Consolas" panose="020B0609020204030204" pitchFamily="49" charset="0"/>
              </a:rPr>
              <a:t>bmi</a:t>
            </a:r>
            <a:r>
              <a:rPr lang="es-MX" sz="2100" dirty="0">
                <a:latin typeface="Consolas" panose="020B0609020204030204" pitchFamily="49" charset="0"/>
              </a:rPr>
              <a:t> = 24.2d; </a:t>
            </a:r>
          </a:p>
          <a:p>
            <a:pPr marL="342900" lvl="1" indent="0">
              <a:buNone/>
            </a:pPr>
            <a:r>
              <a:rPr lang="es-MX" sz="2100" dirty="0" err="1">
                <a:latin typeface="Consolas" panose="020B0609020204030204" pitchFamily="49" charset="0"/>
              </a:rPr>
              <a:t>float</a:t>
            </a:r>
            <a:r>
              <a:rPr lang="es-MX" sz="2100" dirty="0">
                <a:latin typeface="Consolas" panose="020B0609020204030204" pitchFamily="49" charset="0"/>
              </a:rPr>
              <a:t> </a:t>
            </a:r>
            <a:r>
              <a:rPr lang="es-MX" sz="2100" dirty="0" err="1">
                <a:latin typeface="Consolas" panose="020B0609020204030204" pitchFamily="49" charset="0"/>
              </a:rPr>
              <a:t>bmi</a:t>
            </a:r>
            <a:r>
              <a:rPr lang="es-MX" sz="2100" dirty="0">
                <a:latin typeface="Consolas" panose="020B0609020204030204" pitchFamily="49" charset="0"/>
              </a:rPr>
              <a:t> = 0.242e2;</a:t>
            </a:r>
          </a:p>
        </p:txBody>
      </p:sp>
    </p:spTree>
    <p:extLst>
      <p:ext uri="{BB962C8B-B14F-4D97-AF65-F5344CB8AC3E}">
        <p14:creationId xmlns:p14="http://schemas.microsoft.com/office/powerpoint/2010/main" val="11313952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55EB87-FCCC-4AC3-9B81-EA52F19EE822}"/>
              </a:ext>
            </a:extLst>
          </p:cNvPr>
          <p:cNvSpPr>
            <a:spLocks noGrp="1"/>
          </p:cNvSpPr>
          <p:nvPr>
            <p:ph type="title"/>
          </p:nvPr>
        </p:nvSpPr>
        <p:spPr/>
        <p:txBody>
          <a:bodyPr/>
          <a:lstStyle/>
          <a:p>
            <a:r>
              <a:rPr lang="es-MX" dirty="0"/>
              <a:t>Sentencias iterativas</a:t>
            </a:r>
          </a:p>
        </p:txBody>
      </p:sp>
      <p:sp>
        <p:nvSpPr>
          <p:cNvPr id="3" name="Marcador de contenido 2">
            <a:extLst>
              <a:ext uri="{FF2B5EF4-FFF2-40B4-BE49-F238E27FC236}">
                <a16:creationId xmlns:a16="http://schemas.microsoft.com/office/drawing/2014/main" id="{AAA5693D-E3B8-48B1-ABD3-4A62DCA0D4ED}"/>
              </a:ext>
            </a:extLst>
          </p:cNvPr>
          <p:cNvSpPr>
            <a:spLocks noGrp="1"/>
          </p:cNvSpPr>
          <p:nvPr>
            <p:ph idx="1"/>
          </p:nvPr>
        </p:nvSpPr>
        <p:spPr/>
        <p:txBody>
          <a:bodyPr/>
          <a:lstStyle/>
          <a:p>
            <a:pPr marL="0" indent="0" algn="just">
              <a:buNone/>
            </a:pPr>
            <a:r>
              <a:rPr lang="es-MX" dirty="0"/>
              <a:t>Las sentencias iterativas en Java son:</a:t>
            </a:r>
          </a:p>
          <a:p>
            <a:pPr lvl="1" algn="just"/>
            <a:r>
              <a:rPr lang="es-MX" sz="2800" dirty="0" err="1"/>
              <a:t>for</a:t>
            </a:r>
            <a:r>
              <a:rPr lang="es-MX" sz="2800" dirty="0"/>
              <a:t> </a:t>
            </a:r>
          </a:p>
          <a:p>
            <a:pPr lvl="1" algn="just"/>
            <a:r>
              <a:rPr lang="es-MX" sz="2800" dirty="0" err="1"/>
              <a:t>while</a:t>
            </a:r>
            <a:r>
              <a:rPr lang="es-MX" sz="2800" dirty="0"/>
              <a:t> </a:t>
            </a:r>
          </a:p>
          <a:p>
            <a:pPr lvl="1" algn="just"/>
            <a:r>
              <a:rPr lang="es-MX" sz="2800" dirty="0"/>
              <a:t>do - </a:t>
            </a:r>
            <a:r>
              <a:rPr lang="es-MX" sz="2800" dirty="0" err="1"/>
              <a:t>while</a:t>
            </a:r>
            <a:r>
              <a:rPr lang="es-MX" sz="2800" dirty="0"/>
              <a:t> </a:t>
            </a:r>
          </a:p>
          <a:p>
            <a:pPr marL="0" indent="0" algn="just">
              <a:buNone/>
            </a:pPr>
            <a:r>
              <a:rPr lang="es-MX" dirty="0"/>
              <a:t>Estas sentencias crean lo que comúnmente se conoce como ciclos. </a:t>
            </a:r>
          </a:p>
          <a:p>
            <a:pPr marL="0" indent="0" algn="just">
              <a:buNone/>
            </a:pPr>
            <a:r>
              <a:rPr lang="es-MX" dirty="0"/>
              <a:t>Un </a:t>
            </a:r>
            <a:r>
              <a:rPr lang="es-MX" b="1" dirty="0"/>
              <a:t>ciclo</a:t>
            </a:r>
            <a:r>
              <a:rPr lang="es-MX" dirty="0"/>
              <a:t> ejecuta repetidamente el mismo conjunto de instrucciones hasta que se cumpla una condición de terminación.</a:t>
            </a:r>
          </a:p>
          <a:p>
            <a:pPr marL="0" indent="0">
              <a:buNone/>
            </a:pPr>
            <a:endParaRPr lang="es-MX" dirty="0"/>
          </a:p>
        </p:txBody>
      </p:sp>
    </p:spTree>
    <p:extLst>
      <p:ext uri="{BB962C8B-B14F-4D97-AF65-F5344CB8AC3E}">
        <p14:creationId xmlns:p14="http://schemas.microsoft.com/office/powerpoint/2010/main" val="37879506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FFFAF6-0EF4-46F9-9B9B-D63BC6A42FB0}"/>
              </a:ext>
            </a:extLst>
          </p:cNvPr>
          <p:cNvSpPr>
            <a:spLocks noGrp="1"/>
          </p:cNvSpPr>
          <p:nvPr>
            <p:ph type="title"/>
          </p:nvPr>
        </p:nvSpPr>
        <p:spPr/>
        <p:txBody>
          <a:bodyPr/>
          <a:lstStyle/>
          <a:p>
            <a:r>
              <a:rPr lang="es-MX" dirty="0" err="1"/>
              <a:t>While</a:t>
            </a:r>
            <a:endParaRPr lang="es-MX" dirty="0"/>
          </a:p>
        </p:txBody>
      </p:sp>
      <p:sp>
        <p:nvSpPr>
          <p:cNvPr id="3" name="Marcador de contenido 2">
            <a:extLst>
              <a:ext uri="{FF2B5EF4-FFF2-40B4-BE49-F238E27FC236}">
                <a16:creationId xmlns:a16="http://schemas.microsoft.com/office/drawing/2014/main" id="{F7E9F1C9-6B05-453E-8959-CA44BB7AEDF2}"/>
              </a:ext>
            </a:extLst>
          </p:cNvPr>
          <p:cNvSpPr>
            <a:spLocks noGrp="1"/>
          </p:cNvSpPr>
          <p:nvPr>
            <p:ph idx="1"/>
          </p:nvPr>
        </p:nvSpPr>
        <p:spPr/>
        <p:txBody>
          <a:bodyPr/>
          <a:lstStyle/>
          <a:p>
            <a:pPr marL="0" indent="0" algn="just">
              <a:buNone/>
            </a:pPr>
            <a:r>
              <a:rPr lang="es-MX" dirty="0"/>
              <a:t>El ciclo </a:t>
            </a:r>
            <a:r>
              <a:rPr lang="es-MX" dirty="0" err="1"/>
              <a:t>while</a:t>
            </a:r>
            <a:r>
              <a:rPr lang="es-MX" dirty="0"/>
              <a:t> es la sentencia de repetición más fundamental de Java. Repite una declaración o bloque mientras que su expresión de control sea verdadera. Aquí está su forma general:</a:t>
            </a:r>
          </a:p>
          <a:p>
            <a:pPr marL="0" indent="0">
              <a:buNone/>
            </a:pPr>
            <a:endParaRPr lang="es-MX" dirty="0"/>
          </a:p>
          <a:p>
            <a:pPr marL="2400300" lvl="7" indent="0">
              <a:buNone/>
            </a:pPr>
            <a:r>
              <a:rPr lang="en-US" sz="2800" dirty="0"/>
              <a:t>while(</a:t>
            </a:r>
            <a:r>
              <a:rPr lang="en-US" sz="2800" dirty="0" err="1"/>
              <a:t>expresión_de_control</a:t>
            </a:r>
            <a:r>
              <a:rPr lang="en-US" sz="2800" dirty="0"/>
              <a:t>) {</a:t>
            </a:r>
          </a:p>
          <a:p>
            <a:pPr marL="2400300" lvl="7" indent="0">
              <a:buNone/>
            </a:pPr>
            <a:r>
              <a:rPr lang="en-US" sz="2800" dirty="0"/>
              <a:t>	 // </a:t>
            </a:r>
            <a:r>
              <a:rPr lang="en-US" sz="2800" dirty="0" err="1"/>
              <a:t>código</a:t>
            </a:r>
            <a:endParaRPr lang="en-US" sz="2800" dirty="0"/>
          </a:p>
          <a:p>
            <a:pPr marL="2400300" lvl="7" indent="0">
              <a:buNone/>
            </a:pPr>
            <a:r>
              <a:rPr lang="en-US" sz="2800" dirty="0"/>
              <a:t>}</a:t>
            </a:r>
          </a:p>
          <a:p>
            <a:pPr marL="2400300" lvl="7" indent="0">
              <a:buNone/>
            </a:pPr>
            <a:endParaRPr lang="es-MX" sz="2800" dirty="0"/>
          </a:p>
          <a:p>
            <a:pPr marL="0" indent="0">
              <a:buNone/>
            </a:pPr>
            <a:r>
              <a:rPr lang="en-US" dirty="0"/>
              <a:t>Ver </a:t>
            </a:r>
            <a:r>
              <a:rPr lang="en-US" dirty="0" err="1"/>
              <a:t>ejemplo</a:t>
            </a:r>
            <a:r>
              <a:rPr lang="en-US" dirty="0"/>
              <a:t> While.java</a:t>
            </a:r>
          </a:p>
        </p:txBody>
      </p:sp>
    </p:spTree>
    <p:extLst>
      <p:ext uri="{BB962C8B-B14F-4D97-AF65-F5344CB8AC3E}">
        <p14:creationId xmlns:p14="http://schemas.microsoft.com/office/powerpoint/2010/main" val="14814815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C58B51-EF42-49BB-94A8-3EEEBBBD0208}"/>
              </a:ext>
            </a:extLst>
          </p:cNvPr>
          <p:cNvSpPr>
            <a:spLocks noGrp="1"/>
          </p:cNvSpPr>
          <p:nvPr>
            <p:ph type="title"/>
          </p:nvPr>
        </p:nvSpPr>
        <p:spPr/>
        <p:txBody>
          <a:bodyPr/>
          <a:lstStyle/>
          <a:p>
            <a:r>
              <a:rPr lang="es-MX" dirty="0" err="1"/>
              <a:t>While</a:t>
            </a:r>
            <a:endParaRPr lang="es-MX" dirty="0"/>
          </a:p>
        </p:txBody>
      </p:sp>
      <p:sp>
        <p:nvSpPr>
          <p:cNvPr id="3" name="Marcador de contenido 2">
            <a:extLst>
              <a:ext uri="{FF2B5EF4-FFF2-40B4-BE49-F238E27FC236}">
                <a16:creationId xmlns:a16="http://schemas.microsoft.com/office/drawing/2014/main" id="{273CD91A-ACFC-4B09-9D05-001D1E5B2544}"/>
              </a:ext>
            </a:extLst>
          </p:cNvPr>
          <p:cNvSpPr>
            <a:spLocks noGrp="1"/>
          </p:cNvSpPr>
          <p:nvPr>
            <p:ph idx="1"/>
          </p:nvPr>
        </p:nvSpPr>
        <p:spPr/>
        <p:txBody>
          <a:bodyPr>
            <a:normAutofit/>
          </a:bodyPr>
          <a:lstStyle/>
          <a:p>
            <a:pPr marL="0" indent="0" algn="just">
              <a:buNone/>
            </a:pPr>
            <a:r>
              <a:rPr lang="es-MX" dirty="0"/>
              <a:t>La condición puede ser cualquier expresión booleana. El código dentro del ciclo se ejecutará siempre que la expresión condicional sea verdadera. Cuando la condición se vuelve falsa, el control pasa a la siguiente línea de código que sigue inmediatamente al ciclo.</a:t>
            </a:r>
          </a:p>
          <a:p>
            <a:pPr marL="0" indent="0" algn="just">
              <a:buNone/>
            </a:pPr>
            <a:r>
              <a:rPr lang="es-MX" dirty="0"/>
              <a:t>Como el ciclo </a:t>
            </a:r>
            <a:r>
              <a:rPr lang="es-MX" dirty="0" err="1"/>
              <a:t>while</a:t>
            </a:r>
            <a:r>
              <a:rPr lang="es-MX" dirty="0"/>
              <a:t> evalúa su expresión condicional en la parte superior del ciclo, el cuerpo del ciclo no se ejecutará ni una sola vez si la condición es falsa para empezar. </a:t>
            </a:r>
          </a:p>
          <a:p>
            <a:pPr marL="0" indent="0" algn="just">
              <a:buNone/>
            </a:pPr>
            <a:r>
              <a:rPr lang="es-MX" dirty="0"/>
              <a:t>Ver ejemplo While2.java</a:t>
            </a:r>
          </a:p>
        </p:txBody>
      </p:sp>
    </p:spTree>
    <p:extLst>
      <p:ext uri="{BB962C8B-B14F-4D97-AF65-F5344CB8AC3E}">
        <p14:creationId xmlns:p14="http://schemas.microsoft.com/office/powerpoint/2010/main" val="29127041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BDFD3E-6927-481F-8F44-3C6AE9DFA3D2}"/>
              </a:ext>
            </a:extLst>
          </p:cNvPr>
          <p:cNvSpPr>
            <a:spLocks noGrp="1"/>
          </p:cNvSpPr>
          <p:nvPr>
            <p:ph type="title"/>
          </p:nvPr>
        </p:nvSpPr>
        <p:spPr/>
        <p:txBody>
          <a:bodyPr/>
          <a:lstStyle/>
          <a:p>
            <a:r>
              <a:rPr lang="es-MX" dirty="0" err="1"/>
              <a:t>While</a:t>
            </a:r>
            <a:endParaRPr lang="es-MX" dirty="0"/>
          </a:p>
        </p:txBody>
      </p:sp>
      <p:sp>
        <p:nvSpPr>
          <p:cNvPr id="3" name="Marcador de contenido 2">
            <a:extLst>
              <a:ext uri="{FF2B5EF4-FFF2-40B4-BE49-F238E27FC236}">
                <a16:creationId xmlns:a16="http://schemas.microsoft.com/office/drawing/2014/main" id="{FBA66E81-3D2C-466E-AF8C-4BFB4C2EC769}"/>
              </a:ext>
            </a:extLst>
          </p:cNvPr>
          <p:cNvSpPr>
            <a:spLocks noGrp="1"/>
          </p:cNvSpPr>
          <p:nvPr>
            <p:ph idx="1"/>
          </p:nvPr>
        </p:nvSpPr>
        <p:spPr/>
        <p:txBody>
          <a:bodyPr/>
          <a:lstStyle/>
          <a:p>
            <a:pPr marL="0" indent="0" algn="just">
              <a:buNone/>
            </a:pPr>
            <a:r>
              <a:rPr lang="es-MX" dirty="0"/>
              <a:t>El cuerpo de un ciclo </a:t>
            </a:r>
            <a:r>
              <a:rPr lang="es-MX" dirty="0" err="1"/>
              <a:t>while</a:t>
            </a:r>
            <a:r>
              <a:rPr lang="es-MX" dirty="0"/>
              <a:t> (o cualquier otro de los ciclos en Java) puede estar vacío. Esto es porque las sentencias nulas (que constan solo de un punto y coma) son sintácticamente válidas en Java.</a:t>
            </a:r>
          </a:p>
          <a:p>
            <a:pPr marL="0" indent="0" algn="just">
              <a:buNone/>
            </a:pPr>
            <a:r>
              <a:rPr lang="es-MX" dirty="0"/>
              <a:t>Profesionalmente, los ciclos cortos se codifican nulos con frecuencia, cuando la expresión de control puede manejar todos los detalles en sí.</a:t>
            </a:r>
          </a:p>
        </p:txBody>
      </p:sp>
    </p:spTree>
    <p:extLst>
      <p:ext uri="{BB962C8B-B14F-4D97-AF65-F5344CB8AC3E}">
        <p14:creationId xmlns:p14="http://schemas.microsoft.com/office/powerpoint/2010/main" val="32093872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988C24-8256-44AE-B6C6-ABAF04A06EB6}"/>
              </a:ext>
            </a:extLst>
          </p:cNvPr>
          <p:cNvSpPr>
            <a:spLocks noGrp="1"/>
          </p:cNvSpPr>
          <p:nvPr>
            <p:ph type="title"/>
          </p:nvPr>
        </p:nvSpPr>
        <p:spPr/>
        <p:txBody>
          <a:bodyPr/>
          <a:lstStyle/>
          <a:p>
            <a:r>
              <a:rPr lang="es-MX" dirty="0"/>
              <a:t>Do-</a:t>
            </a:r>
            <a:r>
              <a:rPr lang="es-MX" dirty="0" err="1"/>
              <a:t>While</a:t>
            </a:r>
            <a:endParaRPr lang="es-MX" dirty="0"/>
          </a:p>
        </p:txBody>
      </p:sp>
      <p:sp>
        <p:nvSpPr>
          <p:cNvPr id="3" name="Marcador de contenido 2">
            <a:extLst>
              <a:ext uri="{FF2B5EF4-FFF2-40B4-BE49-F238E27FC236}">
                <a16:creationId xmlns:a16="http://schemas.microsoft.com/office/drawing/2014/main" id="{C0C8C41D-30F1-42E5-A76D-ADABAB4A4710}"/>
              </a:ext>
            </a:extLst>
          </p:cNvPr>
          <p:cNvSpPr>
            <a:spLocks noGrp="1"/>
          </p:cNvSpPr>
          <p:nvPr>
            <p:ph idx="1"/>
          </p:nvPr>
        </p:nvSpPr>
        <p:spPr/>
        <p:txBody>
          <a:bodyPr/>
          <a:lstStyle/>
          <a:p>
            <a:pPr marL="0" indent="0" algn="just">
              <a:buNone/>
            </a:pPr>
            <a:r>
              <a:rPr lang="es-MX" dirty="0"/>
              <a:t>Si la expresión condicional que controla un ciclo </a:t>
            </a:r>
            <a:r>
              <a:rPr lang="es-MX" dirty="0" err="1"/>
              <a:t>while</a:t>
            </a:r>
            <a:r>
              <a:rPr lang="es-MX" dirty="0"/>
              <a:t> es inicialmente falsa, entonces el cuerpo del ciclo no se ejecutará en absoluto, sin embargo, hay momentos en los que desea probar la terminación expresión al final del ciclo en lugar de al principio. Para estos fines, se utiliza el ciclo do-</a:t>
            </a:r>
            <a:r>
              <a:rPr lang="es-MX" dirty="0" err="1"/>
              <a:t>while</a:t>
            </a:r>
            <a:r>
              <a:rPr lang="es-MX" dirty="0"/>
              <a:t>. </a:t>
            </a:r>
          </a:p>
          <a:p>
            <a:pPr marL="0" indent="0" algn="just">
              <a:buNone/>
            </a:pPr>
            <a:r>
              <a:rPr lang="es-MX" dirty="0"/>
              <a:t>El ciclo do-</a:t>
            </a:r>
            <a:r>
              <a:rPr lang="es-MX" dirty="0" err="1"/>
              <a:t>while</a:t>
            </a:r>
            <a:r>
              <a:rPr lang="es-MX" dirty="0"/>
              <a:t> siempre ejecuta el bloque de código que contiene al menos una vez, porque su expresión condicional está en la parte inferior del ciclo.</a:t>
            </a:r>
          </a:p>
        </p:txBody>
      </p:sp>
    </p:spTree>
    <p:extLst>
      <p:ext uri="{BB962C8B-B14F-4D97-AF65-F5344CB8AC3E}">
        <p14:creationId xmlns:p14="http://schemas.microsoft.com/office/powerpoint/2010/main" val="29873532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2B78AB-E2DE-42D9-8537-2125EC9715ED}"/>
              </a:ext>
            </a:extLst>
          </p:cNvPr>
          <p:cNvSpPr>
            <a:spLocks noGrp="1"/>
          </p:cNvSpPr>
          <p:nvPr>
            <p:ph type="title"/>
          </p:nvPr>
        </p:nvSpPr>
        <p:spPr/>
        <p:txBody>
          <a:bodyPr/>
          <a:lstStyle/>
          <a:p>
            <a:r>
              <a:rPr lang="es-MX" dirty="0"/>
              <a:t>Do-</a:t>
            </a:r>
            <a:r>
              <a:rPr lang="es-MX" dirty="0" err="1"/>
              <a:t>While</a:t>
            </a:r>
            <a:endParaRPr lang="es-MX" dirty="0"/>
          </a:p>
        </p:txBody>
      </p:sp>
      <p:sp>
        <p:nvSpPr>
          <p:cNvPr id="3" name="Marcador de contenido 2">
            <a:extLst>
              <a:ext uri="{FF2B5EF4-FFF2-40B4-BE49-F238E27FC236}">
                <a16:creationId xmlns:a16="http://schemas.microsoft.com/office/drawing/2014/main" id="{61F71136-D19B-48EA-9160-066463D1A941}"/>
              </a:ext>
            </a:extLst>
          </p:cNvPr>
          <p:cNvSpPr>
            <a:spLocks noGrp="1"/>
          </p:cNvSpPr>
          <p:nvPr>
            <p:ph idx="1"/>
          </p:nvPr>
        </p:nvSpPr>
        <p:spPr/>
        <p:txBody>
          <a:bodyPr/>
          <a:lstStyle/>
          <a:p>
            <a:pPr marL="0" indent="0">
              <a:buNone/>
            </a:pPr>
            <a:r>
              <a:rPr lang="es-MX" dirty="0"/>
              <a:t>La forma general del ciclo do-</a:t>
            </a:r>
            <a:r>
              <a:rPr lang="es-MX" dirty="0" err="1"/>
              <a:t>while</a:t>
            </a:r>
            <a:r>
              <a:rPr lang="es-MX" dirty="0"/>
              <a:t> es la siguiente:</a:t>
            </a:r>
          </a:p>
          <a:p>
            <a:pPr marL="0" indent="0">
              <a:buNone/>
            </a:pPr>
            <a:endParaRPr lang="es-MX" dirty="0"/>
          </a:p>
          <a:p>
            <a:pPr marL="2057400" lvl="6" indent="0">
              <a:buNone/>
            </a:pPr>
            <a:r>
              <a:rPr lang="en-US" sz="2800" dirty="0"/>
              <a:t>do { </a:t>
            </a:r>
          </a:p>
          <a:p>
            <a:pPr marL="2057400" lvl="6" indent="0">
              <a:buNone/>
            </a:pPr>
            <a:r>
              <a:rPr lang="en-US" sz="2800" dirty="0"/>
              <a:t>	//</a:t>
            </a:r>
            <a:r>
              <a:rPr lang="en-US" sz="2800" dirty="0" err="1"/>
              <a:t>código</a:t>
            </a:r>
            <a:endParaRPr lang="en-US" sz="2800" dirty="0"/>
          </a:p>
          <a:p>
            <a:pPr marL="2057400" lvl="6" indent="0">
              <a:buNone/>
            </a:pPr>
            <a:r>
              <a:rPr lang="en-US" sz="2800" dirty="0"/>
              <a:t>} while (</a:t>
            </a:r>
            <a:r>
              <a:rPr lang="en-US" sz="2800" dirty="0" err="1"/>
              <a:t>expresión_de_control</a:t>
            </a:r>
            <a:r>
              <a:rPr lang="en-US" sz="2800" dirty="0"/>
              <a:t>);</a:t>
            </a:r>
          </a:p>
          <a:p>
            <a:pPr marL="0" indent="0">
              <a:buNone/>
            </a:pPr>
            <a:endParaRPr lang="es-MX" dirty="0"/>
          </a:p>
        </p:txBody>
      </p:sp>
    </p:spTree>
    <p:extLst>
      <p:ext uri="{BB962C8B-B14F-4D97-AF65-F5344CB8AC3E}">
        <p14:creationId xmlns:p14="http://schemas.microsoft.com/office/powerpoint/2010/main" val="42349626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E0B341-8CD0-4298-B460-4CC522F3A1F1}"/>
              </a:ext>
            </a:extLst>
          </p:cNvPr>
          <p:cNvSpPr>
            <a:spLocks noGrp="1"/>
          </p:cNvSpPr>
          <p:nvPr>
            <p:ph type="title"/>
          </p:nvPr>
        </p:nvSpPr>
        <p:spPr/>
        <p:txBody>
          <a:bodyPr/>
          <a:lstStyle/>
          <a:p>
            <a:r>
              <a:rPr lang="es-MX" dirty="0"/>
              <a:t>Do-</a:t>
            </a:r>
            <a:r>
              <a:rPr lang="es-MX" dirty="0" err="1"/>
              <a:t>While</a:t>
            </a:r>
            <a:endParaRPr lang="es-MX" dirty="0"/>
          </a:p>
        </p:txBody>
      </p:sp>
      <p:sp>
        <p:nvSpPr>
          <p:cNvPr id="3" name="Marcador de contenido 2">
            <a:extLst>
              <a:ext uri="{FF2B5EF4-FFF2-40B4-BE49-F238E27FC236}">
                <a16:creationId xmlns:a16="http://schemas.microsoft.com/office/drawing/2014/main" id="{CC7DFFC5-52B3-456A-9D68-0721FB5B19D4}"/>
              </a:ext>
            </a:extLst>
          </p:cNvPr>
          <p:cNvSpPr>
            <a:spLocks noGrp="1"/>
          </p:cNvSpPr>
          <p:nvPr>
            <p:ph idx="1"/>
          </p:nvPr>
        </p:nvSpPr>
        <p:spPr/>
        <p:txBody>
          <a:bodyPr/>
          <a:lstStyle/>
          <a:p>
            <a:pPr marL="0" indent="0" algn="just">
              <a:buNone/>
            </a:pPr>
            <a:r>
              <a:rPr lang="es-MX" dirty="0"/>
              <a:t>Cada iteración del ciclo do-</a:t>
            </a:r>
            <a:r>
              <a:rPr lang="es-MX" dirty="0" err="1"/>
              <a:t>while</a:t>
            </a:r>
            <a:r>
              <a:rPr lang="es-MX" dirty="0"/>
              <a:t> ejecuta primero el cuerpo del ciclo y luego evalúa la expresión condicional, si esta expresión es verdadera, el ciclo se repetirá, de lo contrario, el ciclo termina.</a:t>
            </a:r>
          </a:p>
          <a:p>
            <a:pPr marL="0" indent="0" algn="just">
              <a:buNone/>
            </a:pPr>
            <a:r>
              <a:rPr lang="es-MX" dirty="0"/>
              <a:t>Un ejemplo del uso del ciclo do-</a:t>
            </a:r>
            <a:r>
              <a:rPr lang="es-MX" dirty="0" err="1"/>
              <a:t>while</a:t>
            </a:r>
            <a:r>
              <a:rPr lang="es-MX" dirty="0"/>
              <a:t> es la implementación de menús para el usuario.</a:t>
            </a:r>
          </a:p>
          <a:p>
            <a:pPr marL="0" indent="0" algn="just">
              <a:buNone/>
            </a:pPr>
            <a:r>
              <a:rPr lang="es-MX" dirty="0"/>
              <a:t>Ver ejemplo Menu.java</a:t>
            </a:r>
          </a:p>
        </p:txBody>
      </p:sp>
    </p:spTree>
    <p:extLst>
      <p:ext uri="{BB962C8B-B14F-4D97-AF65-F5344CB8AC3E}">
        <p14:creationId xmlns:p14="http://schemas.microsoft.com/office/powerpoint/2010/main" val="37235380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4EE5F0-8715-4E6D-9434-1C0049CFD1CA}"/>
              </a:ext>
            </a:extLst>
          </p:cNvPr>
          <p:cNvSpPr>
            <a:spLocks noGrp="1"/>
          </p:cNvSpPr>
          <p:nvPr>
            <p:ph type="title"/>
          </p:nvPr>
        </p:nvSpPr>
        <p:spPr/>
        <p:txBody>
          <a:bodyPr/>
          <a:lstStyle/>
          <a:p>
            <a:r>
              <a:rPr lang="es-MX" dirty="0" err="1"/>
              <a:t>For</a:t>
            </a:r>
            <a:endParaRPr lang="es-MX" dirty="0"/>
          </a:p>
        </p:txBody>
      </p:sp>
      <p:sp>
        <p:nvSpPr>
          <p:cNvPr id="3" name="Marcador de contenido 2">
            <a:extLst>
              <a:ext uri="{FF2B5EF4-FFF2-40B4-BE49-F238E27FC236}">
                <a16:creationId xmlns:a16="http://schemas.microsoft.com/office/drawing/2014/main" id="{AA93E04D-3498-464B-996E-C53BE3BC9947}"/>
              </a:ext>
            </a:extLst>
          </p:cNvPr>
          <p:cNvSpPr>
            <a:spLocks noGrp="1"/>
          </p:cNvSpPr>
          <p:nvPr>
            <p:ph idx="1"/>
          </p:nvPr>
        </p:nvSpPr>
        <p:spPr/>
        <p:txBody>
          <a:bodyPr/>
          <a:lstStyle/>
          <a:p>
            <a:pPr marL="0" indent="0" algn="just">
              <a:buNone/>
            </a:pPr>
            <a:r>
              <a:rPr lang="es-MX" dirty="0"/>
              <a:t>En Java existen dos formas del ciclo </a:t>
            </a:r>
            <a:r>
              <a:rPr lang="es-MX" dirty="0" err="1"/>
              <a:t>for</a:t>
            </a:r>
            <a:r>
              <a:rPr lang="es-MX" dirty="0"/>
              <a:t>. El primero es la forma tradicional. La segunda es el formato conocido como “</a:t>
            </a:r>
            <a:r>
              <a:rPr lang="es-MX" dirty="0" err="1"/>
              <a:t>for-each</a:t>
            </a:r>
            <a:r>
              <a:rPr lang="es-MX" dirty="0"/>
              <a:t>".</a:t>
            </a:r>
          </a:p>
          <a:p>
            <a:pPr marL="0" indent="0">
              <a:buNone/>
            </a:pPr>
            <a:r>
              <a:rPr lang="es-MX" dirty="0"/>
              <a:t>La forma general del formato tradicional es la siguiente:</a:t>
            </a:r>
          </a:p>
          <a:p>
            <a:pPr marL="0" indent="0">
              <a:buNone/>
            </a:pPr>
            <a:endParaRPr lang="es-MX" dirty="0"/>
          </a:p>
          <a:p>
            <a:pPr marL="0" indent="0">
              <a:buNone/>
            </a:pPr>
            <a:r>
              <a:rPr lang="es-MX" dirty="0"/>
              <a:t>			</a:t>
            </a:r>
            <a:r>
              <a:rPr lang="en-US" dirty="0"/>
              <a:t>for(</a:t>
            </a:r>
            <a:r>
              <a:rPr lang="en-US" dirty="0" err="1"/>
              <a:t>initializacion</a:t>
            </a:r>
            <a:r>
              <a:rPr lang="en-US" dirty="0"/>
              <a:t>; </a:t>
            </a:r>
            <a:r>
              <a:rPr lang="en-US" dirty="0" err="1"/>
              <a:t>condicion</a:t>
            </a:r>
            <a:r>
              <a:rPr lang="en-US" dirty="0"/>
              <a:t>; </a:t>
            </a:r>
            <a:r>
              <a:rPr lang="en-US" dirty="0" err="1"/>
              <a:t>iteracion</a:t>
            </a:r>
            <a:r>
              <a:rPr lang="en-US" dirty="0"/>
              <a:t>) {</a:t>
            </a:r>
          </a:p>
          <a:p>
            <a:pPr marL="0" indent="0">
              <a:buNone/>
            </a:pPr>
            <a:r>
              <a:rPr lang="en-US" dirty="0"/>
              <a:t>				 // </a:t>
            </a:r>
            <a:r>
              <a:rPr lang="en-US" dirty="0" err="1"/>
              <a:t>código</a:t>
            </a:r>
            <a:endParaRPr lang="en-US" dirty="0"/>
          </a:p>
          <a:p>
            <a:pPr marL="0" indent="0">
              <a:buNone/>
            </a:pPr>
            <a:r>
              <a:rPr lang="en-US" dirty="0"/>
              <a:t>			}</a:t>
            </a:r>
            <a:endParaRPr lang="es-MX" dirty="0"/>
          </a:p>
        </p:txBody>
      </p:sp>
    </p:spTree>
    <p:extLst>
      <p:ext uri="{BB962C8B-B14F-4D97-AF65-F5344CB8AC3E}">
        <p14:creationId xmlns:p14="http://schemas.microsoft.com/office/powerpoint/2010/main" val="33695639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C720BC-4A05-41AC-A488-BE500BF1CFE0}"/>
              </a:ext>
            </a:extLst>
          </p:cNvPr>
          <p:cNvSpPr>
            <a:spLocks noGrp="1"/>
          </p:cNvSpPr>
          <p:nvPr>
            <p:ph type="title"/>
          </p:nvPr>
        </p:nvSpPr>
        <p:spPr/>
        <p:txBody>
          <a:bodyPr/>
          <a:lstStyle/>
          <a:p>
            <a:r>
              <a:rPr lang="es-MX" dirty="0" err="1"/>
              <a:t>For</a:t>
            </a:r>
            <a:endParaRPr lang="es-MX" dirty="0"/>
          </a:p>
        </p:txBody>
      </p:sp>
      <p:sp>
        <p:nvSpPr>
          <p:cNvPr id="3" name="Marcador de contenido 2">
            <a:extLst>
              <a:ext uri="{FF2B5EF4-FFF2-40B4-BE49-F238E27FC236}">
                <a16:creationId xmlns:a16="http://schemas.microsoft.com/office/drawing/2014/main" id="{FE2FAA34-003D-4233-BF49-9A1E13ACD217}"/>
              </a:ext>
            </a:extLst>
          </p:cNvPr>
          <p:cNvSpPr>
            <a:spLocks noGrp="1"/>
          </p:cNvSpPr>
          <p:nvPr>
            <p:ph idx="1"/>
          </p:nvPr>
        </p:nvSpPr>
        <p:spPr/>
        <p:txBody>
          <a:bodyPr/>
          <a:lstStyle/>
          <a:p>
            <a:pPr marL="0" indent="0" algn="just">
              <a:buNone/>
            </a:pPr>
            <a:r>
              <a:rPr lang="es-MX" dirty="0"/>
              <a:t>El ciclo </a:t>
            </a:r>
            <a:r>
              <a:rPr lang="es-MX" dirty="0" err="1"/>
              <a:t>for</a:t>
            </a:r>
            <a:r>
              <a:rPr lang="es-MX" dirty="0"/>
              <a:t> funciona de la siguiente manera. Cuando el ciclo comienza, se ejecuta por primera vez la parte de inicialización. Generalmente, esta es una expresión que establece el valor de la variable  de control del ciclo, que actúa como un contador que controla el ciclo. </a:t>
            </a:r>
          </a:p>
          <a:p>
            <a:pPr marL="0" indent="0" algn="just">
              <a:buNone/>
            </a:pPr>
            <a:r>
              <a:rPr lang="es-MX" dirty="0"/>
              <a:t>Es importante entender que la expresión de inicialización solo se ejecuta una vez.</a:t>
            </a:r>
          </a:p>
        </p:txBody>
      </p:sp>
    </p:spTree>
    <p:extLst>
      <p:ext uri="{BB962C8B-B14F-4D97-AF65-F5344CB8AC3E}">
        <p14:creationId xmlns:p14="http://schemas.microsoft.com/office/powerpoint/2010/main" val="33311107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19CDC5-89DE-4453-A1F7-CA6A1034DAD5}"/>
              </a:ext>
            </a:extLst>
          </p:cNvPr>
          <p:cNvSpPr>
            <a:spLocks noGrp="1"/>
          </p:cNvSpPr>
          <p:nvPr>
            <p:ph type="title"/>
          </p:nvPr>
        </p:nvSpPr>
        <p:spPr/>
        <p:txBody>
          <a:bodyPr/>
          <a:lstStyle/>
          <a:p>
            <a:r>
              <a:rPr lang="es-MX" dirty="0" err="1"/>
              <a:t>For</a:t>
            </a:r>
            <a:endParaRPr lang="es-MX" dirty="0"/>
          </a:p>
        </p:txBody>
      </p:sp>
      <p:sp>
        <p:nvSpPr>
          <p:cNvPr id="3" name="Marcador de contenido 2">
            <a:extLst>
              <a:ext uri="{FF2B5EF4-FFF2-40B4-BE49-F238E27FC236}">
                <a16:creationId xmlns:a16="http://schemas.microsoft.com/office/drawing/2014/main" id="{62633CD0-0DA9-4B36-9598-8DBC952C7BCD}"/>
              </a:ext>
            </a:extLst>
          </p:cNvPr>
          <p:cNvSpPr>
            <a:spLocks noGrp="1"/>
          </p:cNvSpPr>
          <p:nvPr>
            <p:ph idx="1"/>
          </p:nvPr>
        </p:nvSpPr>
        <p:spPr/>
        <p:txBody>
          <a:bodyPr/>
          <a:lstStyle/>
          <a:p>
            <a:pPr marL="0" indent="0" algn="just">
              <a:buNone/>
            </a:pPr>
            <a:r>
              <a:rPr lang="es-MX" dirty="0"/>
              <a:t>El siguiente paso es evaluar la expresión condicional, la cual debe ser una expresión booleana.</a:t>
            </a:r>
          </a:p>
          <a:p>
            <a:pPr marL="0" indent="0" algn="just">
              <a:buNone/>
            </a:pPr>
            <a:r>
              <a:rPr lang="es-MX" dirty="0"/>
              <a:t>Se compara la variable de control del ciclo contra un valor objetivo. Si esta expresión es verdadera, entonces se ejecuta el cuerpo del ciclo. Si es falso, el ciclo termina.</a:t>
            </a:r>
          </a:p>
        </p:txBody>
      </p:sp>
    </p:spTree>
    <p:extLst>
      <p:ext uri="{BB962C8B-B14F-4D97-AF65-F5344CB8AC3E}">
        <p14:creationId xmlns:p14="http://schemas.microsoft.com/office/powerpoint/2010/main" val="1006266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21C53C-5120-449B-853A-60F4741715F5}"/>
              </a:ext>
            </a:extLst>
          </p:cNvPr>
          <p:cNvSpPr>
            <a:spLocks noGrp="1"/>
          </p:cNvSpPr>
          <p:nvPr>
            <p:ph type="title"/>
          </p:nvPr>
        </p:nvSpPr>
        <p:spPr/>
        <p:txBody>
          <a:bodyPr/>
          <a:lstStyle/>
          <a:p>
            <a:r>
              <a:rPr lang="es-MX" dirty="0"/>
              <a:t>Literales</a:t>
            </a:r>
          </a:p>
        </p:txBody>
      </p:sp>
      <p:sp>
        <p:nvSpPr>
          <p:cNvPr id="3" name="Marcador de contenido 2">
            <a:extLst>
              <a:ext uri="{FF2B5EF4-FFF2-40B4-BE49-F238E27FC236}">
                <a16:creationId xmlns:a16="http://schemas.microsoft.com/office/drawing/2014/main" id="{DA7963C6-5767-4590-BA49-85556E0D5866}"/>
              </a:ext>
            </a:extLst>
          </p:cNvPr>
          <p:cNvSpPr>
            <a:spLocks noGrp="1"/>
          </p:cNvSpPr>
          <p:nvPr>
            <p:ph idx="1"/>
          </p:nvPr>
        </p:nvSpPr>
        <p:spPr/>
        <p:txBody>
          <a:bodyPr/>
          <a:lstStyle/>
          <a:p>
            <a:r>
              <a:rPr lang="es-MX" dirty="0"/>
              <a:t>Las literales de tipo </a:t>
            </a:r>
            <a:r>
              <a:rPr lang="es-MX" dirty="0" err="1"/>
              <a:t>caracter</a:t>
            </a:r>
            <a:r>
              <a:rPr lang="es-MX" dirty="0"/>
              <a:t> se declaran encerradas entre comillas simples, y pueden representar cualquier carácter de la codificación Unicode.</a:t>
            </a:r>
          </a:p>
          <a:p>
            <a:r>
              <a:rPr lang="es-MX" dirty="0"/>
              <a:t>Existen caracteres especiales conocidos como caracteres de escape que tienen un significado especial. Se utilizan para representar tabuladores, saltos de línea o caracteres que están reservados para la sintaxis del código.</a:t>
            </a:r>
          </a:p>
          <a:p>
            <a:r>
              <a:rPr lang="es-MX" dirty="0"/>
              <a:t>A continuación se muestra una tabla con los caracteres de escape en Java.</a:t>
            </a:r>
          </a:p>
        </p:txBody>
      </p:sp>
    </p:spTree>
    <p:extLst>
      <p:ext uri="{BB962C8B-B14F-4D97-AF65-F5344CB8AC3E}">
        <p14:creationId xmlns:p14="http://schemas.microsoft.com/office/powerpoint/2010/main" val="18353668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697032-BE81-4F64-9D56-BE2B88C76DEB}"/>
              </a:ext>
            </a:extLst>
          </p:cNvPr>
          <p:cNvSpPr>
            <a:spLocks noGrp="1"/>
          </p:cNvSpPr>
          <p:nvPr>
            <p:ph type="title"/>
          </p:nvPr>
        </p:nvSpPr>
        <p:spPr/>
        <p:txBody>
          <a:bodyPr/>
          <a:lstStyle/>
          <a:p>
            <a:r>
              <a:rPr lang="es-MX" dirty="0" err="1"/>
              <a:t>For</a:t>
            </a:r>
            <a:endParaRPr lang="es-MX" dirty="0"/>
          </a:p>
        </p:txBody>
      </p:sp>
      <p:sp>
        <p:nvSpPr>
          <p:cNvPr id="3" name="Marcador de contenido 2">
            <a:extLst>
              <a:ext uri="{FF2B5EF4-FFF2-40B4-BE49-F238E27FC236}">
                <a16:creationId xmlns:a16="http://schemas.microsoft.com/office/drawing/2014/main" id="{0B32CC40-D23A-47F7-91C7-D0EC4453782D}"/>
              </a:ext>
            </a:extLst>
          </p:cNvPr>
          <p:cNvSpPr>
            <a:spLocks noGrp="1"/>
          </p:cNvSpPr>
          <p:nvPr>
            <p:ph idx="1"/>
          </p:nvPr>
        </p:nvSpPr>
        <p:spPr/>
        <p:txBody>
          <a:bodyPr>
            <a:normAutofit/>
          </a:bodyPr>
          <a:lstStyle/>
          <a:p>
            <a:pPr marL="0" indent="0">
              <a:buNone/>
            </a:pPr>
            <a:r>
              <a:rPr lang="es-MX" dirty="0"/>
              <a:t>El último paso es la iteración.</a:t>
            </a:r>
          </a:p>
          <a:p>
            <a:pPr marL="0" indent="0" algn="just">
              <a:buNone/>
            </a:pPr>
            <a:r>
              <a:rPr lang="es-MX" dirty="0"/>
              <a:t>Esta suele ser una expresión que incrementa o disminuye la variable de control del ciclo. El ciclo luego itera, primero evaluando la expresión condicional, luego ejecutando el código del ciclo y luego ejecutando la expresión de iteración con cada pase. Este proceso se repite hasta que la expresión de control es falsa.</a:t>
            </a:r>
          </a:p>
          <a:p>
            <a:pPr marL="0" indent="0" algn="just">
              <a:buNone/>
            </a:pPr>
            <a:r>
              <a:rPr lang="es-MX" dirty="0"/>
              <a:t>A menudo, la variable que controla un ciclo </a:t>
            </a:r>
            <a:r>
              <a:rPr lang="es-MX" dirty="0" err="1"/>
              <a:t>for</a:t>
            </a:r>
            <a:r>
              <a:rPr lang="es-MX" dirty="0"/>
              <a:t> solo es necesaria para el ciclo y no se utiliza en otra parte del programa. Cuando este es el caso, es posible declarar la variable dentro de la definición de la inicialización del ciclo </a:t>
            </a:r>
            <a:r>
              <a:rPr lang="es-MX" dirty="0" err="1"/>
              <a:t>for</a:t>
            </a:r>
            <a:r>
              <a:rPr lang="es-MX" dirty="0"/>
              <a:t>.</a:t>
            </a:r>
          </a:p>
        </p:txBody>
      </p:sp>
    </p:spTree>
    <p:extLst>
      <p:ext uri="{BB962C8B-B14F-4D97-AF65-F5344CB8AC3E}">
        <p14:creationId xmlns:p14="http://schemas.microsoft.com/office/powerpoint/2010/main" val="11329743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BA7540-4E88-4F2B-BBB2-C6CA099E3A69}"/>
              </a:ext>
            </a:extLst>
          </p:cNvPr>
          <p:cNvSpPr>
            <a:spLocks noGrp="1"/>
          </p:cNvSpPr>
          <p:nvPr>
            <p:ph type="title"/>
          </p:nvPr>
        </p:nvSpPr>
        <p:spPr/>
        <p:txBody>
          <a:bodyPr/>
          <a:lstStyle/>
          <a:p>
            <a:r>
              <a:rPr lang="es-MX" dirty="0" err="1"/>
              <a:t>For</a:t>
            </a:r>
            <a:endParaRPr lang="es-MX" dirty="0"/>
          </a:p>
        </p:txBody>
      </p:sp>
      <p:sp>
        <p:nvSpPr>
          <p:cNvPr id="3" name="Marcador de contenido 2">
            <a:extLst>
              <a:ext uri="{FF2B5EF4-FFF2-40B4-BE49-F238E27FC236}">
                <a16:creationId xmlns:a16="http://schemas.microsoft.com/office/drawing/2014/main" id="{9E964227-D3FA-4247-B580-98E3A5497B72}"/>
              </a:ext>
            </a:extLst>
          </p:cNvPr>
          <p:cNvSpPr>
            <a:spLocks noGrp="1"/>
          </p:cNvSpPr>
          <p:nvPr>
            <p:ph idx="1"/>
          </p:nvPr>
        </p:nvSpPr>
        <p:spPr/>
        <p:txBody>
          <a:bodyPr/>
          <a:lstStyle/>
          <a:p>
            <a:pPr marL="0" indent="0">
              <a:buNone/>
            </a:pPr>
            <a:r>
              <a:rPr lang="es-MX" dirty="0"/>
              <a:t>Ver ejemplo ForTick.java</a:t>
            </a:r>
          </a:p>
          <a:p>
            <a:pPr marL="0" indent="0">
              <a:buNone/>
            </a:pPr>
            <a:endParaRPr lang="es-MX" dirty="0"/>
          </a:p>
          <a:p>
            <a:pPr marL="0" indent="0" algn="just">
              <a:buNone/>
            </a:pPr>
            <a:r>
              <a:rPr lang="es-MX" dirty="0"/>
              <a:t>Es importante puntualizar que cuando se declara una variable dentro de la sección de inicialización del ciclo </a:t>
            </a:r>
            <a:r>
              <a:rPr lang="es-MX" dirty="0" err="1"/>
              <a:t>for</a:t>
            </a:r>
            <a:r>
              <a:rPr lang="es-MX" dirty="0"/>
              <a:t>, el ámbito de esta será el ciclo </a:t>
            </a:r>
            <a:r>
              <a:rPr lang="es-MX" dirty="0" err="1"/>
              <a:t>for</a:t>
            </a:r>
            <a:r>
              <a:rPr lang="es-MX" dirty="0"/>
              <a:t> solamente, y dejará de existir al finalizar el ciclo.</a:t>
            </a:r>
          </a:p>
        </p:txBody>
      </p:sp>
    </p:spTree>
    <p:extLst>
      <p:ext uri="{BB962C8B-B14F-4D97-AF65-F5344CB8AC3E}">
        <p14:creationId xmlns:p14="http://schemas.microsoft.com/office/powerpoint/2010/main" val="13555225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EE98AB-230F-4AF7-8D84-1819BB69CB33}"/>
              </a:ext>
            </a:extLst>
          </p:cNvPr>
          <p:cNvSpPr>
            <a:spLocks noGrp="1"/>
          </p:cNvSpPr>
          <p:nvPr>
            <p:ph type="title"/>
          </p:nvPr>
        </p:nvSpPr>
        <p:spPr/>
        <p:txBody>
          <a:bodyPr/>
          <a:lstStyle/>
          <a:p>
            <a:r>
              <a:rPr lang="es-MX" dirty="0" err="1"/>
              <a:t>For</a:t>
            </a:r>
            <a:endParaRPr lang="es-MX" dirty="0"/>
          </a:p>
        </p:txBody>
      </p:sp>
      <p:sp>
        <p:nvSpPr>
          <p:cNvPr id="3" name="Marcador de contenido 2">
            <a:extLst>
              <a:ext uri="{FF2B5EF4-FFF2-40B4-BE49-F238E27FC236}">
                <a16:creationId xmlns:a16="http://schemas.microsoft.com/office/drawing/2014/main" id="{06269325-4E77-4441-882C-0ED573C5F555}"/>
              </a:ext>
            </a:extLst>
          </p:cNvPr>
          <p:cNvSpPr>
            <a:spLocks noGrp="1"/>
          </p:cNvSpPr>
          <p:nvPr>
            <p:ph idx="1"/>
          </p:nvPr>
        </p:nvSpPr>
        <p:spPr/>
        <p:txBody>
          <a:bodyPr/>
          <a:lstStyle/>
          <a:p>
            <a:pPr marL="0" indent="0" algn="just">
              <a:buNone/>
            </a:pPr>
            <a:r>
              <a:rPr lang="es-MX" dirty="0"/>
              <a:t>Habrá momentos en los que deseará incluir más de una declaración en la inicialización e iteración del ciclo </a:t>
            </a:r>
            <a:r>
              <a:rPr lang="es-MX" dirty="0" err="1"/>
              <a:t>for</a:t>
            </a:r>
            <a:r>
              <a:rPr lang="es-MX" dirty="0"/>
              <a:t>.</a:t>
            </a:r>
          </a:p>
          <a:p>
            <a:pPr marL="0" indent="0" algn="just">
              <a:buNone/>
            </a:pPr>
            <a:r>
              <a:rPr lang="es-MX" dirty="0"/>
              <a:t>Para permitir que dos o más variables controlen un ciclo </a:t>
            </a:r>
            <a:r>
              <a:rPr lang="es-MX" dirty="0" err="1"/>
              <a:t>for</a:t>
            </a:r>
            <a:r>
              <a:rPr lang="es-MX" dirty="0"/>
              <a:t>, Java permite incluir múltiples declaraciones en las secciones de inicialización e iteración de </a:t>
            </a:r>
            <a:r>
              <a:rPr lang="es-MX" dirty="0" err="1"/>
              <a:t>for</a:t>
            </a:r>
            <a:r>
              <a:rPr lang="es-MX" dirty="0"/>
              <a:t>. Cada declaración debe estar separada de la siguiente por una coma.</a:t>
            </a:r>
          </a:p>
          <a:p>
            <a:pPr marL="0" indent="0">
              <a:buNone/>
            </a:pPr>
            <a:endParaRPr lang="es-MX" dirty="0"/>
          </a:p>
          <a:p>
            <a:pPr marL="0" indent="0">
              <a:buNone/>
            </a:pPr>
            <a:r>
              <a:rPr lang="es-MX" dirty="0"/>
              <a:t>Ver ejemplo Coma.java</a:t>
            </a:r>
          </a:p>
        </p:txBody>
      </p:sp>
    </p:spTree>
    <p:extLst>
      <p:ext uri="{BB962C8B-B14F-4D97-AF65-F5344CB8AC3E}">
        <p14:creationId xmlns:p14="http://schemas.microsoft.com/office/powerpoint/2010/main" val="41728938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8B4278-1A84-411E-B51B-F154AABD4EEB}"/>
              </a:ext>
            </a:extLst>
          </p:cNvPr>
          <p:cNvSpPr>
            <a:spLocks noGrp="1"/>
          </p:cNvSpPr>
          <p:nvPr>
            <p:ph type="title"/>
          </p:nvPr>
        </p:nvSpPr>
        <p:spPr/>
        <p:txBody>
          <a:bodyPr/>
          <a:lstStyle/>
          <a:p>
            <a:r>
              <a:rPr lang="es-MX" dirty="0" err="1"/>
              <a:t>For</a:t>
            </a:r>
            <a:r>
              <a:rPr lang="es-MX" dirty="0"/>
              <a:t> – versión </a:t>
            </a:r>
            <a:r>
              <a:rPr lang="es-MX" dirty="0" err="1"/>
              <a:t>for-each</a:t>
            </a:r>
            <a:endParaRPr lang="es-MX" dirty="0"/>
          </a:p>
        </p:txBody>
      </p:sp>
      <p:sp>
        <p:nvSpPr>
          <p:cNvPr id="3" name="Marcador de contenido 2">
            <a:extLst>
              <a:ext uri="{FF2B5EF4-FFF2-40B4-BE49-F238E27FC236}">
                <a16:creationId xmlns:a16="http://schemas.microsoft.com/office/drawing/2014/main" id="{9B35BF24-5E3F-4A7B-B053-59A56332048F}"/>
              </a:ext>
            </a:extLst>
          </p:cNvPr>
          <p:cNvSpPr>
            <a:spLocks noGrp="1"/>
          </p:cNvSpPr>
          <p:nvPr>
            <p:ph idx="1"/>
          </p:nvPr>
        </p:nvSpPr>
        <p:spPr/>
        <p:txBody>
          <a:bodyPr/>
          <a:lstStyle/>
          <a:p>
            <a:pPr marL="0" indent="0" algn="just">
              <a:buNone/>
            </a:pPr>
            <a:r>
              <a:rPr lang="es-MX" dirty="0"/>
              <a:t>Un ciclo de estilo </a:t>
            </a:r>
            <a:r>
              <a:rPr lang="es-MX" dirty="0" err="1"/>
              <a:t>foreach</a:t>
            </a:r>
            <a:r>
              <a:rPr lang="es-MX" dirty="0"/>
              <a:t> está diseñado para recorrer una colección de objetos, como una matriz, de forma estrictamente secuencial de principio a fin.</a:t>
            </a:r>
          </a:p>
          <a:p>
            <a:pPr marL="0" indent="0" algn="just">
              <a:buNone/>
            </a:pPr>
            <a:r>
              <a:rPr lang="es-MX" dirty="0"/>
              <a:t>A diferencia de otros lenguajes de programación como C#, que implementan la palabra reservada </a:t>
            </a:r>
            <a:r>
              <a:rPr lang="es-MX" dirty="0" err="1"/>
              <a:t>foreach</a:t>
            </a:r>
            <a:r>
              <a:rPr lang="es-MX" dirty="0"/>
              <a:t> para este fin, Java soporta esta funcionalidad agregándola al ciclo </a:t>
            </a:r>
            <a:r>
              <a:rPr lang="es-MX" dirty="0" err="1"/>
              <a:t>for</a:t>
            </a:r>
            <a:r>
              <a:rPr lang="es-MX" dirty="0"/>
              <a:t>.</a:t>
            </a:r>
          </a:p>
          <a:p>
            <a:pPr marL="0" indent="0" algn="just">
              <a:buNone/>
            </a:pPr>
            <a:r>
              <a:rPr lang="es-MX" dirty="0"/>
              <a:t>El estilo </a:t>
            </a:r>
            <a:r>
              <a:rPr lang="es-MX" dirty="0" err="1"/>
              <a:t>for-each</a:t>
            </a:r>
            <a:r>
              <a:rPr lang="es-MX" dirty="0"/>
              <a:t> de </a:t>
            </a:r>
            <a:r>
              <a:rPr lang="es-MX" dirty="0" err="1"/>
              <a:t>for</a:t>
            </a:r>
            <a:r>
              <a:rPr lang="es-MX" dirty="0"/>
              <a:t> también se conoce como ciclo </a:t>
            </a:r>
            <a:r>
              <a:rPr lang="es-MX" dirty="0" err="1"/>
              <a:t>for</a:t>
            </a:r>
            <a:r>
              <a:rPr lang="es-MX" dirty="0"/>
              <a:t> mejorado.</a:t>
            </a:r>
          </a:p>
          <a:p>
            <a:pPr marL="0" indent="0" algn="just">
              <a:buNone/>
            </a:pPr>
            <a:endParaRPr lang="es-MX" dirty="0"/>
          </a:p>
        </p:txBody>
      </p:sp>
    </p:spTree>
    <p:extLst>
      <p:ext uri="{BB962C8B-B14F-4D97-AF65-F5344CB8AC3E}">
        <p14:creationId xmlns:p14="http://schemas.microsoft.com/office/powerpoint/2010/main" val="11609196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086EC3-D4CA-4F62-8728-3CBB8910EDAE}"/>
              </a:ext>
            </a:extLst>
          </p:cNvPr>
          <p:cNvSpPr>
            <a:spLocks noGrp="1"/>
          </p:cNvSpPr>
          <p:nvPr>
            <p:ph type="title"/>
          </p:nvPr>
        </p:nvSpPr>
        <p:spPr/>
        <p:txBody>
          <a:bodyPr/>
          <a:lstStyle/>
          <a:p>
            <a:r>
              <a:rPr lang="es-MX" dirty="0" err="1"/>
              <a:t>For-each</a:t>
            </a:r>
            <a:endParaRPr lang="es-MX" dirty="0"/>
          </a:p>
        </p:txBody>
      </p:sp>
      <p:sp>
        <p:nvSpPr>
          <p:cNvPr id="3" name="Marcador de contenido 2">
            <a:extLst>
              <a:ext uri="{FF2B5EF4-FFF2-40B4-BE49-F238E27FC236}">
                <a16:creationId xmlns:a16="http://schemas.microsoft.com/office/drawing/2014/main" id="{CAEEFEBC-D634-495A-A97C-FCA16177C008}"/>
              </a:ext>
            </a:extLst>
          </p:cNvPr>
          <p:cNvSpPr>
            <a:spLocks noGrp="1"/>
          </p:cNvSpPr>
          <p:nvPr>
            <p:ph idx="1"/>
          </p:nvPr>
        </p:nvSpPr>
        <p:spPr/>
        <p:txBody>
          <a:bodyPr>
            <a:normAutofit lnSpcReduction="10000"/>
          </a:bodyPr>
          <a:lstStyle/>
          <a:p>
            <a:pPr marL="0" indent="0" algn="just">
              <a:buNone/>
            </a:pPr>
            <a:r>
              <a:rPr lang="es-MX" dirty="0"/>
              <a:t>La forma general de declarar la versión </a:t>
            </a:r>
            <a:r>
              <a:rPr lang="es-MX" dirty="0" err="1"/>
              <a:t>for-each</a:t>
            </a:r>
            <a:r>
              <a:rPr lang="es-MX" dirty="0"/>
              <a:t> del ciclo </a:t>
            </a:r>
            <a:r>
              <a:rPr lang="es-MX" dirty="0" err="1"/>
              <a:t>for</a:t>
            </a:r>
            <a:r>
              <a:rPr lang="es-MX" dirty="0"/>
              <a:t> es la siguiente:</a:t>
            </a:r>
          </a:p>
          <a:p>
            <a:pPr marL="0" indent="0">
              <a:buNone/>
            </a:pPr>
            <a:endParaRPr lang="es-MX" dirty="0"/>
          </a:p>
          <a:p>
            <a:pPr marL="2400300" lvl="7" indent="0">
              <a:buNone/>
            </a:pPr>
            <a:r>
              <a:rPr lang="en-US" sz="2800" dirty="0"/>
              <a:t>for(</a:t>
            </a:r>
            <a:r>
              <a:rPr lang="en-US" sz="2800" dirty="0" err="1"/>
              <a:t>tipo_dato</a:t>
            </a:r>
            <a:r>
              <a:rPr lang="en-US" sz="2800" dirty="0"/>
              <a:t> var : </a:t>
            </a:r>
            <a:r>
              <a:rPr lang="en-US" sz="2800" dirty="0" err="1"/>
              <a:t>coleccion</a:t>
            </a:r>
            <a:r>
              <a:rPr lang="en-US" sz="2800" dirty="0"/>
              <a:t>) {</a:t>
            </a:r>
          </a:p>
          <a:p>
            <a:pPr marL="2400300" lvl="7" indent="0">
              <a:buNone/>
            </a:pPr>
            <a:r>
              <a:rPr lang="en-US" sz="2800" dirty="0"/>
              <a:t>	//Código</a:t>
            </a:r>
          </a:p>
          <a:p>
            <a:pPr marL="2400300" lvl="7" indent="0">
              <a:buNone/>
            </a:pPr>
            <a:r>
              <a:rPr lang="en-US" sz="2800" dirty="0"/>
              <a:t>}</a:t>
            </a:r>
            <a:endParaRPr lang="es-MX" sz="2800" dirty="0"/>
          </a:p>
          <a:p>
            <a:pPr marL="0" indent="0">
              <a:buNone/>
            </a:pPr>
            <a:endParaRPr lang="en-US" dirty="0"/>
          </a:p>
          <a:p>
            <a:pPr marL="0" indent="0" algn="just">
              <a:buNone/>
            </a:pPr>
            <a:r>
              <a:rPr lang="en-US" dirty="0" err="1"/>
              <a:t>Donde</a:t>
            </a:r>
            <a:r>
              <a:rPr lang="en-US" dirty="0"/>
              <a:t> var es la variable de </a:t>
            </a:r>
            <a:r>
              <a:rPr lang="en-US" dirty="0" err="1"/>
              <a:t>iteración</a:t>
            </a:r>
            <a:r>
              <a:rPr lang="en-US" dirty="0"/>
              <a:t>, que </a:t>
            </a:r>
            <a:r>
              <a:rPr lang="en-US" dirty="0" err="1"/>
              <a:t>recibira</a:t>
            </a:r>
            <a:r>
              <a:rPr lang="en-US" dirty="0"/>
              <a:t> a </a:t>
            </a:r>
            <a:r>
              <a:rPr lang="en-US" dirty="0" err="1"/>
              <a:t>cada</a:t>
            </a:r>
            <a:r>
              <a:rPr lang="en-US" dirty="0"/>
              <a:t> </a:t>
            </a:r>
            <a:r>
              <a:rPr lang="en-US" dirty="0" err="1"/>
              <a:t>uno</a:t>
            </a:r>
            <a:r>
              <a:rPr lang="en-US" dirty="0"/>
              <a:t> de los </a:t>
            </a:r>
            <a:r>
              <a:rPr lang="en-US" dirty="0" err="1"/>
              <a:t>elementos</a:t>
            </a:r>
            <a:r>
              <a:rPr lang="en-US" dirty="0"/>
              <a:t> de la </a:t>
            </a:r>
            <a:r>
              <a:rPr lang="en-US" dirty="0" err="1"/>
              <a:t>colección</a:t>
            </a:r>
            <a:r>
              <a:rPr lang="en-US" dirty="0"/>
              <a:t> la </a:t>
            </a:r>
            <a:r>
              <a:rPr lang="en-US" dirty="0" err="1"/>
              <a:t>cual</a:t>
            </a:r>
            <a:r>
              <a:rPr lang="en-US" dirty="0"/>
              <a:t> debe ser del </a:t>
            </a:r>
            <a:r>
              <a:rPr lang="en-US" dirty="0" err="1"/>
              <a:t>mismo</a:t>
            </a:r>
            <a:r>
              <a:rPr lang="en-US" dirty="0"/>
              <a:t> </a:t>
            </a:r>
            <a:r>
              <a:rPr lang="en-US" dirty="0" err="1"/>
              <a:t>tipo</a:t>
            </a:r>
            <a:r>
              <a:rPr lang="en-US" dirty="0"/>
              <a:t> de la variable de </a:t>
            </a:r>
            <a:r>
              <a:rPr lang="en-US" dirty="0" err="1"/>
              <a:t>iteración</a:t>
            </a:r>
            <a:r>
              <a:rPr lang="en-US" dirty="0"/>
              <a:t> </a:t>
            </a:r>
            <a:r>
              <a:rPr lang="en-US" dirty="0" err="1"/>
              <a:t>declarada</a:t>
            </a:r>
            <a:r>
              <a:rPr lang="en-US" dirty="0"/>
              <a:t>.</a:t>
            </a:r>
          </a:p>
        </p:txBody>
      </p:sp>
    </p:spTree>
    <p:extLst>
      <p:ext uri="{BB962C8B-B14F-4D97-AF65-F5344CB8AC3E}">
        <p14:creationId xmlns:p14="http://schemas.microsoft.com/office/powerpoint/2010/main" val="24227831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E52FCF-2BF1-4D2D-9D55-07F7ED8289AB}"/>
              </a:ext>
            </a:extLst>
          </p:cNvPr>
          <p:cNvSpPr>
            <a:spLocks noGrp="1"/>
          </p:cNvSpPr>
          <p:nvPr>
            <p:ph type="title"/>
          </p:nvPr>
        </p:nvSpPr>
        <p:spPr/>
        <p:txBody>
          <a:bodyPr/>
          <a:lstStyle/>
          <a:p>
            <a:r>
              <a:rPr lang="es-MX" dirty="0" err="1"/>
              <a:t>For-each</a:t>
            </a:r>
            <a:endParaRPr lang="es-MX" dirty="0"/>
          </a:p>
        </p:txBody>
      </p:sp>
      <p:sp>
        <p:nvSpPr>
          <p:cNvPr id="3" name="Marcador de contenido 2">
            <a:extLst>
              <a:ext uri="{FF2B5EF4-FFF2-40B4-BE49-F238E27FC236}">
                <a16:creationId xmlns:a16="http://schemas.microsoft.com/office/drawing/2014/main" id="{E4024EB6-C67E-46F2-BEC8-26A9237910C4}"/>
              </a:ext>
            </a:extLst>
          </p:cNvPr>
          <p:cNvSpPr>
            <a:spLocks noGrp="1"/>
          </p:cNvSpPr>
          <p:nvPr>
            <p:ph idx="1"/>
          </p:nvPr>
        </p:nvSpPr>
        <p:spPr/>
        <p:txBody>
          <a:bodyPr/>
          <a:lstStyle/>
          <a:p>
            <a:pPr marL="0" indent="0">
              <a:buNone/>
            </a:pPr>
            <a:r>
              <a:rPr lang="es-MX" dirty="0"/>
              <a:t>Con cada iteración, un elemento de la colección se obtiene y se almacena en la variable de iteración. El ciclo se repite hasta que se ha obtenido el ultimo elemento de la colección.</a:t>
            </a:r>
          </a:p>
          <a:p>
            <a:pPr marL="0" indent="0">
              <a:buNone/>
            </a:pPr>
            <a:endParaRPr lang="es-MX" dirty="0"/>
          </a:p>
        </p:txBody>
      </p:sp>
    </p:spTree>
    <p:extLst>
      <p:ext uri="{BB962C8B-B14F-4D97-AF65-F5344CB8AC3E}">
        <p14:creationId xmlns:p14="http://schemas.microsoft.com/office/powerpoint/2010/main" val="12640918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C2EA12-BD32-4221-A0C4-CE24E4443CAF}"/>
              </a:ext>
            </a:extLst>
          </p:cNvPr>
          <p:cNvSpPr>
            <a:spLocks noGrp="1"/>
          </p:cNvSpPr>
          <p:nvPr>
            <p:ph type="title"/>
          </p:nvPr>
        </p:nvSpPr>
        <p:spPr/>
        <p:txBody>
          <a:bodyPr/>
          <a:lstStyle/>
          <a:p>
            <a:r>
              <a:rPr lang="es-MX" dirty="0"/>
              <a:t>Sentencias de salto</a:t>
            </a:r>
          </a:p>
        </p:txBody>
      </p:sp>
      <p:sp>
        <p:nvSpPr>
          <p:cNvPr id="3" name="Marcador de contenido 2">
            <a:extLst>
              <a:ext uri="{FF2B5EF4-FFF2-40B4-BE49-F238E27FC236}">
                <a16:creationId xmlns:a16="http://schemas.microsoft.com/office/drawing/2014/main" id="{4E9AE535-20F0-40C5-B7A4-89F3338B1168}"/>
              </a:ext>
            </a:extLst>
          </p:cNvPr>
          <p:cNvSpPr>
            <a:spLocks noGrp="1"/>
          </p:cNvSpPr>
          <p:nvPr>
            <p:ph idx="1"/>
          </p:nvPr>
        </p:nvSpPr>
        <p:spPr/>
        <p:txBody>
          <a:bodyPr/>
          <a:lstStyle/>
          <a:p>
            <a:pPr marL="0" indent="0" algn="just">
              <a:buNone/>
            </a:pPr>
            <a:r>
              <a:rPr lang="es-MX" dirty="0"/>
              <a:t>Son estructuras que transfieren el control del flujo de un programa a otra parte del código, Java soporte 3 sentencias de salto:</a:t>
            </a:r>
          </a:p>
          <a:p>
            <a:pPr marL="0" indent="0" algn="just">
              <a:buNone/>
            </a:pPr>
            <a:endParaRPr lang="es-MX" dirty="0"/>
          </a:p>
          <a:p>
            <a:pPr lvl="1" algn="just"/>
            <a:r>
              <a:rPr lang="es-MX" sz="2800" dirty="0"/>
              <a:t>break</a:t>
            </a:r>
          </a:p>
          <a:p>
            <a:pPr lvl="1" algn="just"/>
            <a:r>
              <a:rPr lang="es-MX" sz="2800" dirty="0" err="1"/>
              <a:t>continue</a:t>
            </a:r>
            <a:endParaRPr lang="es-MX" sz="2800" dirty="0"/>
          </a:p>
          <a:p>
            <a:pPr lvl="1" algn="just"/>
            <a:r>
              <a:rPr lang="es-MX" sz="2800" dirty="0" err="1"/>
              <a:t>return</a:t>
            </a:r>
            <a:endParaRPr lang="es-MX" sz="2800" dirty="0"/>
          </a:p>
          <a:p>
            <a:pPr algn="just"/>
            <a:endParaRPr lang="es-MX" dirty="0"/>
          </a:p>
        </p:txBody>
      </p:sp>
      <p:sp>
        <p:nvSpPr>
          <p:cNvPr id="4" name="Marcador de pie de página 3">
            <a:extLst>
              <a:ext uri="{FF2B5EF4-FFF2-40B4-BE49-F238E27FC236}">
                <a16:creationId xmlns:a16="http://schemas.microsoft.com/office/drawing/2014/main" id="{EA474CFF-3024-474D-AD99-7BE2E69DE0D1}"/>
              </a:ext>
            </a:extLst>
          </p:cNvPr>
          <p:cNvSpPr>
            <a:spLocks noGrp="1"/>
          </p:cNvSpPr>
          <p:nvPr>
            <p:ph type="ftr" sz="quarter" idx="11"/>
          </p:nvPr>
        </p:nvSpPr>
        <p:spPr/>
        <p:txBody>
          <a:bodyPr/>
          <a:lstStyle/>
          <a:p>
            <a:r>
              <a:rPr lang="es-MX"/>
              <a:t>3 Tipos, expresiones y control de flujo</a:t>
            </a:r>
          </a:p>
        </p:txBody>
      </p:sp>
      <p:sp>
        <p:nvSpPr>
          <p:cNvPr id="5" name="Marcador de número de diapositiva 4">
            <a:extLst>
              <a:ext uri="{FF2B5EF4-FFF2-40B4-BE49-F238E27FC236}">
                <a16:creationId xmlns:a16="http://schemas.microsoft.com/office/drawing/2014/main" id="{D4A1C4C2-F358-40F1-81C4-ACBCDCFD2CE8}"/>
              </a:ext>
            </a:extLst>
          </p:cNvPr>
          <p:cNvSpPr>
            <a:spLocks noGrp="1"/>
          </p:cNvSpPr>
          <p:nvPr>
            <p:ph type="sldNum" sz="quarter" idx="12"/>
          </p:nvPr>
        </p:nvSpPr>
        <p:spPr/>
        <p:txBody>
          <a:bodyPr/>
          <a:lstStyle/>
          <a:p>
            <a:fld id="{7D65464E-A2F2-480D-95EC-8B61D5268CDD}" type="slidenum">
              <a:rPr lang="es-MX" smtClean="0"/>
              <a:pPr/>
              <a:t>76</a:t>
            </a:fld>
            <a:endParaRPr lang="es-MX"/>
          </a:p>
        </p:txBody>
      </p:sp>
    </p:spTree>
    <p:extLst>
      <p:ext uri="{BB962C8B-B14F-4D97-AF65-F5344CB8AC3E}">
        <p14:creationId xmlns:p14="http://schemas.microsoft.com/office/powerpoint/2010/main" val="37404751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C2EA12-BD32-4221-A0C4-CE24E4443CAF}"/>
              </a:ext>
            </a:extLst>
          </p:cNvPr>
          <p:cNvSpPr>
            <a:spLocks noGrp="1"/>
          </p:cNvSpPr>
          <p:nvPr>
            <p:ph type="title"/>
          </p:nvPr>
        </p:nvSpPr>
        <p:spPr/>
        <p:txBody>
          <a:bodyPr/>
          <a:lstStyle/>
          <a:p>
            <a:r>
              <a:rPr lang="es-MX" dirty="0"/>
              <a:t>Sentencias de salto – break</a:t>
            </a:r>
          </a:p>
        </p:txBody>
      </p:sp>
      <p:sp>
        <p:nvSpPr>
          <p:cNvPr id="3" name="Marcador de contenido 2">
            <a:extLst>
              <a:ext uri="{FF2B5EF4-FFF2-40B4-BE49-F238E27FC236}">
                <a16:creationId xmlns:a16="http://schemas.microsoft.com/office/drawing/2014/main" id="{4E9AE535-20F0-40C5-B7A4-89F3338B1168}"/>
              </a:ext>
            </a:extLst>
          </p:cNvPr>
          <p:cNvSpPr>
            <a:spLocks noGrp="1"/>
          </p:cNvSpPr>
          <p:nvPr>
            <p:ph idx="1"/>
          </p:nvPr>
        </p:nvSpPr>
        <p:spPr/>
        <p:txBody>
          <a:bodyPr/>
          <a:lstStyle/>
          <a:p>
            <a:pPr marL="0" indent="0" algn="just">
              <a:buNone/>
            </a:pPr>
            <a:r>
              <a:rPr lang="es-MX" dirty="0"/>
              <a:t>La palabra reservada break detiene la ejecución de un bloque de código, ya sea el código de una sentencia case dentro de una estructura </a:t>
            </a:r>
            <a:r>
              <a:rPr lang="es-MX" dirty="0" err="1"/>
              <a:t>switch</a:t>
            </a:r>
            <a:r>
              <a:rPr lang="es-MX" dirty="0"/>
              <a:t> o un ciclo.</a:t>
            </a:r>
          </a:p>
          <a:p>
            <a:pPr marL="0" indent="0" algn="just">
              <a:buNone/>
            </a:pPr>
            <a:endParaRPr lang="es-MX" dirty="0"/>
          </a:p>
          <a:p>
            <a:pPr marL="0" indent="0" algn="just">
              <a:buNone/>
            </a:pPr>
            <a:r>
              <a:rPr lang="es-MX" dirty="0"/>
              <a:t>Ver ejemplo BreakEnCiclos.java</a:t>
            </a:r>
          </a:p>
        </p:txBody>
      </p:sp>
      <p:sp>
        <p:nvSpPr>
          <p:cNvPr id="4" name="Marcador de pie de página 3">
            <a:extLst>
              <a:ext uri="{FF2B5EF4-FFF2-40B4-BE49-F238E27FC236}">
                <a16:creationId xmlns:a16="http://schemas.microsoft.com/office/drawing/2014/main" id="{EA474CFF-3024-474D-AD99-7BE2E69DE0D1}"/>
              </a:ext>
            </a:extLst>
          </p:cNvPr>
          <p:cNvSpPr>
            <a:spLocks noGrp="1"/>
          </p:cNvSpPr>
          <p:nvPr>
            <p:ph type="ftr" sz="quarter" idx="11"/>
          </p:nvPr>
        </p:nvSpPr>
        <p:spPr/>
        <p:txBody>
          <a:bodyPr/>
          <a:lstStyle/>
          <a:p>
            <a:r>
              <a:rPr lang="es-MX"/>
              <a:t>3 Tipos, expresiones y control de flujo</a:t>
            </a:r>
          </a:p>
        </p:txBody>
      </p:sp>
      <p:sp>
        <p:nvSpPr>
          <p:cNvPr id="5" name="Marcador de número de diapositiva 4">
            <a:extLst>
              <a:ext uri="{FF2B5EF4-FFF2-40B4-BE49-F238E27FC236}">
                <a16:creationId xmlns:a16="http://schemas.microsoft.com/office/drawing/2014/main" id="{D4A1C4C2-F358-40F1-81C4-ACBCDCFD2CE8}"/>
              </a:ext>
            </a:extLst>
          </p:cNvPr>
          <p:cNvSpPr>
            <a:spLocks noGrp="1"/>
          </p:cNvSpPr>
          <p:nvPr>
            <p:ph type="sldNum" sz="quarter" idx="12"/>
          </p:nvPr>
        </p:nvSpPr>
        <p:spPr/>
        <p:txBody>
          <a:bodyPr/>
          <a:lstStyle/>
          <a:p>
            <a:fld id="{7D65464E-A2F2-480D-95EC-8B61D5268CDD}" type="slidenum">
              <a:rPr lang="es-MX" smtClean="0"/>
              <a:pPr/>
              <a:t>77</a:t>
            </a:fld>
            <a:endParaRPr lang="es-MX"/>
          </a:p>
        </p:txBody>
      </p:sp>
    </p:spTree>
    <p:extLst>
      <p:ext uri="{BB962C8B-B14F-4D97-AF65-F5344CB8AC3E}">
        <p14:creationId xmlns:p14="http://schemas.microsoft.com/office/powerpoint/2010/main" val="23606617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9D25-9A25-40CA-B058-DB63209777CC}"/>
              </a:ext>
            </a:extLst>
          </p:cNvPr>
          <p:cNvSpPr>
            <a:spLocks noGrp="1"/>
          </p:cNvSpPr>
          <p:nvPr>
            <p:ph type="title"/>
          </p:nvPr>
        </p:nvSpPr>
        <p:spPr/>
        <p:txBody>
          <a:bodyPr/>
          <a:lstStyle/>
          <a:p>
            <a:r>
              <a:rPr lang="es-MX" dirty="0"/>
              <a:t>Sentencia de salto – Break</a:t>
            </a:r>
          </a:p>
        </p:txBody>
      </p:sp>
      <p:sp>
        <p:nvSpPr>
          <p:cNvPr id="3" name="Content Placeholder 2">
            <a:extLst>
              <a:ext uri="{FF2B5EF4-FFF2-40B4-BE49-F238E27FC236}">
                <a16:creationId xmlns:a16="http://schemas.microsoft.com/office/drawing/2014/main" id="{02CDED14-59C3-47C1-A304-FEFA2B296C84}"/>
              </a:ext>
            </a:extLst>
          </p:cNvPr>
          <p:cNvSpPr>
            <a:spLocks noGrp="1"/>
          </p:cNvSpPr>
          <p:nvPr>
            <p:ph idx="1"/>
          </p:nvPr>
        </p:nvSpPr>
        <p:spPr/>
        <p:txBody>
          <a:bodyPr/>
          <a:lstStyle/>
          <a:p>
            <a:pPr marL="0" indent="0">
              <a:buNone/>
            </a:pPr>
            <a:r>
              <a:rPr lang="es-MX" dirty="0"/>
              <a:t>La sentencia break se puede utilizar en ciclos anidados, en dicha estructura, break terminará la ejecución del ciclo en el que se encuentre contenida, permitiendo que cualquier ciclo exterior continúe con su ejecución.</a:t>
            </a:r>
          </a:p>
          <a:p>
            <a:pPr marL="0" indent="0">
              <a:buNone/>
            </a:pPr>
            <a:endParaRPr lang="es-MX" dirty="0"/>
          </a:p>
          <a:p>
            <a:pPr marL="0" indent="0">
              <a:buNone/>
            </a:pPr>
            <a:r>
              <a:rPr lang="es-MX" dirty="0"/>
              <a:t>Ver el código BreakLoop3.java</a:t>
            </a:r>
          </a:p>
        </p:txBody>
      </p:sp>
      <p:sp>
        <p:nvSpPr>
          <p:cNvPr id="4" name="Footer Placeholder 3">
            <a:extLst>
              <a:ext uri="{FF2B5EF4-FFF2-40B4-BE49-F238E27FC236}">
                <a16:creationId xmlns:a16="http://schemas.microsoft.com/office/drawing/2014/main" id="{CED1B8A9-312D-4A96-AD47-A51F8174B646}"/>
              </a:ext>
            </a:extLst>
          </p:cNvPr>
          <p:cNvSpPr>
            <a:spLocks noGrp="1"/>
          </p:cNvSpPr>
          <p:nvPr>
            <p:ph type="ftr" sz="quarter" idx="11"/>
          </p:nvPr>
        </p:nvSpPr>
        <p:spPr/>
        <p:txBody>
          <a:bodyPr/>
          <a:lstStyle/>
          <a:p>
            <a:r>
              <a:rPr lang="es-MX"/>
              <a:t>3 Tipos, expresiones y control de flujo</a:t>
            </a:r>
          </a:p>
        </p:txBody>
      </p:sp>
      <p:sp>
        <p:nvSpPr>
          <p:cNvPr id="5" name="Slide Number Placeholder 4">
            <a:extLst>
              <a:ext uri="{FF2B5EF4-FFF2-40B4-BE49-F238E27FC236}">
                <a16:creationId xmlns:a16="http://schemas.microsoft.com/office/drawing/2014/main" id="{13F0D4AD-31C5-4E80-BD7A-1D7180759588}"/>
              </a:ext>
            </a:extLst>
          </p:cNvPr>
          <p:cNvSpPr>
            <a:spLocks noGrp="1"/>
          </p:cNvSpPr>
          <p:nvPr>
            <p:ph type="sldNum" sz="quarter" idx="12"/>
          </p:nvPr>
        </p:nvSpPr>
        <p:spPr/>
        <p:txBody>
          <a:bodyPr/>
          <a:lstStyle/>
          <a:p>
            <a:fld id="{7D65464E-A2F2-480D-95EC-8B61D5268CDD}" type="slidenum">
              <a:rPr lang="es-MX" smtClean="0"/>
              <a:pPr/>
              <a:t>78</a:t>
            </a:fld>
            <a:endParaRPr lang="es-MX"/>
          </a:p>
        </p:txBody>
      </p:sp>
    </p:spTree>
    <p:extLst>
      <p:ext uri="{BB962C8B-B14F-4D97-AF65-F5344CB8AC3E}">
        <p14:creationId xmlns:p14="http://schemas.microsoft.com/office/powerpoint/2010/main" val="136903420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19274-75F2-4925-B88A-26BDEDBFC303}"/>
              </a:ext>
            </a:extLst>
          </p:cNvPr>
          <p:cNvSpPr>
            <a:spLocks noGrp="1"/>
          </p:cNvSpPr>
          <p:nvPr>
            <p:ph type="title"/>
          </p:nvPr>
        </p:nvSpPr>
        <p:spPr/>
        <p:txBody>
          <a:bodyPr/>
          <a:lstStyle/>
          <a:p>
            <a:pPr algn="just"/>
            <a:r>
              <a:rPr lang="es-MX" dirty="0"/>
              <a:t>Break como una forma de </a:t>
            </a:r>
            <a:r>
              <a:rPr lang="es-MX" dirty="0" err="1"/>
              <a:t>GoTo</a:t>
            </a:r>
            <a:endParaRPr lang="es-MX" dirty="0"/>
          </a:p>
        </p:txBody>
      </p:sp>
      <p:sp>
        <p:nvSpPr>
          <p:cNvPr id="3" name="Content Placeholder 2">
            <a:extLst>
              <a:ext uri="{FF2B5EF4-FFF2-40B4-BE49-F238E27FC236}">
                <a16:creationId xmlns:a16="http://schemas.microsoft.com/office/drawing/2014/main" id="{E4E11CF1-B377-442F-AEAD-A99C6EF2E405}"/>
              </a:ext>
            </a:extLst>
          </p:cNvPr>
          <p:cNvSpPr>
            <a:spLocks noGrp="1"/>
          </p:cNvSpPr>
          <p:nvPr>
            <p:ph idx="1"/>
          </p:nvPr>
        </p:nvSpPr>
        <p:spPr/>
        <p:txBody>
          <a:bodyPr/>
          <a:lstStyle/>
          <a:p>
            <a:pPr marL="0" indent="0">
              <a:buNone/>
            </a:pPr>
            <a:r>
              <a:rPr lang="es-MX" dirty="0"/>
              <a:t>El lenguaje de programación Java permite el uso de la palabra break como una forma de </a:t>
            </a:r>
            <a:r>
              <a:rPr lang="es-MX" dirty="0" err="1"/>
              <a:t>goto</a:t>
            </a:r>
            <a:r>
              <a:rPr lang="es-MX" dirty="0"/>
              <a:t>, en lenguajes como C, la sentencia </a:t>
            </a:r>
            <a:r>
              <a:rPr lang="es-MX" dirty="0" err="1"/>
              <a:t>goto</a:t>
            </a:r>
            <a:r>
              <a:rPr lang="es-MX" dirty="0"/>
              <a:t> permite un salto “arbitrario” dentro del código de un programa, lo cual hace que el código sea mas difícil de entender y mantener.</a:t>
            </a:r>
          </a:p>
          <a:p>
            <a:pPr marL="0" indent="0">
              <a:buNone/>
            </a:pPr>
            <a:r>
              <a:rPr lang="es-MX" dirty="0"/>
              <a:t>Sin embargo, es posible que exista una razón en la que sea justificable el uso de </a:t>
            </a:r>
            <a:r>
              <a:rPr lang="es-MX" dirty="0" err="1"/>
              <a:t>goto</a:t>
            </a:r>
            <a:r>
              <a:rPr lang="es-MX" dirty="0"/>
              <a:t>, como salir de un conjunto de ciclos anidados, por esta razón, el lenguaje Java permite el uso de break como una forma de </a:t>
            </a:r>
            <a:r>
              <a:rPr lang="es-MX" dirty="0" err="1"/>
              <a:t>goto</a:t>
            </a:r>
            <a:r>
              <a:rPr lang="es-MX" dirty="0"/>
              <a:t>.</a:t>
            </a:r>
          </a:p>
        </p:txBody>
      </p:sp>
      <p:sp>
        <p:nvSpPr>
          <p:cNvPr id="4" name="Footer Placeholder 3">
            <a:extLst>
              <a:ext uri="{FF2B5EF4-FFF2-40B4-BE49-F238E27FC236}">
                <a16:creationId xmlns:a16="http://schemas.microsoft.com/office/drawing/2014/main" id="{7E538CC6-89C5-4725-AB9B-01F42391D0DF}"/>
              </a:ext>
            </a:extLst>
          </p:cNvPr>
          <p:cNvSpPr>
            <a:spLocks noGrp="1"/>
          </p:cNvSpPr>
          <p:nvPr>
            <p:ph type="ftr" sz="quarter" idx="11"/>
          </p:nvPr>
        </p:nvSpPr>
        <p:spPr/>
        <p:txBody>
          <a:bodyPr/>
          <a:lstStyle/>
          <a:p>
            <a:r>
              <a:rPr lang="es-MX"/>
              <a:t>3 Tipos, expresiones y control de flujo</a:t>
            </a:r>
          </a:p>
        </p:txBody>
      </p:sp>
      <p:sp>
        <p:nvSpPr>
          <p:cNvPr id="5" name="Slide Number Placeholder 4">
            <a:extLst>
              <a:ext uri="{FF2B5EF4-FFF2-40B4-BE49-F238E27FC236}">
                <a16:creationId xmlns:a16="http://schemas.microsoft.com/office/drawing/2014/main" id="{8CC27CF5-ED0C-42DF-BC98-0723535F209F}"/>
              </a:ext>
            </a:extLst>
          </p:cNvPr>
          <p:cNvSpPr>
            <a:spLocks noGrp="1"/>
          </p:cNvSpPr>
          <p:nvPr>
            <p:ph type="sldNum" sz="quarter" idx="12"/>
          </p:nvPr>
        </p:nvSpPr>
        <p:spPr/>
        <p:txBody>
          <a:bodyPr/>
          <a:lstStyle/>
          <a:p>
            <a:fld id="{7D65464E-A2F2-480D-95EC-8B61D5268CDD}" type="slidenum">
              <a:rPr lang="es-MX" smtClean="0"/>
              <a:pPr/>
              <a:t>79</a:t>
            </a:fld>
            <a:endParaRPr lang="es-MX"/>
          </a:p>
        </p:txBody>
      </p:sp>
    </p:spTree>
    <p:extLst>
      <p:ext uri="{BB962C8B-B14F-4D97-AF65-F5344CB8AC3E}">
        <p14:creationId xmlns:p14="http://schemas.microsoft.com/office/powerpoint/2010/main" val="1574924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2F07DB-BF3C-468F-96F8-7AF917B1BD76}"/>
              </a:ext>
            </a:extLst>
          </p:cNvPr>
          <p:cNvSpPr>
            <a:spLocks noGrp="1"/>
          </p:cNvSpPr>
          <p:nvPr>
            <p:ph type="title"/>
          </p:nvPr>
        </p:nvSpPr>
        <p:spPr/>
        <p:txBody>
          <a:bodyPr/>
          <a:lstStyle/>
          <a:p>
            <a:r>
              <a:rPr lang="es-MX" dirty="0"/>
              <a:t>Literales</a:t>
            </a:r>
          </a:p>
        </p:txBody>
      </p:sp>
      <p:pic>
        <p:nvPicPr>
          <p:cNvPr id="4" name="Marcador de contenido 3">
            <a:extLst>
              <a:ext uri="{FF2B5EF4-FFF2-40B4-BE49-F238E27FC236}">
                <a16:creationId xmlns:a16="http://schemas.microsoft.com/office/drawing/2014/main" id="{CB8A3E59-4341-43FA-A2B6-A7B48FB9F51A}"/>
              </a:ext>
            </a:extLst>
          </p:cNvPr>
          <p:cNvPicPr>
            <a:picLocks noGrp="1" noChangeAspect="1"/>
          </p:cNvPicPr>
          <p:nvPr>
            <p:ph idx="1"/>
          </p:nvPr>
        </p:nvPicPr>
        <p:blipFill rotWithShape="1">
          <a:blip r:embed="rId2"/>
          <a:srcRect l="20014" t="16989" r="30597" b="33366"/>
          <a:stretch/>
        </p:blipFill>
        <p:spPr>
          <a:xfrm>
            <a:off x="2265175" y="1376772"/>
            <a:ext cx="7661650" cy="4104456"/>
          </a:xfrm>
          <a:prstGeom prst="rect">
            <a:avLst/>
          </a:prstGeom>
        </p:spPr>
      </p:pic>
    </p:spTree>
    <p:extLst>
      <p:ext uri="{BB962C8B-B14F-4D97-AF65-F5344CB8AC3E}">
        <p14:creationId xmlns:p14="http://schemas.microsoft.com/office/powerpoint/2010/main" val="3057511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62A56-F602-49A8-9344-AF3D7FCE7D98}"/>
              </a:ext>
            </a:extLst>
          </p:cNvPr>
          <p:cNvSpPr>
            <a:spLocks noGrp="1"/>
          </p:cNvSpPr>
          <p:nvPr>
            <p:ph type="title"/>
          </p:nvPr>
        </p:nvSpPr>
        <p:spPr/>
        <p:txBody>
          <a:bodyPr/>
          <a:lstStyle/>
          <a:p>
            <a:r>
              <a:rPr lang="es-MX" dirty="0"/>
              <a:t>Break como una forma de </a:t>
            </a:r>
            <a:r>
              <a:rPr lang="es-MX" dirty="0" err="1"/>
              <a:t>GoTo</a:t>
            </a:r>
            <a:endParaRPr lang="es-MX" dirty="0"/>
          </a:p>
        </p:txBody>
      </p:sp>
      <p:sp>
        <p:nvSpPr>
          <p:cNvPr id="3" name="Content Placeholder 2">
            <a:extLst>
              <a:ext uri="{FF2B5EF4-FFF2-40B4-BE49-F238E27FC236}">
                <a16:creationId xmlns:a16="http://schemas.microsoft.com/office/drawing/2014/main" id="{10F3A73C-80C1-4107-8806-2DC67AF42863}"/>
              </a:ext>
            </a:extLst>
          </p:cNvPr>
          <p:cNvSpPr>
            <a:spLocks noGrp="1"/>
          </p:cNvSpPr>
          <p:nvPr>
            <p:ph idx="1"/>
          </p:nvPr>
        </p:nvSpPr>
        <p:spPr/>
        <p:txBody>
          <a:bodyPr/>
          <a:lstStyle/>
          <a:p>
            <a:pPr marL="0" indent="0">
              <a:buNone/>
            </a:pPr>
            <a:r>
              <a:rPr lang="es-MX" dirty="0"/>
              <a:t>Este tipo de break transfiere el flujo del programa al final del bloque de código elegido para el salto. Para determinar a que bloque se debe saltar, se hace uso de una etiqueta.</a:t>
            </a:r>
          </a:p>
          <a:p>
            <a:pPr marL="0" indent="0">
              <a:buNone/>
            </a:pPr>
            <a:r>
              <a:rPr lang="es-MX" dirty="0"/>
              <a:t>La sintaxis es la siguiente:</a:t>
            </a:r>
          </a:p>
          <a:p>
            <a:pPr marL="0" indent="0">
              <a:buNone/>
            </a:pPr>
            <a:r>
              <a:rPr lang="es-MX" dirty="0"/>
              <a:t>	break </a:t>
            </a:r>
            <a:r>
              <a:rPr lang="es-MX" i="1" dirty="0"/>
              <a:t>etiqueta</a:t>
            </a:r>
            <a:r>
              <a:rPr lang="es-MX" dirty="0"/>
              <a:t>;</a:t>
            </a:r>
          </a:p>
          <a:p>
            <a:pPr marL="0" indent="0">
              <a:buNone/>
            </a:pPr>
            <a:endParaRPr lang="es-MX" dirty="0"/>
          </a:p>
          <a:p>
            <a:pPr marL="0" indent="0">
              <a:buNone/>
            </a:pPr>
            <a:r>
              <a:rPr lang="es-MX" dirty="0"/>
              <a:t>El bloque etiquetado </a:t>
            </a:r>
            <a:r>
              <a:rPr lang="es-MX" b="1" dirty="0"/>
              <a:t>debe ser un bloque que encierre la sentencia break</a:t>
            </a:r>
            <a:r>
              <a:rPr lang="es-MX" dirty="0"/>
              <a:t>, aunque no es necesario que se trate del bloque que lo contiene de forma inmediata. Ver el código BreakAsGoTo.java</a:t>
            </a:r>
          </a:p>
        </p:txBody>
      </p:sp>
      <p:sp>
        <p:nvSpPr>
          <p:cNvPr id="4" name="Footer Placeholder 3">
            <a:extLst>
              <a:ext uri="{FF2B5EF4-FFF2-40B4-BE49-F238E27FC236}">
                <a16:creationId xmlns:a16="http://schemas.microsoft.com/office/drawing/2014/main" id="{4B7F8A98-78FA-4750-83C8-B9DEDB947E83}"/>
              </a:ext>
            </a:extLst>
          </p:cNvPr>
          <p:cNvSpPr>
            <a:spLocks noGrp="1"/>
          </p:cNvSpPr>
          <p:nvPr>
            <p:ph type="ftr" sz="quarter" idx="11"/>
          </p:nvPr>
        </p:nvSpPr>
        <p:spPr/>
        <p:txBody>
          <a:bodyPr/>
          <a:lstStyle/>
          <a:p>
            <a:r>
              <a:rPr lang="es-MX"/>
              <a:t>3 Tipos, expresiones y control de flujo</a:t>
            </a:r>
          </a:p>
        </p:txBody>
      </p:sp>
      <p:sp>
        <p:nvSpPr>
          <p:cNvPr id="5" name="Slide Number Placeholder 4">
            <a:extLst>
              <a:ext uri="{FF2B5EF4-FFF2-40B4-BE49-F238E27FC236}">
                <a16:creationId xmlns:a16="http://schemas.microsoft.com/office/drawing/2014/main" id="{DD65C18C-D13E-4289-B8B1-D02ABCF03534}"/>
              </a:ext>
            </a:extLst>
          </p:cNvPr>
          <p:cNvSpPr>
            <a:spLocks noGrp="1"/>
          </p:cNvSpPr>
          <p:nvPr>
            <p:ph type="sldNum" sz="quarter" idx="12"/>
          </p:nvPr>
        </p:nvSpPr>
        <p:spPr/>
        <p:txBody>
          <a:bodyPr/>
          <a:lstStyle/>
          <a:p>
            <a:fld id="{7D65464E-A2F2-480D-95EC-8B61D5268CDD}" type="slidenum">
              <a:rPr lang="es-MX" smtClean="0"/>
              <a:pPr/>
              <a:t>80</a:t>
            </a:fld>
            <a:endParaRPr lang="es-MX"/>
          </a:p>
        </p:txBody>
      </p:sp>
    </p:spTree>
    <p:extLst>
      <p:ext uri="{BB962C8B-B14F-4D97-AF65-F5344CB8AC3E}">
        <p14:creationId xmlns:p14="http://schemas.microsoft.com/office/powerpoint/2010/main" val="34337872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1C19D-3A1C-444B-B9AE-B679ECA02B5B}"/>
              </a:ext>
            </a:extLst>
          </p:cNvPr>
          <p:cNvSpPr>
            <a:spLocks noGrp="1"/>
          </p:cNvSpPr>
          <p:nvPr>
            <p:ph type="title"/>
          </p:nvPr>
        </p:nvSpPr>
        <p:spPr/>
        <p:txBody>
          <a:bodyPr/>
          <a:lstStyle/>
          <a:p>
            <a:r>
              <a:rPr lang="es-MX" dirty="0"/>
              <a:t>Sentencia de salto – </a:t>
            </a:r>
            <a:r>
              <a:rPr lang="es-MX" dirty="0" err="1"/>
              <a:t>continue</a:t>
            </a:r>
            <a:endParaRPr lang="es-MX" dirty="0"/>
          </a:p>
        </p:txBody>
      </p:sp>
      <p:sp>
        <p:nvSpPr>
          <p:cNvPr id="3" name="Content Placeholder 2">
            <a:extLst>
              <a:ext uri="{FF2B5EF4-FFF2-40B4-BE49-F238E27FC236}">
                <a16:creationId xmlns:a16="http://schemas.microsoft.com/office/drawing/2014/main" id="{92876CF4-62F4-4819-95EF-83608B735181}"/>
              </a:ext>
            </a:extLst>
          </p:cNvPr>
          <p:cNvSpPr>
            <a:spLocks noGrp="1"/>
          </p:cNvSpPr>
          <p:nvPr>
            <p:ph idx="1"/>
          </p:nvPr>
        </p:nvSpPr>
        <p:spPr/>
        <p:txBody>
          <a:bodyPr/>
          <a:lstStyle/>
          <a:p>
            <a:pPr marL="0" indent="0">
              <a:buNone/>
            </a:pPr>
            <a:r>
              <a:rPr lang="es-MX" dirty="0"/>
              <a:t>La sentencia </a:t>
            </a:r>
            <a:r>
              <a:rPr lang="es-MX" dirty="0" err="1"/>
              <a:t>continue</a:t>
            </a:r>
            <a:r>
              <a:rPr lang="es-MX" dirty="0"/>
              <a:t> permite que se lleve a cabo un salto a la siguiente iteración en un ciclo, evitando la ejecución de cualquier código que estuviera definido después de su declaración.</a:t>
            </a:r>
          </a:p>
          <a:p>
            <a:pPr marL="0" indent="0">
              <a:buNone/>
            </a:pPr>
            <a:r>
              <a:rPr lang="es-MX" dirty="0"/>
              <a:t>En los ciclos while y do-while, </a:t>
            </a:r>
            <a:r>
              <a:rPr lang="es-MX" dirty="0" err="1"/>
              <a:t>continue</a:t>
            </a:r>
            <a:r>
              <a:rPr lang="es-MX" dirty="0"/>
              <a:t> transfiere el flujo del programa a la evaluación de la expresión booleana.</a:t>
            </a:r>
          </a:p>
          <a:p>
            <a:pPr marL="0" indent="0">
              <a:buNone/>
            </a:pPr>
            <a:r>
              <a:rPr lang="es-MX" dirty="0"/>
              <a:t>En el ciclo </a:t>
            </a:r>
            <a:r>
              <a:rPr lang="es-MX" dirty="0" err="1"/>
              <a:t>for</a:t>
            </a:r>
            <a:r>
              <a:rPr lang="es-MX" dirty="0"/>
              <a:t>, el flujo del programa se transfiere a la sentencia de iteración y posteriormente a la evaluación de la expresión de control.</a:t>
            </a:r>
          </a:p>
          <a:p>
            <a:pPr marL="0" indent="0">
              <a:buNone/>
            </a:pPr>
            <a:r>
              <a:rPr lang="es-MX" dirty="0"/>
              <a:t>Ver código ContinueConCiclos.java</a:t>
            </a:r>
          </a:p>
        </p:txBody>
      </p:sp>
      <p:sp>
        <p:nvSpPr>
          <p:cNvPr id="4" name="Footer Placeholder 3">
            <a:extLst>
              <a:ext uri="{FF2B5EF4-FFF2-40B4-BE49-F238E27FC236}">
                <a16:creationId xmlns:a16="http://schemas.microsoft.com/office/drawing/2014/main" id="{D5141F7D-5D05-4CF9-9306-5CA59BA9E224}"/>
              </a:ext>
            </a:extLst>
          </p:cNvPr>
          <p:cNvSpPr>
            <a:spLocks noGrp="1"/>
          </p:cNvSpPr>
          <p:nvPr>
            <p:ph type="ftr" sz="quarter" idx="11"/>
          </p:nvPr>
        </p:nvSpPr>
        <p:spPr/>
        <p:txBody>
          <a:bodyPr/>
          <a:lstStyle/>
          <a:p>
            <a:r>
              <a:rPr lang="es-MX"/>
              <a:t>3 Tipos, expresiones y control de flujo</a:t>
            </a:r>
          </a:p>
        </p:txBody>
      </p:sp>
      <p:sp>
        <p:nvSpPr>
          <p:cNvPr id="5" name="Slide Number Placeholder 4">
            <a:extLst>
              <a:ext uri="{FF2B5EF4-FFF2-40B4-BE49-F238E27FC236}">
                <a16:creationId xmlns:a16="http://schemas.microsoft.com/office/drawing/2014/main" id="{30EEBBFB-823E-4296-B09D-A6BB7696903B}"/>
              </a:ext>
            </a:extLst>
          </p:cNvPr>
          <p:cNvSpPr>
            <a:spLocks noGrp="1"/>
          </p:cNvSpPr>
          <p:nvPr>
            <p:ph type="sldNum" sz="quarter" idx="12"/>
          </p:nvPr>
        </p:nvSpPr>
        <p:spPr/>
        <p:txBody>
          <a:bodyPr/>
          <a:lstStyle/>
          <a:p>
            <a:fld id="{7D65464E-A2F2-480D-95EC-8B61D5268CDD}" type="slidenum">
              <a:rPr lang="es-MX" smtClean="0"/>
              <a:pPr/>
              <a:t>81</a:t>
            </a:fld>
            <a:endParaRPr lang="es-MX"/>
          </a:p>
        </p:txBody>
      </p:sp>
    </p:spTree>
    <p:extLst>
      <p:ext uri="{BB962C8B-B14F-4D97-AF65-F5344CB8AC3E}">
        <p14:creationId xmlns:p14="http://schemas.microsoft.com/office/powerpoint/2010/main" val="27861996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E883C9-9269-415D-B2B3-5F84DA04A707}"/>
              </a:ext>
            </a:extLst>
          </p:cNvPr>
          <p:cNvSpPr>
            <a:spLocks noGrp="1"/>
          </p:cNvSpPr>
          <p:nvPr>
            <p:ph type="title"/>
          </p:nvPr>
        </p:nvSpPr>
        <p:spPr/>
        <p:txBody>
          <a:bodyPr/>
          <a:lstStyle/>
          <a:p>
            <a:r>
              <a:rPr lang="es-MX" dirty="0"/>
              <a:t>Sentencias de salto – </a:t>
            </a:r>
            <a:r>
              <a:rPr lang="es-MX" dirty="0" err="1"/>
              <a:t>continue</a:t>
            </a:r>
            <a:endParaRPr lang="es-MX" dirty="0"/>
          </a:p>
        </p:txBody>
      </p:sp>
      <p:sp>
        <p:nvSpPr>
          <p:cNvPr id="3" name="Marcador de contenido 2">
            <a:extLst>
              <a:ext uri="{FF2B5EF4-FFF2-40B4-BE49-F238E27FC236}">
                <a16:creationId xmlns:a16="http://schemas.microsoft.com/office/drawing/2014/main" id="{D134D9B6-4C37-4C33-96B6-7B2F4ED16939}"/>
              </a:ext>
            </a:extLst>
          </p:cNvPr>
          <p:cNvSpPr>
            <a:spLocks noGrp="1"/>
          </p:cNvSpPr>
          <p:nvPr>
            <p:ph idx="1"/>
          </p:nvPr>
        </p:nvSpPr>
        <p:spPr/>
        <p:txBody>
          <a:bodyPr/>
          <a:lstStyle/>
          <a:p>
            <a:pPr marL="0" indent="0">
              <a:buNone/>
            </a:pPr>
            <a:r>
              <a:rPr lang="es-MX" dirty="0"/>
              <a:t>Al igual que con la sentencia break, es posible utilizar una etiqueta para definir cual será el ciclo cuya iteración será saltada.</a:t>
            </a:r>
          </a:p>
          <a:p>
            <a:pPr marL="0" indent="0">
              <a:buNone/>
            </a:pPr>
            <a:endParaRPr lang="es-MX" dirty="0"/>
          </a:p>
          <a:p>
            <a:pPr marL="0" indent="0">
              <a:buNone/>
            </a:pPr>
            <a:r>
              <a:rPr lang="es-MX" dirty="0"/>
              <a:t>Ver TablaTriangular.java</a:t>
            </a:r>
          </a:p>
        </p:txBody>
      </p:sp>
      <p:sp>
        <p:nvSpPr>
          <p:cNvPr id="4" name="Marcador de pie de página 3">
            <a:extLst>
              <a:ext uri="{FF2B5EF4-FFF2-40B4-BE49-F238E27FC236}">
                <a16:creationId xmlns:a16="http://schemas.microsoft.com/office/drawing/2014/main" id="{8A2C0FBF-BCF1-4ED4-95E2-6205835147ED}"/>
              </a:ext>
            </a:extLst>
          </p:cNvPr>
          <p:cNvSpPr>
            <a:spLocks noGrp="1"/>
          </p:cNvSpPr>
          <p:nvPr>
            <p:ph type="ftr" sz="quarter" idx="11"/>
          </p:nvPr>
        </p:nvSpPr>
        <p:spPr/>
        <p:txBody>
          <a:bodyPr/>
          <a:lstStyle/>
          <a:p>
            <a:r>
              <a:rPr lang="es-MX"/>
              <a:t>3 Tipos, expresiones y control de flujo</a:t>
            </a:r>
          </a:p>
        </p:txBody>
      </p:sp>
      <p:sp>
        <p:nvSpPr>
          <p:cNvPr id="5" name="Marcador de número de diapositiva 4">
            <a:extLst>
              <a:ext uri="{FF2B5EF4-FFF2-40B4-BE49-F238E27FC236}">
                <a16:creationId xmlns:a16="http://schemas.microsoft.com/office/drawing/2014/main" id="{D2761001-2F30-43EA-A544-2B6C2734C07C}"/>
              </a:ext>
            </a:extLst>
          </p:cNvPr>
          <p:cNvSpPr>
            <a:spLocks noGrp="1"/>
          </p:cNvSpPr>
          <p:nvPr>
            <p:ph type="sldNum" sz="quarter" idx="12"/>
          </p:nvPr>
        </p:nvSpPr>
        <p:spPr/>
        <p:txBody>
          <a:bodyPr/>
          <a:lstStyle/>
          <a:p>
            <a:fld id="{7D65464E-A2F2-480D-95EC-8B61D5268CDD}" type="slidenum">
              <a:rPr lang="es-MX" smtClean="0"/>
              <a:pPr/>
              <a:t>82</a:t>
            </a:fld>
            <a:endParaRPr lang="es-MX"/>
          </a:p>
        </p:txBody>
      </p:sp>
    </p:spTree>
    <p:extLst>
      <p:ext uri="{BB962C8B-B14F-4D97-AF65-F5344CB8AC3E}">
        <p14:creationId xmlns:p14="http://schemas.microsoft.com/office/powerpoint/2010/main" val="40997278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A454B-A470-4300-8F7D-5DBE84F3732D}"/>
              </a:ext>
            </a:extLst>
          </p:cNvPr>
          <p:cNvSpPr>
            <a:spLocks noGrp="1"/>
          </p:cNvSpPr>
          <p:nvPr>
            <p:ph type="title"/>
          </p:nvPr>
        </p:nvSpPr>
        <p:spPr/>
        <p:txBody>
          <a:bodyPr/>
          <a:lstStyle/>
          <a:p>
            <a:r>
              <a:rPr lang="es-MX" dirty="0"/>
              <a:t>Sentencia de salto – </a:t>
            </a:r>
            <a:r>
              <a:rPr lang="es-MX" dirty="0" err="1"/>
              <a:t>return</a:t>
            </a:r>
            <a:endParaRPr lang="es-MX" dirty="0"/>
          </a:p>
        </p:txBody>
      </p:sp>
      <p:sp>
        <p:nvSpPr>
          <p:cNvPr id="3" name="Content Placeholder 2">
            <a:extLst>
              <a:ext uri="{FF2B5EF4-FFF2-40B4-BE49-F238E27FC236}">
                <a16:creationId xmlns:a16="http://schemas.microsoft.com/office/drawing/2014/main" id="{A11ABA52-B85C-4530-B47B-ECC7AFE4A0A5}"/>
              </a:ext>
            </a:extLst>
          </p:cNvPr>
          <p:cNvSpPr>
            <a:spLocks noGrp="1"/>
          </p:cNvSpPr>
          <p:nvPr>
            <p:ph idx="1"/>
          </p:nvPr>
        </p:nvSpPr>
        <p:spPr/>
        <p:txBody>
          <a:bodyPr/>
          <a:lstStyle/>
          <a:p>
            <a:pPr marL="0" indent="0">
              <a:buNone/>
            </a:pPr>
            <a:r>
              <a:rPr lang="es-MX" dirty="0"/>
              <a:t>La sentencia </a:t>
            </a:r>
            <a:r>
              <a:rPr lang="es-MX" dirty="0" err="1"/>
              <a:t>return</a:t>
            </a:r>
            <a:r>
              <a:rPr lang="es-MX" dirty="0"/>
              <a:t> se utiliza para salir de la ejecución de un método y devolver el control del programa al elemento que ha hecho la invocación.</a:t>
            </a:r>
          </a:p>
          <a:p>
            <a:pPr marL="0" indent="0">
              <a:buNone/>
            </a:pPr>
            <a:endParaRPr lang="es-MX" dirty="0"/>
          </a:p>
        </p:txBody>
      </p:sp>
      <p:sp>
        <p:nvSpPr>
          <p:cNvPr id="4" name="Footer Placeholder 3">
            <a:extLst>
              <a:ext uri="{FF2B5EF4-FFF2-40B4-BE49-F238E27FC236}">
                <a16:creationId xmlns:a16="http://schemas.microsoft.com/office/drawing/2014/main" id="{091A1C9A-FFFA-41E5-8E4D-37B2131BB591}"/>
              </a:ext>
            </a:extLst>
          </p:cNvPr>
          <p:cNvSpPr>
            <a:spLocks noGrp="1"/>
          </p:cNvSpPr>
          <p:nvPr>
            <p:ph type="ftr" sz="quarter" idx="11"/>
          </p:nvPr>
        </p:nvSpPr>
        <p:spPr/>
        <p:txBody>
          <a:bodyPr/>
          <a:lstStyle/>
          <a:p>
            <a:r>
              <a:rPr lang="es-MX"/>
              <a:t>3 Tipos, expresiones y control de flujo</a:t>
            </a:r>
          </a:p>
        </p:txBody>
      </p:sp>
      <p:sp>
        <p:nvSpPr>
          <p:cNvPr id="5" name="Slide Number Placeholder 4">
            <a:extLst>
              <a:ext uri="{FF2B5EF4-FFF2-40B4-BE49-F238E27FC236}">
                <a16:creationId xmlns:a16="http://schemas.microsoft.com/office/drawing/2014/main" id="{81677904-B455-469B-AB1E-6A81A6ECB04B}"/>
              </a:ext>
            </a:extLst>
          </p:cNvPr>
          <p:cNvSpPr>
            <a:spLocks noGrp="1"/>
          </p:cNvSpPr>
          <p:nvPr>
            <p:ph type="sldNum" sz="quarter" idx="12"/>
          </p:nvPr>
        </p:nvSpPr>
        <p:spPr/>
        <p:txBody>
          <a:bodyPr/>
          <a:lstStyle/>
          <a:p>
            <a:fld id="{7D65464E-A2F2-480D-95EC-8B61D5268CDD}" type="slidenum">
              <a:rPr lang="es-MX" smtClean="0"/>
              <a:pPr/>
              <a:t>83</a:t>
            </a:fld>
            <a:endParaRPr lang="es-MX"/>
          </a:p>
        </p:txBody>
      </p:sp>
    </p:spTree>
    <p:extLst>
      <p:ext uri="{BB962C8B-B14F-4D97-AF65-F5344CB8AC3E}">
        <p14:creationId xmlns:p14="http://schemas.microsoft.com/office/powerpoint/2010/main" val="3544132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D3579E-FD5C-42B2-9C9B-B3165BF0F033}"/>
              </a:ext>
            </a:extLst>
          </p:cNvPr>
          <p:cNvSpPr>
            <a:spLocks noGrp="1"/>
          </p:cNvSpPr>
          <p:nvPr>
            <p:ph type="title"/>
          </p:nvPr>
        </p:nvSpPr>
        <p:spPr/>
        <p:txBody>
          <a:bodyPr/>
          <a:lstStyle/>
          <a:p>
            <a:r>
              <a:rPr lang="es-MX" dirty="0"/>
              <a:t>Operadores</a:t>
            </a:r>
          </a:p>
        </p:txBody>
      </p:sp>
      <p:sp>
        <p:nvSpPr>
          <p:cNvPr id="3" name="Marcador de contenido 2">
            <a:extLst>
              <a:ext uri="{FF2B5EF4-FFF2-40B4-BE49-F238E27FC236}">
                <a16:creationId xmlns:a16="http://schemas.microsoft.com/office/drawing/2014/main" id="{A8B8E97D-4EDB-4445-BB3A-31156E206DCB}"/>
              </a:ext>
            </a:extLst>
          </p:cNvPr>
          <p:cNvSpPr>
            <a:spLocks noGrp="1"/>
          </p:cNvSpPr>
          <p:nvPr>
            <p:ph idx="1"/>
          </p:nvPr>
        </p:nvSpPr>
        <p:spPr/>
        <p:txBody>
          <a:bodyPr anchor="ctr"/>
          <a:lstStyle/>
          <a:p>
            <a:r>
              <a:rPr lang="es-MX" dirty="0"/>
              <a:t>Se puede clasificar a los operadores en las siguientes categorías:</a:t>
            </a:r>
          </a:p>
          <a:p>
            <a:pPr lvl="1"/>
            <a:r>
              <a:rPr lang="es-MX" sz="2100" dirty="0"/>
              <a:t>Aritméticos</a:t>
            </a:r>
          </a:p>
          <a:p>
            <a:pPr lvl="1"/>
            <a:r>
              <a:rPr lang="es-MX" sz="2100" dirty="0"/>
              <a:t>De asignación </a:t>
            </a:r>
          </a:p>
          <a:p>
            <a:pPr lvl="1"/>
            <a:r>
              <a:rPr lang="es-MX" sz="2100" dirty="0"/>
              <a:t>A nivel de bits</a:t>
            </a:r>
          </a:p>
          <a:p>
            <a:pPr lvl="1"/>
            <a:r>
              <a:rPr lang="es-MX" sz="2100" dirty="0"/>
              <a:t>Lógicos</a:t>
            </a:r>
          </a:p>
          <a:p>
            <a:pPr lvl="1"/>
            <a:r>
              <a:rPr lang="es-MX" sz="2100" dirty="0"/>
              <a:t>Racionales</a:t>
            </a:r>
          </a:p>
        </p:txBody>
      </p:sp>
    </p:spTree>
    <p:extLst>
      <p:ext uri="{BB962C8B-B14F-4D97-AF65-F5344CB8AC3E}">
        <p14:creationId xmlns:p14="http://schemas.microsoft.com/office/powerpoint/2010/main" val="2492067263"/>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110859</TotalTime>
  <Words>5144</Words>
  <Application>Microsoft Office PowerPoint</Application>
  <PresentationFormat>Widescreen</PresentationFormat>
  <Paragraphs>560</Paragraphs>
  <Slides>83</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83</vt:i4>
      </vt:variant>
    </vt:vector>
  </HeadingPairs>
  <TitlesOfParts>
    <vt:vector size="90" baseType="lpstr">
      <vt:lpstr>Arial</vt:lpstr>
      <vt:lpstr>Calibri</vt:lpstr>
      <vt:lpstr>Calibri Light</vt:lpstr>
      <vt:lpstr>Consolas</vt:lpstr>
      <vt:lpstr>Office Theme</vt:lpstr>
      <vt:lpstr>1_Tema de Office</vt:lpstr>
      <vt:lpstr>Tema de Office</vt:lpstr>
      <vt:lpstr>Tipos, expresiones y control de flujo</vt:lpstr>
      <vt:lpstr>Tipos de datos</vt:lpstr>
      <vt:lpstr>Tipos de datos</vt:lpstr>
      <vt:lpstr>Tipos de datos primitivos</vt:lpstr>
      <vt:lpstr>Tipos de datos primitivos</vt:lpstr>
      <vt:lpstr>Literales</vt:lpstr>
      <vt:lpstr>Literales</vt:lpstr>
      <vt:lpstr>Literales</vt:lpstr>
      <vt:lpstr>Operadores</vt:lpstr>
      <vt:lpstr>Operadores aritméticos</vt:lpstr>
      <vt:lpstr>Operadores de asignación</vt:lpstr>
      <vt:lpstr>Operadores a nivel de bits</vt:lpstr>
      <vt:lpstr>PowerPoint Presentation</vt:lpstr>
      <vt:lpstr>Operadores lógicos </vt:lpstr>
      <vt:lpstr>Operadores lógicos – Corto circuito </vt:lpstr>
      <vt:lpstr>Operadores lógicos </vt:lpstr>
      <vt:lpstr>Operadores relacionales</vt:lpstr>
      <vt:lpstr>Operadores relacionales</vt:lpstr>
      <vt:lpstr>2.4 Tipos y ámbito de las variables</vt:lpstr>
      <vt:lpstr>El ámbito de las variables</vt:lpstr>
      <vt:lpstr>Ámbito de clase</vt:lpstr>
      <vt:lpstr>Variables de instancia</vt:lpstr>
      <vt:lpstr>Variables de instancia - Ejemplo</vt:lpstr>
      <vt:lpstr>Variables de clase</vt:lpstr>
      <vt:lpstr>Variable de clase</vt:lpstr>
      <vt:lpstr>Variable de clase</vt:lpstr>
      <vt:lpstr>Palabra reservada static</vt:lpstr>
      <vt:lpstr>Variables finales</vt:lpstr>
      <vt:lpstr>Tarea 3</vt:lpstr>
      <vt:lpstr>Ámbito de método</vt:lpstr>
      <vt:lpstr>Ámbito de método</vt:lpstr>
      <vt:lpstr>2.3 Arreglos</vt:lpstr>
      <vt:lpstr>Arreglos</vt:lpstr>
      <vt:lpstr>Arreglos</vt:lpstr>
      <vt:lpstr>Arreglos</vt:lpstr>
      <vt:lpstr>Arreglos</vt:lpstr>
      <vt:lpstr>Arreglos</vt:lpstr>
      <vt:lpstr>Arreglos multidimensionales</vt:lpstr>
      <vt:lpstr>Arreglos multidimensionales</vt:lpstr>
      <vt:lpstr>Arreglos multidimensionales</vt:lpstr>
      <vt:lpstr>Arreglos multidimensionales</vt:lpstr>
      <vt:lpstr>Arreglos multidimensionales</vt:lpstr>
      <vt:lpstr>Arreglos multidimensionales</vt:lpstr>
      <vt:lpstr>Arreglos</vt:lpstr>
      <vt:lpstr>Cadenas</vt:lpstr>
      <vt:lpstr>Cadenas</vt:lpstr>
      <vt:lpstr>Tipos de datos abstractos</vt:lpstr>
      <vt:lpstr>Ejercicios</vt:lpstr>
      <vt:lpstr>Estructuras de control de flujo del programa</vt:lpstr>
      <vt:lpstr>Estructuras de selección</vt:lpstr>
      <vt:lpstr>Estructuras de selección – if</vt:lpstr>
      <vt:lpstr>Estructuras de selección – if</vt:lpstr>
      <vt:lpstr>Estructuras de selección – if</vt:lpstr>
      <vt:lpstr>Estructuras de selección – if</vt:lpstr>
      <vt:lpstr>Estructuras de selección – if</vt:lpstr>
      <vt:lpstr>Estructuras de selección – if</vt:lpstr>
      <vt:lpstr>Estructuras de selección – switch</vt:lpstr>
      <vt:lpstr>Estructuras de selección – switch</vt:lpstr>
      <vt:lpstr>Estructuras de selección – switch</vt:lpstr>
      <vt:lpstr>Sentencias iterativas</vt:lpstr>
      <vt:lpstr>While</vt:lpstr>
      <vt:lpstr>While</vt:lpstr>
      <vt:lpstr>While</vt:lpstr>
      <vt:lpstr>Do-While</vt:lpstr>
      <vt:lpstr>Do-While</vt:lpstr>
      <vt:lpstr>Do-While</vt:lpstr>
      <vt:lpstr>For</vt:lpstr>
      <vt:lpstr>For</vt:lpstr>
      <vt:lpstr>For</vt:lpstr>
      <vt:lpstr>For</vt:lpstr>
      <vt:lpstr>For</vt:lpstr>
      <vt:lpstr>For</vt:lpstr>
      <vt:lpstr>For – versión for-each</vt:lpstr>
      <vt:lpstr>For-each</vt:lpstr>
      <vt:lpstr>For-each</vt:lpstr>
      <vt:lpstr>Sentencias de salto</vt:lpstr>
      <vt:lpstr>Sentencias de salto – break</vt:lpstr>
      <vt:lpstr>Sentencia de salto – Break</vt:lpstr>
      <vt:lpstr>Break como una forma de GoTo</vt:lpstr>
      <vt:lpstr>Break como una forma de GoTo</vt:lpstr>
      <vt:lpstr>Sentencia de salto – continue</vt:lpstr>
      <vt:lpstr>Sentencias de salto – continue</vt:lpstr>
      <vt:lpstr>Sentencia de salto – return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Guadalupe Lizeth Parrales Romay</dc:creator>
  <cp:lastModifiedBy>GUADALUPE LIZETH PARRALES ROMAY</cp:lastModifiedBy>
  <cp:revision>1575</cp:revision>
  <dcterms:created xsi:type="dcterms:W3CDTF">2009-08-02T02:13:11Z</dcterms:created>
  <dcterms:modified xsi:type="dcterms:W3CDTF">2020-10-19T20:21:33Z</dcterms:modified>
</cp:coreProperties>
</file>