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73"/>
  </p:notesMasterIdLst>
  <p:sldIdLst>
    <p:sldId id="256" r:id="rId2"/>
    <p:sldId id="257" r:id="rId3"/>
    <p:sldId id="265" r:id="rId4"/>
    <p:sldId id="264" r:id="rId5"/>
    <p:sldId id="258" r:id="rId6"/>
    <p:sldId id="259" r:id="rId7"/>
    <p:sldId id="320" r:id="rId8"/>
    <p:sldId id="321" r:id="rId9"/>
    <p:sldId id="261" r:id="rId10"/>
    <p:sldId id="262" r:id="rId11"/>
    <p:sldId id="263" r:id="rId12"/>
    <p:sldId id="266" r:id="rId13"/>
    <p:sldId id="267" r:id="rId14"/>
    <p:sldId id="268" r:id="rId15"/>
    <p:sldId id="273" r:id="rId16"/>
    <p:sldId id="274" r:id="rId17"/>
    <p:sldId id="275" r:id="rId18"/>
    <p:sldId id="276" r:id="rId19"/>
    <p:sldId id="277" r:id="rId20"/>
    <p:sldId id="278" r:id="rId21"/>
    <p:sldId id="280" r:id="rId22"/>
    <p:sldId id="281" r:id="rId23"/>
    <p:sldId id="282" r:id="rId24"/>
    <p:sldId id="283" r:id="rId25"/>
    <p:sldId id="287" r:id="rId26"/>
    <p:sldId id="288" r:id="rId27"/>
    <p:sldId id="289" r:id="rId28"/>
    <p:sldId id="290" r:id="rId29"/>
    <p:sldId id="284" r:id="rId30"/>
    <p:sldId id="285" r:id="rId31"/>
    <p:sldId id="291" r:id="rId32"/>
    <p:sldId id="292" r:id="rId33"/>
    <p:sldId id="294" r:id="rId34"/>
    <p:sldId id="293" r:id="rId35"/>
    <p:sldId id="295" r:id="rId36"/>
    <p:sldId id="296" r:id="rId37"/>
    <p:sldId id="297" r:id="rId38"/>
    <p:sldId id="298" r:id="rId39"/>
    <p:sldId id="299" r:id="rId40"/>
    <p:sldId id="301" r:id="rId41"/>
    <p:sldId id="302" r:id="rId42"/>
    <p:sldId id="303" r:id="rId43"/>
    <p:sldId id="304" r:id="rId44"/>
    <p:sldId id="260" r:id="rId45"/>
    <p:sldId id="305" r:id="rId46"/>
    <p:sldId id="306" r:id="rId47"/>
    <p:sldId id="307" r:id="rId48"/>
    <p:sldId id="308" r:id="rId49"/>
    <p:sldId id="309" r:id="rId50"/>
    <p:sldId id="310" r:id="rId51"/>
    <p:sldId id="311" r:id="rId52"/>
    <p:sldId id="312" r:id="rId53"/>
    <p:sldId id="269" r:id="rId54"/>
    <p:sldId id="270" r:id="rId55"/>
    <p:sldId id="271" r:id="rId56"/>
    <p:sldId id="272" r:id="rId57"/>
    <p:sldId id="313" r:id="rId58"/>
    <p:sldId id="314" r:id="rId59"/>
    <p:sldId id="315" r:id="rId60"/>
    <p:sldId id="316" r:id="rId61"/>
    <p:sldId id="317" r:id="rId62"/>
    <p:sldId id="323" r:id="rId63"/>
    <p:sldId id="318" r:id="rId64"/>
    <p:sldId id="319" r:id="rId65"/>
    <p:sldId id="324" r:id="rId66"/>
    <p:sldId id="326" r:id="rId67"/>
    <p:sldId id="325" r:id="rId68"/>
    <p:sldId id="327" r:id="rId69"/>
    <p:sldId id="328" r:id="rId70"/>
    <p:sldId id="329" r:id="rId71"/>
    <p:sldId id="322"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11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1269A-47C0-43F4-975C-84A059E3B372}" type="datetimeFigureOut">
              <a:rPr lang="es-MX" smtClean="0"/>
              <a:t>14/10/2020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0B0DC-BB2B-4E0E-A1D1-AE291999173A}" type="slidenum">
              <a:rPr lang="es-MX" smtClean="0"/>
              <a:t>‹#›</a:t>
            </a:fld>
            <a:endParaRPr lang="es-MX"/>
          </a:p>
        </p:txBody>
      </p:sp>
    </p:spTree>
    <p:extLst>
      <p:ext uri="{BB962C8B-B14F-4D97-AF65-F5344CB8AC3E}">
        <p14:creationId xmlns:p14="http://schemas.microsoft.com/office/powerpoint/2010/main" val="1342131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96C7E26-411F-4BAC-BA91-BF1696D07074}"/>
              </a:ext>
            </a:extLst>
          </p:cNvPr>
          <p:cNvSpPr txBox="1">
            <a:spLocks noGrp="1"/>
          </p:cNvSpPr>
          <p:nvPr>
            <p:ph type="sldNum" sz="quarter" idx="5"/>
          </p:nvPr>
        </p:nvSpPr>
        <p:spPr>
          <a:ln/>
        </p:spPr>
        <p:txBody>
          <a:bodyPr lIns="0" tIns="0" rIns="0" bIns="0" anchor="b" anchorCtr="0">
            <a:noAutofit/>
          </a:bodyPr>
          <a:lstStyle/>
          <a:p>
            <a:pPr lvl="0"/>
            <a:fld id="{FCB60806-1C60-4C16-B139-6F5255628C23}" type="slidenum">
              <a:t>40</a:t>
            </a:fld>
            <a:endParaRPr lang="es-MX"/>
          </a:p>
        </p:txBody>
      </p:sp>
      <p:sp>
        <p:nvSpPr>
          <p:cNvPr id="2" name="Marcador de imagen de diapositiva 1">
            <a:extLst>
              <a:ext uri="{FF2B5EF4-FFF2-40B4-BE49-F238E27FC236}">
                <a16:creationId xmlns:a16="http://schemas.microsoft.com/office/drawing/2014/main" id="{E1245240-DF93-4207-8D8B-CC711B2E9A1D}"/>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7771CD32-4FC2-439F-B121-73170C749AA5}"/>
              </a:ext>
            </a:extLst>
          </p:cNvPr>
          <p:cNvSpPr txBox="1">
            <a:spLocks noGrp="1"/>
          </p:cNvSpPr>
          <p:nvPr>
            <p:ph type="body" sz="quarter" idx="1"/>
          </p:nvPr>
        </p:nvSpPr>
        <p:spPr/>
        <p:txBody>
          <a:bodyPr>
            <a:spAutoFit/>
          </a:bodyPr>
          <a:lstStyle/>
          <a:p>
            <a:endParaRPr lang="es-MX"/>
          </a:p>
        </p:txBody>
      </p:sp>
    </p:spTree>
    <p:extLst>
      <p:ext uri="{BB962C8B-B14F-4D97-AF65-F5344CB8AC3E}">
        <p14:creationId xmlns:p14="http://schemas.microsoft.com/office/powerpoint/2010/main" val="1441238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322E4B11-B522-4B7E-9DAF-F4707C732AF0}"/>
              </a:ext>
            </a:extLst>
          </p:cNvPr>
          <p:cNvSpPr txBox="1">
            <a:spLocks noGrp="1"/>
          </p:cNvSpPr>
          <p:nvPr>
            <p:ph type="sldNum" sz="quarter" idx="5"/>
          </p:nvPr>
        </p:nvSpPr>
        <p:spPr>
          <a:ln/>
        </p:spPr>
        <p:txBody>
          <a:bodyPr lIns="0" tIns="0" rIns="0" bIns="0" anchor="b" anchorCtr="0">
            <a:noAutofit/>
          </a:bodyPr>
          <a:lstStyle/>
          <a:p>
            <a:pPr lvl="0"/>
            <a:fld id="{8CA550DB-6EAA-4147-BEE5-8AC30E7FA26C}" type="slidenum">
              <a:t>49</a:t>
            </a:fld>
            <a:endParaRPr lang="es-MX"/>
          </a:p>
        </p:txBody>
      </p:sp>
      <p:sp>
        <p:nvSpPr>
          <p:cNvPr id="2" name="Marcador de imagen de diapositiva 1">
            <a:extLst>
              <a:ext uri="{FF2B5EF4-FFF2-40B4-BE49-F238E27FC236}">
                <a16:creationId xmlns:a16="http://schemas.microsoft.com/office/drawing/2014/main" id="{831C2617-CA76-4434-B800-E499A245A9F8}"/>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D73F15EE-EB99-4445-8F63-667AFD9832F3}"/>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1635858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F6A7DFB9-3F0E-4B21-88AF-B04FBF02ACAA}"/>
              </a:ext>
            </a:extLst>
          </p:cNvPr>
          <p:cNvSpPr txBox="1">
            <a:spLocks noGrp="1"/>
          </p:cNvSpPr>
          <p:nvPr>
            <p:ph type="sldNum" sz="quarter" idx="5"/>
          </p:nvPr>
        </p:nvSpPr>
        <p:spPr>
          <a:ln/>
        </p:spPr>
        <p:txBody>
          <a:bodyPr lIns="0" tIns="0" rIns="0" bIns="0" anchor="b" anchorCtr="0">
            <a:noAutofit/>
          </a:bodyPr>
          <a:lstStyle/>
          <a:p>
            <a:pPr lvl="0"/>
            <a:fld id="{3E3B651E-E6BB-4926-8DC1-2E21304F4ED7}" type="slidenum">
              <a:t>50</a:t>
            </a:fld>
            <a:endParaRPr lang="es-MX"/>
          </a:p>
        </p:txBody>
      </p:sp>
      <p:sp>
        <p:nvSpPr>
          <p:cNvPr id="2" name="Marcador de imagen de diapositiva 1">
            <a:extLst>
              <a:ext uri="{FF2B5EF4-FFF2-40B4-BE49-F238E27FC236}">
                <a16:creationId xmlns:a16="http://schemas.microsoft.com/office/drawing/2014/main" id="{5776BB57-6FC3-43F3-AD61-CFD48A2C9FF1}"/>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25AFBFD2-62A2-4E77-8B1F-AD462D09F7FA}"/>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1572895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7D64E4B2-E20A-4EBD-B353-C2106A32D596}"/>
              </a:ext>
            </a:extLst>
          </p:cNvPr>
          <p:cNvSpPr txBox="1">
            <a:spLocks noGrp="1"/>
          </p:cNvSpPr>
          <p:nvPr>
            <p:ph type="sldNum" sz="quarter" idx="5"/>
          </p:nvPr>
        </p:nvSpPr>
        <p:spPr>
          <a:ln/>
        </p:spPr>
        <p:txBody>
          <a:bodyPr lIns="0" tIns="0" rIns="0" bIns="0" anchor="b" anchorCtr="0">
            <a:noAutofit/>
          </a:bodyPr>
          <a:lstStyle/>
          <a:p>
            <a:pPr lvl="0"/>
            <a:fld id="{49189B2F-C33E-49D7-A61E-5CC8E68CB201}" type="slidenum">
              <a:t>51</a:t>
            </a:fld>
            <a:endParaRPr lang="es-MX"/>
          </a:p>
        </p:txBody>
      </p:sp>
      <p:sp>
        <p:nvSpPr>
          <p:cNvPr id="2" name="Marcador de imagen de diapositiva 1">
            <a:extLst>
              <a:ext uri="{FF2B5EF4-FFF2-40B4-BE49-F238E27FC236}">
                <a16:creationId xmlns:a16="http://schemas.microsoft.com/office/drawing/2014/main" id="{933711E3-0824-4252-B459-768FC580B506}"/>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B3DD03D1-00B4-4083-A524-549BD025364B}"/>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424285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19B232CB-40DC-4D78-9119-1A9861B54370}"/>
              </a:ext>
            </a:extLst>
          </p:cNvPr>
          <p:cNvSpPr txBox="1">
            <a:spLocks noGrp="1"/>
          </p:cNvSpPr>
          <p:nvPr>
            <p:ph type="sldNum" sz="quarter" idx="5"/>
          </p:nvPr>
        </p:nvSpPr>
        <p:spPr>
          <a:ln/>
        </p:spPr>
        <p:txBody>
          <a:bodyPr lIns="0" tIns="0" rIns="0" bIns="0" anchor="b" anchorCtr="0">
            <a:noAutofit/>
          </a:bodyPr>
          <a:lstStyle/>
          <a:p>
            <a:pPr lvl="0"/>
            <a:fld id="{AC4B16E1-8865-4DBB-B209-287E647E7D62}" type="slidenum">
              <a:t>52</a:t>
            </a:fld>
            <a:endParaRPr lang="es-MX"/>
          </a:p>
        </p:txBody>
      </p:sp>
      <p:sp>
        <p:nvSpPr>
          <p:cNvPr id="2" name="Marcador de imagen de diapositiva 1">
            <a:extLst>
              <a:ext uri="{FF2B5EF4-FFF2-40B4-BE49-F238E27FC236}">
                <a16:creationId xmlns:a16="http://schemas.microsoft.com/office/drawing/2014/main" id="{4214F9E1-2382-4A3F-854F-B07E7FB88142}"/>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BC3DD607-BC7A-4B9A-B3D4-577CCA743DC7}"/>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809112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32AF0DFD-AD88-4F3E-992B-E213482B0FC2}"/>
              </a:ext>
            </a:extLst>
          </p:cNvPr>
          <p:cNvSpPr txBox="1">
            <a:spLocks noGrp="1"/>
          </p:cNvSpPr>
          <p:nvPr>
            <p:ph type="sldNum" sz="quarter" idx="5"/>
          </p:nvPr>
        </p:nvSpPr>
        <p:spPr>
          <a:ln/>
        </p:spPr>
        <p:txBody>
          <a:bodyPr lIns="0" tIns="0" rIns="0" bIns="0" anchor="b" anchorCtr="0">
            <a:noAutofit/>
          </a:bodyPr>
          <a:lstStyle/>
          <a:p>
            <a:pPr lvl="0"/>
            <a:fld id="{1F2D9101-77E1-499D-BA0E-86B0DD77814C}" type="slidenum">
              <a:t>53</a:t>
            </a:fld>
            <a:endParaRPr lang="es-MX"/>
          </a:p>
        </p:txBody>
      </p:sp>
      <p:sp>
        <p:nvSpPr>
          <p:cNvPr id="2" name="Marcador de imagen de diapositiva 1">
            <a:extLst>
              <a:ext uri="{FF2B5EF4-FFF2-40B4-BE49-F238E27FC236}">
                <a16:creationId xmlns:a16="http://schemas.microsoft.com/office/drawing/2014/main" id="{F273FC69-3215-4139-94DF-35A46F7EEAD7}"/>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5E48ABD2-43BC-4E7C-852A-B056F255F8B2}"/>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1855310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D504BAC3-9B03-42C9-970E-37DA83369555}"/>
              </a:ext>
            </a:extLst>
          </p:cNvPr>
          <p:cNvSpPr txBox="1">
            <a:spLocks noGrp="1"/>
          </p:cNvSpPr>
          <p:nvPr>
            <p:ph type="sldNum" sz="quarter" idx="5"/>
          </p:nvPr>
        </p:nvSpPr>
        <p:spPr>
          <a:ln/>
        </p:spPr>
        <p:txBody>
          <a:bodyPr lIns="0" tIns="0" rIns="0" bIns="0" anchor="b" anchorCtr="0">
            <a:noAutofit/>
          </a:bodyPr>
          <a:lstStyle/>
          <a:p>
            <a:pPr lvl="0"/>
            <a:fld id="{94C58775-77D1-4B31-85FF-3349BD16989A}" type="slidenum">
              <a:t>54</a:t>
            </a:fld>
            <a:endParaRPr lang="es-MX"/>
          </a:p>
        </p:txBody>
      </p:sp>
      <p:sp>
        <p:nvSpPr>
          <p:cNvPr id="2" name="Marcador de imagen de diapositiva 1">
            <a:extLst>
              <a:ext uri="{FF2B5EF4-FFF2-40B4-BE49-F238E27FC236}">
                <a16:creationId xmlns:a16="http://schemas.microsoft.com/office/drawing/2014/main" id="{22E5BB9D-BCEA-49C3-B0CB-ABB585309BF0}"/>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7818030E-9BED-4CC8-8A0C-1A5390C71F05}"/>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1449108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512D49E0-C0BF-4679-842B-AA934D52FF0D}"/>
              </a:ext>
            </a:extLst>
          </p:cNvPr>
          <p:cNvSpPr txBox="1">
            <a:spLocks noGrp="1"/>
          </p:cNvSpPr>
          <p:nvPr>
            <p:ph type="sldNum" sz="quarter" idx="5"/>
          </p:nvPr>
        </p:nvSpPr>
        <p:spPr>
          <a:ln/>
        </p:spPr>
        <p:txBody>
          <a:bodyPr lIns="0" tIns="0" rIns="0" bIns="0" anchor="b" anchorCtr="0">
            <a:noAutofit/>
          </a:bodyPr>
          <a:lstStyle/>
          <a:p>
            <a:pPr lvl="0"/>
            <a:fld id="{650F888E-DF72-4C3B-8382-AD9C51D23472}" type="slidenum">
              <a:t>55</a:t>
            </a:fld>
            <a:endParaRPr lang="es-MX"/>
          </a:p>
        </p:txBody>
      </p:sp>
      <p:sp>
        <p:nvSpPr>
          <p:cNvPr id="2" name="Marcador de imagen de diapositiva 1">
            <a:extLst>
              <a:ext uri="{FF2B5EF4-FFF2-40B4-BE49-F238E27FC236}">
                <a16:creationId xmlns:a16="http://schemas.microsoft.com/office/drawing/2014/main" id="{D576ACAE-671B-48ED-83A5-04C012B02C98}"/>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F250C087-884B-4C3D-9A70-6624C59253DE}"/>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631226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28C0FAB4-5075-445E-A64A-5D398B5BED17}"/>
              </a:ext>
            </a:extLst>
          </p:cNvPr>
          <p:cNvSpPr txBox="1">
            <a:spLocks noGrp="1"/>
          </p:cNvSpPr>
          <p:nvPr>
            <p:ph type="sldNum" sz="quarter" idx="5"/>
          </p:nvPr>
        </p:nvSpPr>
        <p:spPr>
          <a:ln/>
        </p:spPr>
        <p:txBody>
          <a:bodyPr lIns="0" tIns="0" rIns="0" bIns="0" anchor="b" anchorCtr="0">
            <a:noAutofit/>
          </a:bodyPr>
          <a:lstStyle/>
          <a:p>
            <a:pPr lvl="0"/>
            <a:fld id="{42CF5448-2C84-419C-B01D-0293517732BB}" type="slidenum">
              <a:t>56</a:t>
            </a:fld>
            <a:endParaRPr lang="es-MX"/>
          </a:p>
        </p:txBody>
      </p:sp>
      <p:sp>
        <p:nvSpPr>
          <p:cNvPr id="2" name="Marcador de imagen de diapositiva 1">
            <a:extLst>
              <a:ext uri="{FF2B5EF4-FFF2-40B4-BE49-F238E27FC236}">
                <a16:creationId xmlns:a16="http://schemas.microsoft.com/office/drawing/2014/main" id="{2DFC0389-B7C6-4912-8B79-7DF98413905B}"/>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23C93C5E-C63F-4DA1-94CF-496F64C26932}"/>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2541080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B5DFFC95-B893-4B85-BC58-7787E282DFC8}"/>
              </a:ext>
            </a:extLst>
          </p:cNvPr>
          <p:cNvSpPr txBox="1">
            <a:spLocks noGrp="1"/>
          </p:cNvSpPr>
          <p:nvPr>
            <p:ph type="sldNum" sz="quarter" idx="5"/>
          </p:nvPr>
        </p:nvSpPr>
        <p:spPr>
          <a:ln/>
        </p:spPr>
        <p:txBody>
          <a:bodyPr lIns="0" tIns="0" rIns="0" bIns="0" anchor="b" anchorCtr="0">
            <a:noAutofit/>
          </a:bodyPr>
          <a:lstStyle/>
          <a:p>
            <a:pPr lvl="0"/>
            <a:fld id="{B9810390-7561-4E5B-B260-943E650C3EE9}" type="slidenum">
              <a:t>57</a:t>
            </a:fld>
            <a:endParaRPr lang="es-MX"/>
          </a:p>
        </p:txBody>
      </p:sp>
      <p:sp>
        <p:nvSpPr>
          <p:cNvPr id="2" name="Marcador de imagen de diapositiva 1">
            <a:extLst>
              <a:ext uri="{FF2B5EF4-FFF2-40B4-BE49-F238E27FC236}">
                <a16:creationId xmlns:a16="http://schemas.microsoft.com/office/drawing/2014/main" id="{99115AC9-E8FB-4E69-AEAA-9353301F739C}"/>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D5869860-0F46-46CC-8F71-721E452DCBF4}"/>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236342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6B36DD94-6A42-49E0-95E4-EFEF14F695B6}"/>
              </a:ext>
            </a:extLst>
          </p:cNvPr>
          <p:cNvSpPr txBox="1">
            <a:spLocks noGrp="1"/>
          </p:cNvSpPr>
          <p:nvPr>
            <p:ph type="sldNum" sz="quarter" idx="5"/>
          </p:nvPr>
        </p:nvSpPr>
        <p:spPr>
          <a:ln/>
        </p:spPr>
        <p:txBody>
          <a:bodyPr lIns="0" tIns="0" rIns="0" bIns="0" anchor="b" anchorCtr="0">
            <a:noAutofit/>
          </a:bodyPr>
          <a:lstStyle/>
          <a:p>
            <a:pPr lvl="0"/>
            <a:fld id="{7A4243C8-0E13-467C-A33D-750888C89D86}" type="slidenum">
              <a:t>58</a:t>
            </a:fld>
            <a:endParaRPr lang="es-MX"/>
          </a:p>
        </p:txBody>
      </p:sp>
      <p:sp>
        <p:nvSpPr>
          <p:cNvPr id="2" name="Marcador de imagen de diapositiva 1">
            <a:extLst>
              <a:ext uri="{FF2B5EF4-FFF2-40B4-BE49-F238E27FC236}">
                <a16:creationId xmlns:a16="http://schemas.microsoft.com/office/drawing/2014/main" id="{3726DDB0-A5D2-4CAF-A444-17923F52FE64}"/>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1365A749-489B-4E80-B591-1B6F29EDFCC5}"/>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200533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68F41E6B-901D-4592-8A2D-104B874BB755}"/>
              </a:ext>
            </a:extLst>
          </p:cNvPr>
          <p:cNvSpPr txBox="1">
            <a:spLocks noGrp="1"/>
          </p:cNvSpPr>
          <p:nvPr>
            <p:ph type="sldNum" sz="quarter" idx="5"/>
          </p:nvPr>
        </p:nvSpPr>
        <p:spPr>
          <a:ln/>
        </p:spPr>
        <p:txBody>
          <a:bodyPr lIns="0" tIns="0" rIns="0" bIns="0" anchor="b" anchorCtr="0">
            <a:noAutofit/>
          </a:bodyPr>
          <a:lstStyle/>
          <a:p>
            <a:pPr lvl="0"/>
            <a:fld id="{0AEC5C4E-991B-41DE-B673-A87F08F2888D}" type="slidenum">
              <a:t>41</a:t>
            </a:fld>
            <a:endParaRPr lang="es-MX"/>
          </a:p>
        </p:txBody>
      </p:sp>
      <p:sp>
        <p:nvSpPr>
          <p:cNvPr id="2" name="Marcador de imagen de diapositiva 1">
            <a:extLst>
              <a:ext uri="{FF2B5EF4-FFF2-40B4-BE49-F238E27FC236}">
                <a16:creationId xmlns:a16="http://schemas.microsoft.com/office/drawing/2014/main" id="{7204335B-EB36-43B4-81F2-B098A9EB035B}"/>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361000E1-A676-40C1-8722-00045415B5CC}"/>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648068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DE5907DC-1382-4B63-9B2C-8E6E0CEF8C68}"/>
              </a:ext>
            </a:extLst>
          </p:cNvPr>
          <p:cNvSpPr txBox="1">
            <a:spLocks noGrp="1"/>
          </p:cNvSpPr>
          <p:nvPr>
            <p:ph type="sldNum" sz="quarter" idx="5"/>
          </p:nvPr>
        </p:nvSpPr>
        <p:spPr>
          <a:ln/>
        </p:spPr>
        <p:txBody>
          <a:bodyPr lIns="0" tIns="0" rIns="0" bIns="0" anchor="b" anchorCtr="0">
            <a:noAutofit/>
          </a:bodyPr>
          <a:lstStyle/>
          <a:p>
            <a:pPr lvl="0"/>
            <a:fld id="{239D331B-FE58-458F-9591-7CF7A33C710C}" type="slidenum">
              <a:t>59</a:t>
            </a:fld>
            <a:endParaRPr lang="es-MX"/>
          </a:p>
        </p:txBody>
      </p:sp>
      <p:sp>
        <p:nvSpPr>
          <p:cNvPr id="2" name="Marcador de imagen de diapositiva 1">
            <a:extLst>
              <a:ext uri="{FF2B5EF4-FFF2-40B4-BE49-F238E27FC236}">
                <a16:creationId xmlns:a16="http://schemas.microsoft.com/office/drawing/2014/main" id="{92C8D3A3-EB2E-41EF-AEA0-564674B20090}"/>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8ED72DFF-E49B-4E29-998A-261E8399B5DC}"/>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1966747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700998C1-4612-4562-A67B-373D6101969A}"/>
              </a:ext>
            </a:extLst>
          </p:cNvPr>
          <p:cNvSpPr txBox="1">
            <a:spLocks noGrp="1"/>
          </p:cNvSpPr>
          <p:nvPr>
            <p:ph type="sldNum" sz="quarter" idx="5"/>
          </p:nvPr>
        </p:nvSpPr>
        <p:spPr>
          <a:ln/>
        </p:spPr>
        <p:txBody>
          <a:bodyPr lIns="0" tIns="0" rIns="0" bIns="0" anchor="b" anchorCtr="0">
            <a:noAutofit/>
          </a:bodyPr>
          <a:lstStyle/>
          <a:p>
            <a:pPr lvl="0"/>
            <a:fld id="{22B1EEA4-33A6-4331-8671-AC3B67DFA2E0}" type="slidenum">
              <a:t>60</a:t>
            </a:fld>
            <a:endParaRPr lang="es-MX"/>
          </a:p>
        </p:txBody>
      </p:sp>
      <p:sp>
        <p:nvSpPr>
          <p:cNvPr id="2" name="Marcador de imagen de diapositiva 1">
            <a:extLst>
              <a:ext uri="{FF2B5EF4-FFF2-40B4-BE49-F238E27FC236}">
                <a16:creationId xmlns:a16="http://schemas.microsoft.com/office/drawing/2014/main" id="{5916640C-F004-4AB4-8703-A9FB64AA9D9A}"/>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3D219441-9D0C-44A5-A527-9EEC28017838}"/>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588839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B084C312-11D0-4ACE-93CD-91D3C0AEC627}"/>
              </a:ext>
            </a:extLst>
          </p:cNvPr>
          <p:cNvSpPr txBox="1">
            <a:spLocks noGrp="1"/>
          </p:cNvSpPr>
          <p:nvPr>
            <p:ph type="sldNum" sz="quarter" idx="5"/>
          </p:nvPr>
        </p:nvSpPr>
        <p:spPr>
          <a:ln/>
        </p:spPr>
        <p:txBody>
          <a:bodyPr lIns="0" tIns="0" rIns="0" bIns="0" anchor="b" anchorCtr="0">
            <a:noAutofit/>
          </a:bodyPr>
          <a:lstStyle/>
          <a:p>
            <a:pPr lvl="0"/>
            <a:fld id="{5320A70C-999E-45CF-95B7-763BD3723661}" type="slidenum">
              <a:t>61</a:t>
            </a:fld>
            <a:endParaRPr lang="es-MX"/>
          </a:p>
        </p:txBody>
      </p:sp>
      <p:sp>
        <p:nvSpPr>
          <p:cNvPr id="2" name="Marcador de imagen de diapositiva 1">
            <a:extLst>
              <a:ext uri="{FF2B5EF4-FFF2-40B4-BE49-F238E27FC236}">
                <a16:creationId xmlns:a16="http://schemas.microsoft.com/office/drawing/2014/main" id="{64A87AA4-3709-4D1B-8CE2-875D943C0E27}"/>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077ECC3D-664B-4975-A767-3EBC2E5DCFB7}"/>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332483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576C21F0-BD17-4A7E-8E20-52949332C41C}"/>
              </a:ext>
            </a:extLst>
          </p:cNvPr>
          <p:cNvSpPr txBox="1">
            <a:spLocks noGrp="1"/>
          </p:cNvSpPr>
          <p:nvPr>
            <p:ph type="sldNum" sz="quarter" idx="5"/>
          </p:nvPr>
        </p:nvSpPr>
        <p:spPr>
          <a:ln/>
        </p:spPr>
        <p:txBody>
          <a:bodyPr lIns="0" tIns="0" rIns="0" bIns="0" anchor="b" anchorCtr="0">
            <a:noAutofit/>
          </a:bodyPr>
          <a:lstStyle/>
          <a:p>
            <a:pPr lvl="0"/>
            <a:fld id="{5DFF9DD1-3E0D-4E2A-B7A4-88CB7DF9F5D3}" type="slidenum">
              <a:t>42</a:t>
            </a:fld>
            <a:endParaRPr lang="es-MX"/>
          </a:p>
        </p:txBody>
      </p:sp>
      <p:sp>
        <p:nvSpPr>
          <p:cNvPr id="2" name="Marcador de imagen de diapositiva 1">
            <a:extLst>
              <a:ext uri="{FF2B5EF4-FFF2-40B4-BE49-F238E27FC236}">
                <a16:creationId xmlns:a16="http://schemas.microsoft.com/office/drawing/2014/main" id="{71DE76EF-49BE-496D-A495-CCB4F893725D}"/>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6846EA4E-08AA-4EB4-8089-4FFD2B838BE2}"/>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112373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1D570BC7-071B-46AF-8D54-5AAFAE860D31}"/>
              </a:ext>
            </a:extLst>
          </p:cNvPr>
          <p:cNvSpPr txBox="1">
            <a:spLocks noGrp="1"/>
          </p:cNvSpPr>
          <p:nvPr>
            <p:ph type="sldNum" sz="quarter" idx="5"/>
          </p:nvPr>
        </p:nvSpPr>
        <p:spPr>
          <a:ln/>
        </p:spPr>
        <p:txBody>
          <a:bodyPr lIns="0" tIns="0" rIns="0" bIns="0" anchor="b" anchorCtr="0">
            <a:noAutofit/>
          </a:bodyPr>
          <a:lstStyle/>
          <a:p>
            <a:pPr lvl="0"/>
            <a:fld id="{77664CB2-58F6-4072-B3C6-0DA137574005}" type="slidenum">
              <a:t>43</a:t>
            </a:fld>
            <a:endParaRPr lang="es-MX"/>
          </a:p>
        </p:txBody>
      </p:sp>
      <p:sp>
        <p:nvSpPr>
          <p:cNvPr id="2" name="Marcador de imagen de diapositiva 1">
            <a:extLst>
              <a:ext uri="{FF2B5EF4-FFF2-40B4-BE49-F238E27FC236}">
                <a16:creationId xmlns:a16="http://schemas.microsoft.com/office/drawing/2014/main" id="{815A0B7A-D922-42B0-A498-BC1F59C8ACE2}"/>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86347979-5FAA-4DF0-AEF2-A1FA3D798931}"/>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4205218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AF9A6376-FB09-4ED2-B601-459AE7D742CA}"/>
              </a:ext>
            </a:extLst>
          </p:cNvPr>
          <p:cNvSpPr txBox="1">
            <a:spLocks noGrp="1"/>
          </p:cNvSpPr>
          <p:nvPr>
            <p:ph type="sldNum" sz="quarter" idx="5"/>
          </p:nvPr>
        </p:nvSpPr>
        <p:spPr>
          <a:ln/>
        </p:spPr>
        <p:txBody>
          <a:bodyPr lIns="0" tIns="0" rIns="0" bIns="0" anchor="b" anchorCtr="0">
            <a:noAutofit/>
          </a:bodyPr>
          <a:lstStyle/>
          <a:p>
            <a:pPr lvl="0"/>
            <a:fld id="{2D4C6469-4121-4648-9DDE-7EE17F67A048}" type="slidenum">
              <a:t>44</a:t>
            </a:fld>
            <a:endParaRPr lang="es-MX"/>
          </a:p>
        </p:txBody>
      </p:sp>
      <p:sp>
        <p:nvSpPr>
          <p:cNvPr id="2" name="Marcador de imagen de diapositiva 1">
            <a:extLst>
              <a:ext uri="{FF2B5EF4-FFF2-40B4-BE49-F238E27FC236}">
                <a16:creationId xmlns:a16="http://schemas.microsoft.com/office/drawing/2014/main" id="{1154CC79-E04A-4F94-AEC9-6BC337718ACA}"/>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CB3BC9BA-E339-4C81-8343-9CA67697A008}"/>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1898426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707942E3-8DB1-4119-9ACF-75C242B4F235}"/>
              </a:ext>
            </a:extLst>
          </p:cNvPr>
          <p:cNvSpPr txBox="1">
            <a:spLocks noGrp="1"/>
          </p:cNvSpPr>
          <p:nvPr>
            <p:ph type="sldNum" sz="quarter" idx="5"/>
          </p:nvPr>
        </p:nvSpPr>
        <p:spPr>
          <a:ln/>
        </p:spPr>
        <p:txBody>
          <a:bodyPr lIns="0" tIns="0" rIns="0" bIns="0" anchor="b" anchorCtr="0">
            <a:noAutofit/>
          </a:bodyPr>
          <a:lstStyle/>
          <a:p>
            <a:pPr lvl="0"/>
            <a:fld id="{A228D2B8-ADAD-4DF4-900B-171EBABEAE4C}" type="slidenum">
              <a:t>45</a:t>
            </a:fld>
            <a:endParaRPr lang="es-MX"/>
          </a:p>
        </p:txBody>
      </p:sp>
      <p:sp>
        <p:nvSpPr>
          <p:cNvPr id="2" name="Marcador de imagen de diapositiva 1">
            <a:extLst>
              <a:ext uri="{FF2B5EF4-FFF2-40B4-BE49-F238E27FC236}">
                <a16:creationId xmlns:a16="http://schemas.microsoft.com/office/drawing/2014/main" id="{E89CB885-A4E3-4908-8093-DB702A6FE5B7}"/>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8B940954-8F32-4025-98AA-87E0AC2DA0E8}"/>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401521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145F2DC2-27A7-48D1-A250-D11327096004}"/>
              </a:ext>
            </a:extLst>
          </p:cNvPr>
          <p:cNvSpPr txBox="1">
            <a:spLocks noGrp="1"/>
          </p:cNvSpPr>
          <p:nvPr>
            <p:ph type="sldNum" sz="quarter" idx="5"/>
          </p:nvPr>
        </p:nvSpPr>
        <p:spPr>
          <a:ln/>
        </p:spPr>
        <p:txBody>
          <a:bodyPr lIns="0" tIns="0" rIns="0" bIns="0" anchor="b" anchorCtr="0">
            <a:noAutofit/>
          </a:bodyPr>
          <a:lstStyle/>
          <a:p>
            <a:pPr lvl="0"/>
            <a:fld id="{C2FE7BC3-DA4F-4E0F-A737-5C3D9EB4C586}" type="slidenum">
              <a:t>46</a:t>
            </a:fld>
            <a:endParaRPr lang="es-MX"/>
          </a:p>
        </p:txBody>
      </p:sp>
      <p:sp>
        <p:nvSpPr>
          <p:cNvPr id="2" name="Marcador de imagen de diapositiva 1">
            <a:extLst>
              <a:ext uri="{FF2B5EF4-FFF2-40B4-BE49-F238E27FC236}">
                <a16:creationId xmlns:a16="http://schemas.microsoft.com/office/drawing/2014/main" id="{E1514718-F3D3-46D4-BB98-28B5BAE750DE}"/>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E30D56F4-4BF7-4A4E-B462-0B076CA6F3D4}"/>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2276979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BD8D5380-EF2A-4304-84EA-698098265DB5}"/>
              </a:ext>
            </a:extLst>
          </p:cNvPr>
          <p:cNvSpPr txBox="1">
            <a:spLocks noGrp="1"/>
          </p:cNvSpPr>
          <p:nvPr>
            <p:ph type="sldNum" sz="quarter" idx="5"/>
          </p:nvPr>
        </p:nvSpPr>
        <p:spPr>
          <a:ln/>
        </p:spPr>
        <p:txBody>
          <a:bodyPr lIns="0" tIns="0" rIns="0" bIns="0" anchor="b" anchorCtr="0">
            <a:noAutofit/>
          </a:bodyPr>
          <a:lstStyle/>
          <a:p>
            <a:pPr lvl="0"/>
            <a:fld id="{494A144E-F6DA-4A61-B3B8-3BA47E4D116F}" type="slidenum">
              <a:t>47</a:t>
            </a:fld>
            <a:endParaRPr lang="es-MX"/>
          </a:p>
        </p:txBody>
      </p:sp>
      <p:sp>
        <p:nvSpPr>
          <p:cNvPr id="2" name="Marcador de imagen de diapositiva 1">
            <a:extLst>
              <a:ext uri="{FF2B5EF4-FFF2-40B4-BE49-F238E27FC236}">
                <a16:creationId xmlns:a16="http://schemas.microsoft.com/office/drawing/2014/main" id="{F30DCE90-2298-4176-B1BF-C39498D78536}"/>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18410B5A-B35B-4C89-B90F-9B7A1D4FCD08}"/>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851267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CA6DCB20-0EBA-45A0-9522-0E8A8901A2D5}"/>
              </a:ext>
            </a:extLst>
          </p:cNvPr>
          <p:cNvSpPr txBox="1">
            <a:spLocks noGrp="1"/>
          </p:cNvSpPr>
          <p:nvPr>
            <p:ph type="sldNum" sz="quarter" idx="5"/>
          </p:nvPr>
        </p:nvSpPr>
        <p:spPr>
          <a:ln/>
        </p:spPr>
        <p:txBody>
          <a:bodyPr lIns="0" tIns="0" rIns="0" bIns="0" anchor="b" anchorCtr="0">
            <a:noAutofit/>
          </a:bodyPr>
          <a:lstStyle/>
          <a:p>
            <a:pPr lvl="0"/>
            <a:fld id="{39531615-A7EB-41B7-A2D9-A05007C0D57C}" type="slidenum">
              <a:t>48</a:t>
            </a:fld>
            <a:endParaRPr lang="es-MX"/>
          </a:p>
        </p:txBody>
      </p:sp>
      <p:sp>
        <p:nvSpPr>
          <p:cNvPr id="2" name="Marcador de imagen de diapositiva 1">
            <a:extLst>
              <a:ext uri="{FF2B5EF4-FFF2-40B4-BE49-F238E27FC236}">
                <a16:creationId xmlns:a16="http://schemas.microsoft.com/office/drawing/2014/main" id="{BCFB1E72-48EF-45FF-8BDD-DE1B910E1DA4}"/>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Marcador de notas 2">
            <a:extLst>
              <a:ext uri="{FF2B5EF4-FFF2-40B4-BE49-F238E27FC236}">
                <a16:creationId xmlns:a16="http://schemas.microsoft.com/office/drawing/2014/main" id="{95877429-F968-46B1-8901-A94D67B2D1F0}"/>
              </a:ext>
            </a:extLst>
          </p:cNvPr>
          <p:cNvSpPr txBox="1">
            <a:spLocks noGrp="1"/>
          </p:cNvSpPr>
          <p:nvPr>
            <p:ph type="body" sz="quarter" idx="1"/>
          </p:nvPr>
        </p:nvSpPr>
        <p:spPr/>
        <p:txBody>
          <a:bodyPr/>
          <a:lstStyle/>
          <a:p>
            <a:endParaRPr lang="es-MX"/>
          </a:p>
        </p:txBody>
      </p:sp>
    </p:spTree>
    <p:extLst>
      <p:ext uri="{BB962C8B-B14F-4D97-AF65-F5344CB8AC3E}">
        <p14:creationId xmlns:p14="http://schemas.microsoft.com/office/powerpoint/2010/main" val="359092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5DFEF0-F3ED-554B-8411-040215033FB0}" type="datetimeFigureOut">
              <a:rPr lang="es-MX" smtClean="0"/>
              <a:t>14/10/2020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F0AE77-A431-AA48-BD30-72BAA92BEA0A}" type="slidenum">
              <a:rPr lang="es-MX" smtClean="0"/>
              <a:t>‹#›</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1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DFEF0-F3ED-554B-8411-040215033FB0}" type="datetimeFigureOut">
              <a:rPr lang="es-MX" smtClean="0"/>
              <a:t>14/10/2020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F0AE77-A431-AA48-BD30-72BAA92BEA0A}" type="slidenum">
              <a:rPr lang="es-MX" smtClean="0"/>
              <a:t>‹#›</a:t>
            </a:fld>
            <a:endParaRPr lang="es-MX"/>
          </a:p>
        </p:txBody>
      </p:sp>
    </p:spTree>
    <p:extLst>
      <p:ext uri="{BB962C8B-B14F-4D97-AF65-F5344CB8AC3E}">
        <p14:creationId xmlns:p14="http://schemas.microsoft.com/office/powerpoint/2010/main" val="213098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DFEF0-F3ED-554B-8411-040215033FB0}" type="datetimeFigureOut">
              <a:rPr lang="es-MX" smtClean="0"/>
              <a:t>14/10/2020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F0AE77-A431-AA48-BD30-72BAA92BEA0A}" type="slidenum">
              <a:rPr lang="es-MX" smtClean="0"/>
              <a:t>‹#›</a:t>
            </a:fld>
            <a:endParaRPr lang="es-MX"/>
          </a:p>
        </p:txBody>
      </p:sp>
    </p:spTree>
    <p:extLst>
      <p:ext uri="{BB962C8B-B14F-4D97-AF65-F5344CB8AC3E}">
        <p14:creationId xmlns:p14="http://schemas.microsoft.com/office/powerpoint/2010/main" val="404288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DFEF0-F3ED-554B-8411-040215033FB0}" type="datetimeFigureOut">
              <a:rPr lang="es-MX" smtClean="0"/>
              <a:t>14/10/2020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F0AE77-A431-AA48-BD30-72BAA92BEA0A}" type="slidenum">
              <a:rPr lang="es-MX" smtClean="0"/>
              <a:t>‹#›</a:t>
            </a:fld>
            <a:endParaRPr lang="es-MX"/>
          </a:p>
        </p:txBody>
      </p:sp>
    </p:spTree>
    <p:extLst>
      <p:ext uri="{BB962C8B-B14F-4D97-AF65-F5344CB8AC3E}">
        <p14:creationId xmlns:p14="http://schemas.microsoft.com/office/powerpoint/2010/main" val="250828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DFEF0-F3ED-554B-8411-040215033FB0}" type="datetimeFigureOut">
              <a:rPr lang="es-MX" smtClean="0"/>
              <a:t>14/10/2020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F0AE77-A431-AA48-BD30-72BAA92BEA0A}" type="slidenum">
              <a:rPr lang="es-MX" smtClean="0"/>
              <a:t>‹#›</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19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5DFEF0-F3ED-554B-8411-040215033FB0}" type="datetimeFigureOut">
              <a:rPr lang="es-MX" smtClean="0"/>
              <a:t>14/10/2020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3F0AE77-A431-AA48-BD30-72BAA92BEA0A}" type="slidenum">
              <a:rPr lang="es-MX" smtClean="0"/>
              <a:t>‹#›</a:t>
            </a:fld>
            <a:endParaRPr lang="es-MX"/>
          </a:p>
        </p:txBody>
      </p:sp>
    </p:spTree>
    <p:extLst>
      <p:ext uri="{BB962C8B-B14F-4D97-AF65-F5344CB8AC3E}">
        <p14:creationId xmlns:p14="http://schemas.microsoft.com/office/powerpoint/2010/main" val="106898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5DFEF0-F3ED-554B-8411-040215033FB0}" type="datetimeFigureOut">
              <a:rPr lang="es-MX" smtClean="0"/>
              <a:t>14/10/2020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3F0AE77-A431-AA48-BD30-72BAA92BEA0A}" type="slidenum">
              <a:rPr lang="es-MX" smtClean="0"/>
              <a:t>‹#›</a:t>
            </a:fld>
            <a:endParaRPr lang="es-MX"/>
          </a:p>
        </p:txBody>
      </p:sp>
    </p:spTree>
    <p:extLst>
      <p:ext uri="{BB962C8B-B14F-4D97-AF65-F5344CB8AC3E}">
        <p14:creationId xmlns:p14="http://schemas.microsoft.com/office/powerpoint/2010/main" val="59268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5DFEF0-F3ED-554B-8411-040215033FB0}" type="datetimeFigureOut">
              <a:rPr lang="es-MX" smtClean="0"/>
              <a:t>14/10/2020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3F0AE77-A431-AA48-BD30-72BAA92BEA0A}" type="slidenum">
              <a:rPr lang="es-MX" smtClean="0"/>
              <a:t>‹#›</a:t>
            </a:fld>
            <a:endParaRPr lang="es-MX"/>
          </a:p>
        </p:txBody>
      </p:sp>
    </p:spTree>
    <p:extLst>
      <p:ext uri="{BB962C8B-B14F-4D97-AF65-F5344CB8AC3E}">
        <p14:creationId xmlns:p14="http://schemas.microsoft.com/office/powerpoint/2010/main" val="272215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5DFEF0-F3ED-554B-8411-040215033FB0}" type="datetimeFigureOut">
              <a:rPr lang="es-MX" smtClean="0"/>
              <a:t>14/10/2020</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43F0AE77-A431-AA48-BD30-72BAA92BEA0A}" type="slidenum">
              <a:rPr lang="es-MX" smtClean="0"/>
              <a:t>‹#›</a:t>
            </a:fld>
            <a:endParaRPr lang="es-MX"/>
          </a:p>
        </p:txBody>
      </p:sp>
    </p:spTree>
    <p:extLst>
      <p:ext uri="{BB962C8B-B14F-4D97-AF65-F5344CB8AC3E}">
        <p14:creationId xmlns:p14="http://schemas.microsoft.com/office/powerpoint/2010/main" val="21131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5DFEF0-F3ED-554B-8411-040215033FB0}" type="datetimeFigureOut">
              <a:rPr lang="es-MX" smtClean="0"/>
              <a:t>14/10/2020</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F0AE77-A431-AA48-BD30-72BAA92BEA0A}" type="slidenum">
              <a:rPr lang="es-MX" smtClean="0"/>
              <a:t>‹#›</a:t>
            </a:fld>
            <a:endParaRPr lang="es-MX"/>
          </a:p>
        </p:txBody>
      </p:sp>
    </p:spTree>
    <p:extLst>
      <p:ext uri="{BB962C8B-B14F-4D97-AF65-F5344CB8AC3E}">
        <p14:creationId xmlns:p14="http://schemas.microsoft.com/office/powerpoint/2010/main" val="373576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DFEF0-F3ED-554B-8411-040215033FB0}" type="datetimeFigureOut">
              <a:rPr lang="es-MX" smtClean="0"/>
              <a:t>14/10/2020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3F0AE77-A431-AA48-BD30-72BAA92BEA0A}" type="slidenum">
              <a:rPr lang="es-MX" smtClean="0"/>
              <a:t>‹#›</a:t>
            </a:fld>
            <a:endParaRPr lang="es-MX"/>
          </a:p>
        </p:txBody>
      </p:sp>
    </p:spTree>
    <p:extLst>
      <p:ext uri="{BB962C8B-B14F-4D97-AF65-F5344CB8AC3E}">
        <p14:creationId xmlns:p14="http://schemas.microsoft.com/office/powerpoint/2010/main" val="402851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5DFEF0-F3ED-554B-8411-040215033FB0}" type="datetimeFigureOut">
              <a:rPr lang="es-MX" smtClean="0"/>
              <a:t>14/10/2020</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F0AE77-A431-AA48-BD30-72BAA92BEA0A}" type="slidenum">
              <a:rPr lang="es-MX" smtClean="0"/>
              <a:t>‹#›</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7191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6C215-4382-CD41-A907-FF0A39F99A0A}"/>
              </a:ext>
            </a:extLst>
          </p:cNvPr>
          <p:cNvSpPr>
            <a:spLocks noGrp="1"/>
          </p:cNvSpPr>
          <p:nvPr>
            <p:ph type="ctrTitle"/>
          </p:nvPr>
        </p:nvSpPr>
        <p:spPr/>
        <p:txBody>
          <a:bodyPr/>
          <a:lstStyle/>
          <a:p>
            <a:r>
              <a:rPr lang="es-MX"/>
              <a:t>Tema 3: Herencia y polimorfismo</a:t>
            </a:r>
          </a:p>
        </p:txBody>
      </p:sp>
      <p:sp>
        <p:nvSpPr>
          <p:cNvPr id="3" name="Subtítulo 2">
            <a:extLst>
              <a:ext uri="{FF2B5EF4-FFF2-40B4-BE49-F238E27FC236}">
                <a16:creationId xmlns:a16="http://schemas.microsoft.com/office/drawing/2014/main" id="{4B43C1AF-6BF4-7145-B103-63293C0B1D26}"/>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71766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0C782-E40B-6D4E-A546-E840638D58E8}"/>
              </a:ext>
            </a:extLst>
          </p:cNvPr>
          <p:cNvSpPr>
            <a:spLocks noGrp="1"/>
          </p:cNvSpPr>
          <p:nvPr>
            <p:ph type="title"/>
          </p:nvPr>
        </p:nvSpPr>
        <p:spPr/>
        <p:txBody>
          <a:bodyPr/>
          <a:lstStyle/>
          <a:p>
            <a:r>
              <a:rPr lang="es-MX"/>
              <a:t>Constructor</a:t>
            </a:r>
          </a:p>
        </p:txBody>
      </p:sp>
      <p:sp>
        <p:nvSpPr>
          <p:cNvPr id="3" name="Marcador de contenido 2">
            <a:extLst>
              <a:ext uri="{FF2B5EF4-FFF2-40B4-BE49-F238E27FC236}">
                <a16:creationId xmlns:a16="http://schemas.microsoft.com/office/drawing/2014/main" id="{6B00F0CF-CC66-0843-BC5D-050034BCCC66}"/>
              </a:ext>
            </a:extLst>
          </p:cNvPr>
          <p:cNvSpPr>
            <a:spLocks noGrp="1"/>
          </p:cNvSpPr>
          <p:nvPr>
            <p:ph idx="1"/>
          </p:nvPr>
        </p:nvSpPr>
        <p:spPr/>
        <p:txBody>
          <a:bodyPr anchor="ctr">
            <a:normAutofit/>
          </a:bodyPr>
          <a:lstStyle/>
          <a:p>
            <a:pPr marL="0" indent="0" algn="just">
              <a:buNone/>
            </a:pPr>
            <a:r>
              <a:rPr lang="es-MX" sz="2400"/>
              <a:t>El trabajo del constructor es inicializar el estado interno de un objeto para que el código que crea una instancia tenga un objeto utilizable completamente inicializado de inmediato.</a:t>
            </a:r>
          </a:p>
          <a:p>
            <a:pPr marL="0" indent="0" algn="just">
              <a:buNone/>
            </a:pPr>
            <a:r>
              <a:rPr lang="es-MX" sz="2400"/>
              <a:t>Cuando no se define explícitamente un constructor para una clase, Java crea un constructor predeterminado para la clase.</a:t>
            </a:r>
          </a:p>
          <a:p>
            <a:pPr marL="0" indent="0" algn="just">
              <a:buNone/>
            </a:pPr>
            <a:r>
              <a:rPr lang="es-MX" sz="2400"/>
              <a:t>El constructor predeterminado inicializa automáticamente todas las variables de instancia a cero.  </a:t>
            </a:r>
          </a:p>
        </p:txBody>
      </p:sp>
    </p:spTree>
    <p:extLst>
      <p:ext uri="{BB962C8B-B14F-4D97-AF65-F5344CB8AC3E}">
        <p14:creationId xmlns:p14="http://schemas.microsoft.com/office/powerpoint/2010/main" val="116728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6C1C1A-F8B4-1E49-A621-60347A36371D}"/>
              </a:ext>
            </a:extLst>
          </p:cNvPr>
          <p:cNvSpPr>
            <a:spLocks noGrp="1"/>
          </p:cNvSpPr>
          <p:nvPr>
            <p:ph type="title"/>
          </p:nvPr>
        </p:nvSpPr>
        <p:spPr/>
        <p:txBody>
          <a:bodyPr/>
          <a:lstStyle/>
          <a:p>
            <a:r>
              <a:rPr lang="es-MX"/>
              <a:t>Constructor</a:t>
            </a:r>
          </a:p>
        </p:txBody>
      </p:sp>
      <p:sp>
        <p:nvSpPr>
          <p:cNvPr id="3" name="Marcador de contenido 2">
            <a:extLst>
              <a:ext uri="{FF2B5EF4-FFF2-40B4-BE49-F238E27FC236}">
                <a16:creationId xmlns:a16="http://schemas.microsoft.com/office/drawing/2014/main" id="{42841706-B051-DB4C-8AE5-D38CED9B41CD}"/>
              </a:ext>
            </a:extLst>
          </p:cNvPr>
          <p:cNvSpPr>
            <a:spLocks noGrp="1"/>
          </p:cNvSpPr>
          <p:nvPr>
            <p:ph idx="1"/>
          </p:nvPr>
        </p:nvSpPr>
        <p:spPr/>
        <p:txBody>
          <a:bodyPr anchor="ctr">
            <a:normAutofit/>
          </a:bodyPr>
          <a:lstStyle/>
          <a:p>
            <a:pPr marL="0" indent="0" algn="just">
              <a:buNone/>
            </a:pPr>
            <a:r>
              <a:rPr lang="es-MX" sz="2400"/>
              <a:t>El constructor predeterminado suele ser suficiente para las clases simples, pero generalmente no lo hará para las más sofisticadas.  Una vez que se define un constructor, el constructor predeterminado ya no se utiliza.</a:t>
            </a:r>
          </a:p>
          <a:p>
            <a:pPr marL="0" indent="0" algn="just">
              <a:buNone/>
            </a:pPr>
            <a:r>
              <a:rPr lang="es-MX" sz="2400"/>
              <a:t>Para mejorar la funcionalidad de definir un constructor propio, también es posible definir contructores con parámetros.</a:t>
            </a:r>
          </a:p>
        </p:txBody>
      </p:sp>
    </p:spTree>
    <p:extLst>
      <p:ext uri="{BB962C8B-B14F-4D97-AF65-F5344CB8AC3E}">
        <p14:creationId xmlns:p14="http://schemas.microsoft.com/office/powerpoint/2010/main" val="2137919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C3927-2BBF-B244-879A-0F0D6595732B}"/>
              </a:ext>
            </a:extLst>
          </p:cNvPr>
          <p:cNvSpPr>
            <a:spLocks noGrp="1"/>
          </p:cNvSpPr>
          <p:nvPr>
            <p:ph type="title"/>
          </p:nvPr>
        </p:nvSpPr>
        <p:spPr/>
        <p:txBody>
          <a:bodyPr/>
          <a:lstStyle/>
          <a:p>
            <a:r>
              <a:rPr lang="es-MX"/>
              <a:t>La palabra reservada this</a:t>
            </a:r>
          </a:p>
        </p:txBody>
      </p:sp>
      <p:sp>
        <p:nvSpPr>
          <p:cNvPr id="3" name="Marcador de contenido 2">
            <a:extLst>
              <a:ext uri="{FF2B5EF4-FFF2-40B4-BE49-F238E27FC236}">
                <a16:creationId xmlns:a16="http://schemas.microsoft.com/office/drawing/2014/main" id="{8601FBC0-0DF3-BE41-A473-FFE7C0E2D61E}"/>
              </a:ext>
            </a:extLst>
          </p:cNvPr>
          <p:cNvSpPr>
            <a:spLocks noGrp="1"/>
          </p:cNvSpPr>
          <p:nvPr>
            <p:ph idx="1"/>
          </p:nvPr>
        </p:nvSpPr>
        <p:spPr/>
        <p:txBody>
          <a:bodyPr anchor="ctr">
            <a:normAutofit/>
          </a:bodyPr>
          <a:lstStyle/>
          <a:p>
            <a:pPr marL="0" indent="0" algn="just">
              <a:buNone/>
            </a:pPr>
            <a:r>
              <a:rPr lang="es-MX" sz="2400" dirty="0"/>
              <a:t>Algunas veces dentro de un método será necesario hacer referencia al objeto que lo invocó. Para este fin, dentro del lenguaje de programación Java, se define la palabra reservada </a:t>
            </a:r>
            <a:r>
              <a:rPr lang="es-MX" sz="2400" b="1" i="1" dirty="0" err="1"/>
              <a:t>this</a:t>
            </a:r>
            <a:r>
              <a:rPr lang="es-MX" sz="2400" dirty="0"/>
              <a:t>. </a:t>
            </a:r>
          </a:p>
          <a:p>
            <a:pPr marL="0" indent="0" algn="just">
              <a:buNone/>
            </a:pPr>
            <a:endParaRPr lang="es-MX" sz="2400" dirty="0"/>
          </a:p>
          <a:p>
            <a:pPr marL="0" indent="0" algn="just">
              <a:buNone/>
            </a:pPr>
            <a:r>
              <a:rPr lang="es-MX" sz="2400" dirty="0"/>
              <a:t>La palabra reservada </a:t>
            </a:r>
            <a:r>
              <a:rPr lang="es-MX" sz="2400" dirty="0" err="1"/>
              <a:t>this</a:t>
            </a:r>
            <a:r>
              <a:rPr lang="es-MX" sz="2400" dirty="0"/>
              <a:t> puede utilizarse dentro de cualquier método para hacer referencia al objeto </a:t>
            </a:r>
            <a:r>
              <a:rPr lang="es-MX" sz="2400" i="1" dirty="0"/>
              <a:t>actual</a:t>
            </a:r>
            <a:r>
              <a:rPr lang="es-MX" sz="2400" dirty="0"/>
              <a:t>.</a:t>
            </a:r>
          </a:p>
        </p:txBody>
      </p:sp>
    </p:spTree>
    <p:extLst>
      <p:ext uri="{BB962C8B-B14F-4D97-AF65-F5344CB8AC3E}">
        <p14:creationId xmlns:p14="http://schemas.microsoft.com/office/powerpoint/2010/main" val="2691224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9B349-595D-684D-A5F9-B19F1C9874AE}"/>
              </a:ext>
            </a:extLst>
          </p:cNvPr>
          <p:cNvSpPr>
            <a:spLocks noGrp="1"/>
          </p:cNvSpPr>
          <p:nvPr>
            <p:ph type="title"/>
          </p:nvPr>
        </p:nvSpPr>
        <p:spPr/>
        <p:txBody>
          <a:bodyPr/>
          <a:lstStyle/>
          <a:p>
            <a:r>
              <a:rPr lang="es-MX"/>
              <a:t>La palabra reservada this</a:t>
            </a:r>
          </a:p>
        </p:txBody>
      </p:sp>
      <p:sp>
        <p:nvSpPr>
          <p:cNvPr id="3" name="Marcador de contenido 2">
            <a:extLst>
              <a:ext uri="{FF2B5EF4-FFF2-40B4-BE49-F238E27FC236}">
                <a16:creationId xmlns:a16="http://schemas.microsoft.com/office/drawing/2014/main" id="{15C826E8-2390-A842-A9AD-76CE5BCB49AB}"/>
              </a:ext>
            </a:extLst>
          </p:cNvPr>
          <p:cNvSpPr>
            <a:spLocks noGrp="1"/>
          </p:cNvSpPr>
          <p:nvPr>
            <p:ph idx="1"/>
          </p:nvPr>
        </p:nvSpPr>
        <p:spPr/>
        <p:txBody>
          <a:bodyPr anchor="ctr">
            <a:noAutofit/>
          </a:bodyPr>
          <a:lstStyle/>
          <a:p>
            <a:pPr marL="0" indent="0" algn="just">
              <a:buNone/>
            </a:pPr>
            <a:r>
              <a:rPr lang="es-MX" sz="2400" dirty="0"/>
              <a:t>No esta permitido dentro declarar dos variables con el mismo nombre dentro del mismo ámbito.</a:t>
            </a:r>
          </a:p>
          <a:p>
            <a:pPr marL="0" indent="0" algn="just">
              <a:buNone/>
            </a:pPr>
            <a:r>
              <a:rPr lang="es-MX" sz="2400" dirty="0"/>
              <a:t>Sin embargo, es posible crear variables locales y parámetros de métodos que tengan el mismo nombre que las variables de instancia. Cuando esto sucede, las variables locales </a:t>
            </a:r>
            <a:r>
              <a:rPr lang="es-MX" sz="2400" b="1" i="1" dirty="0"/>
              <a:t>ocultan</a:t>
            </a:r>
            <a:r>
              <a:rPr lang="es-MX" sz="2400" dirty="0"/>
              <a:t> a las variables de instancia.</a:t>
            </a:r>
          </a:p>
          <a:p>
            <a:pPr marL="0" indent="0" algn="just">
              <a:buNone/>
            </a:pPr>
            <a:r>
              <a:rPr lang="es-MX" sz="2400" dirty="0"/>
              <a:t>La palabra reservada </a:t>
            </a:r>
            <a:r>
              <a:rPr lang="es-MX" sz="2400" dirty="0" err="1"/>
              <a:t>this</a:t>
            </a:r>
            <a:r>
              <a:rPr lang="es-MX" sz="2400" dirty="0"/>
              <a:t> puede utilizarse para resolver este tipo de colisiones, debido a que hace referencia al objeto, por tanto es posible distinguir entre las variables de instancia y las variables locales</a:t>
            </a:r>
          </a:p>
        </p:txBody>
      </p:sp>
    </p:spTree>
    <p:extLst>
      <p:ext uri="{BB962C8B-B14F-4D97-AF65-F5344CB8AC3E}">
        <p14:creationId xmlns:p14="http://schemas.microsoft.com/office/powerpoint/2010/main" val="121494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62EF9-5F49-E049-95C0-CFDF7C88FA75}"/>
              </a:ext>
            </a:extLst>
          </p:cNvPr>
          <p:cNvSpPr>
            <a:spLocks noGrp="1"/>
          </p:cNvSpPr>
          <p:nvPr>
            <p:ph type="title"/>
          </p:nvPr>
        </p:nvSpPr>
        <p:spPr/>
        <p:txBody>
          <a:bodyPr/>
          <a:lstStyle/>
          <a:p>
            <a:r>
              <a:rPr lang="es-MX"/>
              <a:t>La palabra reservada this</a:t>
            </a:r>
          </a:p>
        </p:txBody>
      </p:sp>
      <p:sp>
        <p:nvSpPr>
          <p:cNvPr id="3" name="Marcador de contenido 2">
            <a:extLst>
              <a:ext uri="{FF2B5EF4-FFF2-40B4-BE49-F238E27FC236}">
                <a16:creationId xmlns:a16="http://schemas.microsoft.com/office/drawing/2014/main" id="{497B70FC-5446-9741-809B-39F30CBF8CD8}"/>
              </a:ext>
            </a:extLst>
          </p:cNvPr>
          <p:cNvSpPr>
            <a:spLocks noGrp="1"/>
          </p:cNvSpPr>
          <p:nvPr>
            <p:ph idx="1"/>
          </p:nvPr>
        </p:nvSpPr>
        <p:spPr/>
        <p:txBody>
          <a:bodyPr anchor="ctr">
            <a:normAutofit/>
          </a:bodyPr>
          <a:lstStyle/>
          <a:p>
            <a:pPr marL="292608" lvl="1" indent="0">
              <a:buNone/>
            </a:pPr>
            <a:r>
              <a:rPr lang="es-MX" sz="2400" dirty="0"/>
              <a:t>Caja(</a:t>
            </a:r>
            <a:r>
              <a:rPr lang="es-MX" sz="2400" dirty="0" err="1"/>
              <a:t>double</a:t>
            </a:r>
            <a:r>
              <a:rPr lang="es-MX" sz="2400" dirty="0"/>
              <a:t> ancho, </a:t>
            </a:r>
            <a:r>
              <a:rPr lang="es-MX" sz="2400" dirty="0" err="1"/>
              <a:t>double</a:t>
            </a:r>
            <a:r>
              <a:rPr lang="es-MX" sz="2400" dirty="0"/>
              <a:t> alto, </a:t>
            </a:r>
            <a:r>
              <a:rPr lang="es-MX" sz="2400" dirty="0" err="1"/>
              <a:t>double</a:t>
            </a:r>
            <a:r>
              <a:rPr lang="es-MX" sz="2400" dirty="0"/>
              <a:t> profundidad) { </a:t>
            </a:r>
          </a:p>
          <a:p>
            <a:pPr marL="475488" lvl="2" indent="0">
              <a:buNone/>
            </a:pPr>
            <a:r>
              <a:rPr lang="es-MX" sz="2400" dirty="0"/>
              <a:t>       </a:t>
            </a:r>
            <a:r>
              <a:rPr lang="es-MX" sz="2400" dirty="0" err="1"/>
              <a:t>this.ancho</a:t>
            </a:r>
            <a:r>
              <a:rPr lang="es-MX" sz="2400" dirty="0"/>
              <a:t> = ancho; </a:t>
            </a:r>
          </a:p>
          <a:p>
            <a:pPr marL="475488" lvl="2" indent="0">
              <a:buNone/>
            </a:pPr>
            <a:r>
              <a:rPr lang="es-MX" sz="2400" dirty="0"/>
              <a:t>       </a:t>
            </a:r>
            <a:r>
              <a:rPr lang="es-MX" sz="2400" dirty="0" err="1"/>
              <a:t>this.alto</a:t>
            </a:r>
            <a:r>
              <a:rPr lang="es-MX" sz="2400" dirty="0"/>
              <a:t> = alto; </a:t>
            </a:r>
          </a:p>
          <a:p>
            <a:pPr marL="475488" lvl="2" indent="0">
              <a:buNone/>
            </a:pPr>
            <a:r>
              <a:rPr lang="es-MX" sz="2400" dirty="0"/>
              <a:t>       </a:t>
            </a:r>
            <a:r>
              <a:rPr lang="es-MX" sz="2400" dirty="0" err="1"/>
              <a:t>this.profundidad</a:t>
            </a:r>
            <a:r>
              <a:rPr lang="es-MX" sz="2400" dirty="0"/>
              <a:t> = profundidad; </a:t>
            </a:r>
          </a:p>
          <a:p>
            <a:pPr marL="292608" lvl="1" indent="0">
              <a:buNone/>
            </a:pPr>
            <a:r>
              <a:rPr lang="es-MX" sz="2400" dirty="0"/>
              <a:t>}</a:t>
            </a:r>
          </a:p>
        </p:txBody>
      </p:sp>
    </p:spTree>
    <p:extLst>
      <p:ext uri="{BB962C8B-B14F-4D97-AF65-F5344CB8AC3E}">
        <p14:creationId xmlns:p14="http://schemas.microsoft.com/office/powerpoint/2010/main" val="220357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28498-319D-1A42-A3DA-CDE098B2819C}"/>
              </a:ext>
            </a:extLst>
          </p:cNvPr>
          <p:cNvSpPr>
            <a:spLocks noGrp="1"/>
          </p:cNvSpPr>
          <p:nvPr>
            <p:ph type="title"/>
          </p:nvPr>
        </p:nvSpPr>
        <p:spPr/>
        <p:txBody>
          <a:bodyPr/>
          <a:lstStyle/>
          <a:p>
            <a:r>
              <a:rPr lang="es-MX"/>
              <a:t>Herencia y polimorfismo</a:t>
            </a:r>
          </a:p>
        </p:txBody>
      </p:sp>
      <p:sp>
        <p:nvSpPr>
          <p:cNvPr id="3" name="Marcador de contenido 2">
            <a:extLst>
              <a:ext uri="{FF2B5EF4-FFF2-40B4-BE49-F238E27FC236}">
                <a16:creationId xmlns:a16="http://schemas.microsoft.com/office/drawing/2014/main" id="{CA8DB141-9471-464A-9EDD-6B2B17EFF107}"/>
              </a:ext>
            </a:extLst>
          </p:cNvPr>
          <p:cNvSpPr>
            <a:spLocks noGrp="1"/>
          </p:cNvSpPr>
          <p:nvPr>
            <p:ph idx="1"/>
          </p:nvPr>
        </p:nvSpPr>
        <p:spPr/>
        <p:txBody>
          <a:bodyPr anchor="ctr">
            <a:normAutofit/>
          </a:bodyPr>
          <a:lstStyle/>
          <a:p>
            <a:pPr marL="0" indent="0">
              <a:buNone/>
            </a:pPr>
            <a:r>
              <a:rPr lang="es-MX" sz="3600" dirty="0"/>
              <a:t>Describa con sus propias palabras el concepto de herencia.</a:t>
            </a:r>
          </a:p>
        </p:txBody>
      </p:sp>
    </p:spTree>
    <p:extLst>
      <p:ext uri="{BB962C8B-B14F-4D97-AF65-F5344CB8AC3E}">
        <p14:creationId xmlns:p14="http://schemas.microsoft.com/office/powerpoint/2010/main" val="643646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47328-254C-FC46-9395-0CB1EA633EB4}"/>
              </a:ext>
            </a:extLst>
          </p:cNvPr>
          <p:cNvSpPr>
            <a:spLocks noGrp="1"/>
          </p:cNvSpPr>
          <p:nvPr>
            <p:ph type="title"/>
          </p:nvPr>
        </p:nvSpPr>
        <p:spPr/>
        <p:txBody>
          <a:bodyPr/>
          <a:lstStyle/>
          <a:p>
            <a:r>
              <a:rPr lang="es-MX"/>
              <a:t>Herencia</a:t>
            </a:r>
          </a:p>
        </p:txBody>
      </p:sp>
      <p:sp>
        <p:nvSpPr>
          <p:cNvPr id="3" name="Marcador de contenido 2">
            <a:extLst>
              <a:ext uri="{FF2B5EF4-FFF2-40B4-BE49-F238E27FC236}">
                <a16:creationId xmlns:a16="http://schemas.microsoft.com/office/drawing/2014/main" id="{3152B075-592E-E54E-82B9-C8ED14D10BFF}"/>
              </a:ext>
            </a:extLst>
          </p:cNvPr>
          <p:cNvSpPr>
            <a:spLocks noGrp="1"/>
          </p:cNvSpPr>
          <p:nvPr>
            <p:ph idx="1"/>
          </p:nvPr>
        </p:nvSpPr>
        <p:spPr/>
        <p:txBody>
          <a:bodyPr>
            <a:normAutofit/>
          </a:bodyPr>
          <a:lstStyle/>
          <a:p>
            <a:pPr marL="0" indent="0">
              <a:buNone/>
            </a:pPr>
            <a:r>
              <a:rPr lang="es-MX" sz="2400" dirty="0"/>
              <a:t>En el lenguaje de programación Java, la </a:t>
            </a:r>
            <a:r>
              <a:rPr lang="es-MX" sz="2400" b="1" i="1" dirty="0"/>
              <a:t>herencia entre clases</a:t>
            </a:r>
            <a:r>
              <a:rPr lang="es-MX" sz="2400" dirty="0"/>
              <a:t> se realiza a través de la palabra reservada </a:t>
            </a:r>
            <a:r>
              <a:rPr lang="es-MX" sz="2400" b="1" i="1" dirty="0" err="1"/>
              <a:t>extends</a:t>
            </a:r>
            <a:r>
              <a:rPr lang="es-MX" sz="2400" dirty="0"/>
              <a:t>.</a:t>
            </a:r>
          </a:p>
          <a:p>
            <a:pPr marL="0" indent="0">
              <a:buNone/>
            </a:pPr>
            <a:endParaRPr lang="es-MX" sz="2400" dirty="0"/>
          </a:p>
          <a:p>
            <a:pPr marL="841248" lvl="4" indent="0">
              <a:buNone/>
            </a:pPr>
            <a:r>
              <a:rPr lang="es-MX" sz="2400" dirty="0" err="1"/>
              <a:t>class</a:t>
            </a:r>
            <a:r>
              <a:rPr lang="es-MX" sz="2400" dirty="0"/>
              <a:t> A {</a:t>
            </a:r>
          </a:p>
          <a:p>
            <a:pPr marL="841248" lvl="4" indent="0">
              <a:buNone/>
            </a:pPr>
            <a:r>
              <a:rPr lang="es-MX" sz="2400" dirty="0"/>
              <a:t>	   </a:t>
            </a:r>
            <a:r>
              <a:rPr lang="es-MX" sz="2400" dirty="0" err="1"/>
              <a:t>int</a:t>
            </a:r>
            <a:r>
              <a:rPr lang="es-MX" sz="2400" dirty="0"/>
              <a:t> i, j;</a:t>
            </a:r>
          </a:p>
          <a:p>
            <a:pPr marL="841248" lvl="4" indent="0">
              <a:buNone/>
            </a:pPr>
            <a:r>
              <a:rPr lang="es-MX" sz="2400" dirty="0"/>
              <a:t>    </a:t>
            </a:r>
            <a:r>
              <a:rPr lang="es-MX" sz="2400" dirty="0" err="1"/>
              <a:t>void</a:t>
            </a:r>
            <a:r>
              <a:rPr lang="es-MX" sz="2400" dirty="0"/>
              <a:t> </a:t>
            </a:r>
            <a:r>
              <a:rPr lang="es-MX" sz="2400" dirty="0" err="1"/>
              <a:t>mostrarij</a:t>
            </a:r>
            <a:r>
              <a:rPr lang="es-MX" sz="2400" dirty="0"/>
              <a:t>() {</a:t>
            </a:r>
          </a:p>
          <a:p>
            <a:pPr marL="841248" lvl="4" indent="0">
              <a:buNone/>
            </a:pPr>
            <a:r>
              <a:rPr lang="es-MX" sz="2400" dirty="0"/>
              <a:t>        </a:t>
            </a:r>
            <a:r>
              <a:rPr lang="es-MX" sz="2400" dirty="0" err="1"/>
              <a:t>System.out.println</a:t>
            </a:r>
            <a:r>
              <a:rPr lang="es-MX" sz="2400" dirty="0"/>
              <a:t>("i y j: " + i + " " + j);</a:t>
            </a:r>
          </a:p>
          <a:p>
            <a:pPr marL="841248" lvl="4" indent="0">
              <a:buNone/>
            </a:pPr>
            <a:r>
              <a:rPr lang="es-MX" sz="2400" dirty="0"/>
              <a:t>    }</a:t>
            </a:r>
          </a:p>
          <a:p>
            <a:pPr marL="841248" lvl="4" indent="0">
              <a:buNone/>
            </a:pPr>
            <a:r>
              <a:rPr lang="es-MX" sz="2400" dirty="0"/>
              <a:t>}</a:t>
            </a:r>
          </a:p>
        </p:txBody>
      </p:sp>
    </p:spTree>
    <p:extLst>
      <p:ext uri="{BB962C8B-B14F-4D97-AF65-F5344CB8AC3E}">
        <p14:creationId xmlns:p14="http://schemas.microsoft.com/office/powerpoint/2010/main" val="413321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FDD4C7-BDE5-E64C-9E31-2F585F60A09D}"/>
              </a:ext>
            </a:extLst>
          </p:cNvPr>
          <p:cNvSpPr>
            <a:spLocks noGrp="1"/>
          </p:cNvSpPr>
          <p:nvPr>
            <p:ph type="title"/>
          </p:nvPr>
        </p:nvSpPr>
        <p:spPr/>
        <p:txBody>
          <a:bodyPr/>
          <a:lstStyle/>
          <a:p>
            <a:r>
              <a:rPr lang="es-MX"/>
              <a:t>Herencia</a:t>
            </a:r>
          </a:p>
        </p:txBody>
      </p:sp>
      <p:sp>
        <p:nvSpPr>
          <p:cNvPr id="3" name="Marcador de contenido 2">
            <a:extLst>
              <a:ext uri="{FF2B5EF4-FFF2-40B4-BE49-F238E27FC236}">
                <a16:creationId xmlns:a16="http://schemas.microsoft.com/office/drawing/2014/main" id="{BC02881B-84D2-F24F-A897-6C88754F43BD}"/>
              </a:ext>
            </a:extLst>
          </p:cNvPr>
          <p:cNvSpPr>
            <a:spLocks noGrp="1"/>
          </p:cNvSpPr>
          <p:nvPr>
            <p:ph idx="1"/>
          </p:nvPr>
        </p:nvSpPr>
        <p:spPr/>
        <p:txBody>
          <a:bodyPr>
            <a:noAutofit/>
          </a:bodyPr>
          <a:lstStyle/>
          <a:p>
            <a:pPr marL="292608" lvl="1" indent="0">
              <a:buNone/>
            </a:pPr>
            <a:r>
              <a:rPr lang="es-MX" sz="2400" dirty="0" err="1"/>
              <a:t>class</a:t>
            </a:r>
            <a:r>
              <a:rPr lang="es-MX" sz="2400" dirty="0"/>
              <a:t> B </a:t>
            </a:r>
            <a:r>
              <a:rPr lang="es-MX" sz="2400" dirty="0" err="1"/>
              <a:t>extends</a:t>
            </a:r>
            <a:r>
              <a:rPr lang="es-MX" sz="2400" dirty="0"/>
              <a:t> A {</a:t>
            </a:r>
          </a:p>
          <a:p>
            <a:pPr marL="292608" lvl="1" indent="0">
              <a:buNone/>
            </a:pPr>
            <a:r>
              <a:rPr lang="es-MX" sz="2400" dirty="0"/>
              <a:t>    </a:t>
            </a:r>
            <a:r>
              <a:rPr lang="es-MX" sz="2400" dirty="0" err="1"/>
              <a:t>int</a:t>
            </a:r>
            <a:r>
              <a:rPr lang="es-MX" sz="2400" dirty="0"/>
              <a:t> k;</a:t>
            </a:r>
          </a:p>
          <a:p>
            <a:pPr marL="292608" lvl="1" indent="0">
              <a:buNone/>
            </a:pPr>
            <a:r>
              <a:rPr lang="es-MX" sz="2400" dirty="0"/>
              <a:t>    </a:t>
            </a:r>
            <a:r>
              <a:rPr lang="es-MX" sz="2400" dirty="0" err="1"/>
              <a:t>void</a:t>
            </a:r>
            <a:r>
              <a:rPr lang="es-MX" sz="2400" dirty="0"/>
              <a:t> </a:t>
            </a:r>
            <a:r>
              <a:rPr lang="es-MX" sz="2400" dirty="0" err="1"/>
              <a:t>muestrak</a:t>
            </a:r>
            <a:r>
              <a:rPr lang="es-MX" sz="2400" dirty="0"/>
              <a:t>() {</a:t>
            </a:r>
          </a:p>
          <a:p>
            <a:pPr marL="292608" lvl="1" indent="0">
              <a:buNone/>
            </a:pPr>
            <a:r>
              <a:rPr lang="es-MX" sz="2400" dirty="0"/>
              <a:t>        </a:t>
            </a:r>
            <a:r>
              <a:rPr lang="es-MX" sz="2400" dirty="0" err="1"/>
              <a:t>System.out.println</a:t>
            </a:r>
            <a:r>
              <a:rPr lang="es-MX" sz="2400" dirty="0"/>
              <a:t>("k: " + k);</a:t>
            </a:r>
          </a:p>
          <a:p>
            <a:pPr marL="292608" lvl="1" indent="0">
              <a:buNone/>
            </a:pPr>
            <a:r>
              <a:rPr lang="es-MX" sz="2400" dirty="0"/>
              <a:t>    }</a:t>
            </a:r>
          </a:p>
          <a:p>
            <a:pPr marL="292608" lvl="1" indent="0">
              <a:buNone/>
            </a:pPr>
            <a:r>
              <a:rPr lang="es-MX" sz="2400" dirty="0"/>
              <a:t>    </a:t>
            </a:r>
            <a:r>
              <a:rPr lang="es-MX" sz="2400" dirty="0" err="1"/>
              <a:t>void</a:t>
            </a:r>
            <a:r>
              <a:rPr lang="es-MX" sz="2400" dirty="0"/>
              <a:t> sum() {</a:t>
            </a:r>
          </a:p>
          <a:p>
            <a:pPr marL="292608" lvl="1" indent="0">
              <a:buNone/>
            </a:pPr>
            <a:r>
              <a:rPr lang="es-MX" sz="2400" dirty="0"/>
              <a:t>        </a:t>
            </a:r>
            <a:r>
              <a:rPr lang="es-MX" sz="2400" dirty="0" err="1"/>
              <a:t>System.out.println</a:t>
            </a:r>
            <a:r>
              <a:rPr lang="es-MX" sz="2400" dirty="0"/>
              <a:t>("</a:t>
            </a:r>
            <a:r>
              <a:rPr lang="es-MX" sz="2400" dirty="0" err="1"/>
              <a:t>i+j+k</a:t>
            </a:r>
            <a:r>
              <a:rPr lang="es-MX" sz="2400" dirty="0"/>
              <a:t>: " + (</a:t>
            </a:r>
            <a:r>
              <a:rPr lang="es-MX" sz="2400" dirty="0" err="1"/>
              <a:t>i+j+k</a:t>
            </a:r>
            <a:r>
              <a:rPr lang="es-MX" sz="2400" dirty="0"/>
              <a:t>));</a:t>
            </a:r>
          </a:p>
          <a:p>
            <a:pPr marL="292608" lvl="1" indent="0">
              <a:buNone/>
            </a:pPr>
            <a:r>
              <a:rPr lang="es-MX" sz="2400" dirty="0"/>
              <a:t>    }</a:t>
            </a:r>
          </a:p>
          <a:p>
            <a:pPr marL="292608" lvl="1" indent="0">
              <a:buNone/>
            </a:pPr>
            <a:r>
              <a:rPr lang="es-MX" sz="2400" dirty="0"/>
              <a:t>}</a:t>
            </a:r>
          </a:p>
        </p:txBody>
      </p:sp>
    </p:spTree>
    <p:extLst>
      <p:ext uri="{BB962C8B-B14F-4D97-AF65-F5344CB8AC3E}">
        <p14:creationId xmlns:p14="http://schemas.microsoft.com/office/powerpoint/2010/main" val="318483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E2060-6BEF-4BBB-93BF-2B45980E764D}"/>
              </a:ext>
            </a:extLst>
          </p:cNvPr>
          <p:cNvSpPr>
            <a:spLocks noGrp="1"/>
          </p:cNvSpPr>
          <p:nvPr>
            <p:ph type="title"/>
          </p:nvPr>
        </p:nvSpPr>
        <p:spPr/>
        <p:txBody>
          <a:bodyPr/>
          <a:lstStyle/>
          <a:p>
            <a:r>
              <a:rPr lang="es-MX" dirty="0"/>
              <a:t>Herencia</a:t>
            </a:r>
          </a:p>
        </p:txBody>
      </p:sp>
      <p:sp>
        <p:nvSpPr>
          <p:cNvPr id="3" name="Marcador de contenido 2">
            <a:extLst>
              <a:ext uri="{FF2B5EF4-FFF2-40B4-BE49-F238E27FC236}">
                <a16:creationId xmlns:a16="http://schemas.microsoft.com/office/drawing/2014/main" id="{CFE1B879-7D0B-42AD-BD06-62A47DACD231}"/>
              </a:ext>
            </a:extLst>
          </p:cNvPr>
          <p:cNvSpPr>
            <a:spLocks noGrp="1"/>
          </p:cNvSpPr>
          <p:nvPr>
            <p:ph idx="1"/>
          </p:nvPr>
        </p:nvSpPr>
        <p:spPr/>
        <p:txBody>
          <a:bodyPr>
            <a:normAutofit/>
          </a:bodyPr>
          <a:lstStyle/>
          <a:p>
            <a:pPr marL="0" indent="0">
              <a:buNone/>
            </a:pPr>
            <a:r>
              <a:rPr lang="es-MX" sz="2400" dirty="0"/>
              <a:t>Cuando existe herencia, la subclase tendrá acceso a todos miembros públicos de la superclase.</a:t>
            </a:r>
          </a:p>
          <a:p>
            <a:pPr marL="0" indent="0">
              <a:buNone/>
            </a:pPr>
            <a:r>
              <a:rPr lang="es-MX" sz="2400" dirty="0"/>
              <a:t>A pesar de la relación de herencia, ambas clases pueden utilizarse por si solas, es decir, son independientes.</a:t>
            </a:r>
          </a:p>
          <a:p>
            <a:pPr marL="0" indent="0">
              <a:buNone/>
            </a:pPr>
            <a:r>
              <a:rPr lang="es-MX" sz="2400" dirty="0"/>
              <a:t>La forma general de la herencia en Java es:</a:t>
            </a:r>
          </a:p>
          <a:p>
            <a:pPr marL="0" indent="0">
              <a:buNone/>
            </a:pPr>
            <a:endParaRPr lang="es-MX" sz="2400" dirty="0"/>
          </a:p>
          <a:p>
            <a:pPr marL="457200" lvl="1" indent="0">
              <a:buNone/>
            </a:pPr>
            <a:r>
              <a:rPr lang="en-US" sz="2400" dirty="0"/>
              <a:t>class </a:t>
            </a:r>
            <a:r>
              <a:rPr lang="en-US" sz="2400" dirty="0" err="1"/>
              <a:t>nombreSubclase</a:t>
            </a:r>
            <a:r>
              <a:rPr lang="en-US" sz="2400" dirty="0"/>
              <a:t> extends </a:t>
            </a:r>
            <a:r>
              <a:rPr lang="en-US" sz="2400" dirty="0" err="1"/>
              <a:t>nombreSuperclase</a:t>
            </a:r>
            <a:r>
              <a:rPr lang="en-US" sz="2400" dirty="0"/>
              <a:t> { </a:t>
            </a:r>
          </a:p>
          <a:p>
            <a:pPr marL="457200" lvl="1" indent="0">
              <a:buNone/>
            </a:pPr>
            <a:r>
              <a:rPr lang="en-US" sz="2400" dirty="0"/>
              <a:t>	// </a:t>
            </a:r>
            <a:r>
              <a:rPr lang="en-US" sz="2400" dirty="0" err="1"/>
              <a:t>estructura</a:t>
            </a:r>
            <a:r>
              <a:rPr lang="en-US" sz="2400" dirty="0"/>
              <a:t> de la </a:t>
            </a:r>
            <a:r>
              <a:rPr lang="en-US" sz="2400" dirty="0" err="1"/>
              <a:t>clase</a:t>
            </a:r>
            <a:endParaRPr lang="en-US" sz="2400" dirty="0"/>
          </a:p>
          <a:p>
            <a:pPr marL="457200" lvl="1" indent="0">
              <a:buNone/>
            </a:pPr>
            <a:r>
              <a:rPr lang="en-US" sz="2400" dirty="0"/>
              <a:t>}</a:t>
            </a:r>
            <a:endParaRPr lang="es-MX" sz="2400" dirty="0"/>
          </a:p>
        </p:txBody>
      </p:sp>
    </p:spTree>
    <p:extLst>
      <p:ext uri="{BB962C8B-B14F-4D97-AF65-F5344CB8AC3E}">
        <p14:creationId xmlns:p14="http://schemas.microsoft.com/office/powerpoint/2010/main" val="1722159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55754-D98D-4DD3-9D2E-AF47C3A0FEF4}"/>
              </a:ext>
            </a:extLst>
          </p:cNvPr>
          <p:cNvSpPr>
            <a:spLocks noGrp="1"/>
          </p:cNvSpPr>
          <p:nvPr>
            <p:ph type="title"/>
          </p:nvPr>
        </p:nvSpPr>
        <p:spPr/>
        <p:txBody>
          <a:bodyPr/>
          <a:lstStyle/>
          <a:p>
            <a:r>
              <a:rPr lang="es-MX" dirty="0"/>
              <a:t>Herencia</a:t>
            </a:r>
          </a:p>
        </p:txBody>
      </p:sp>
      <p:sp>
        <p:nvSpPr>
          <p:cNvPr id="3" name="Marcador de contenido 2">
            <a:extLst>
              <a:ext uri="{FF2B5EF4-FFF2-40B4-BE49-F238E27FC236}">
                <a16:creationId xmlns:a16="http://schemas.microsoft.com/office/drawing/2014/main" id="{3222A8FC-BE81-46DA-82E6-BE6C5AEC470E}"/>
              </a:ext>
            </a:extLst>
          </p:cNvPr>
          <p:cNvSpPr>
            <a:spLocks noGrp="1"/>
          </p:cNvSpPr>
          <p:nvPr>
            <p:ph idx="1"/>
          </p:nvPr>
        </p:nvSpPr>
        <p:spPr/>
        <p:txBody>
          <a:bodyPr>
            <a:normAutofit/>
          </a:bodyPr>
          <a:lstStyle/>
          <a:p>
            <a:r>
              <a:rPr lang="es-MX" sz="2400" dirty="0"/>
              <a:t>Las subclases no pueden acceder a miembros de la superclase que han sido declarados como privados.</a:t>
            </a:r>
          </a:p>
          <a:p>
            <a:r>
              <a:rPr lang="es-MX" sz="2400" dirty="0"/>
              <a:t>Dentro de una referencia de una superclase es posible almacenar un objeto de una subclase.</a:t>
            </a:r>
          </a:p>
          <a:p>
            <a:pPr marL="0" indent="0">
              <a:buNone/>
            </a:pPr>
            <a:endParaRPr lang="es-MX" sz="2400" dirty="0"/>
          </a:p>
          <a:p>
            <a:pPr marL="457200" lvl="1" indent="0">
              <a:buNone/>
            </a:pPr>
            <a:r>
              <a:rPr lang="es-MX" sz="2400" dirty="0"/>
              <a:t>Ejemplo:</a:t>
            </a:r>
          </a:p>
          <a:p>
            <a:pPr marL="457200" lvl="1" indent="0">
              <a:buNone/>
            </a:pPr>
            <a:endParaRPr lang="es-MX" sz="2400" dirty="0"/>
          </a:p>
          <a:p>
            <a:pPr marL="457200" lvl="1" indent="0">
              <a:buNone/>
            </a:pPr>
            <a:r>
              <a:rPr lang="es-MX" sz="2400" dirty="0"/>
              <a:t>	Animal felino = new Gato();</a:t>
            </a:r>
          </a:p>
        </p:txBody>
      </p:sp>
    </p:spTree>
    <p:extLst>
      <p:ext uri="{BB962C8B-B14F-4D97-AF65-F5344CB8AC3E}">
        <p14:creationId xmlns:p14="http://schemas.microsoft.com/office/powerpoint/2010/main" val="240443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ABC30-4CCF-E34F-97DD-CED95C9EC828}"/>
              </a:ext>
            </a:extLst>
          </p:cNvPr>
          <p:cNvSpPr>
            <a:spLocks noGrp="1"/>
          </p:cNvSpPr>
          <p:nvPr>
            <p:ph type="title"/>
          </p:nvPr>
        </p:nvSpPr>
        <p:spPr/>
        <p:txBody>
          <a:bodyPr/>
          <a:lstStyle/>
          <a:p>
            <a:r>
              <a:rPr lang="es-MX"/>
              <a:t>Métodos</a:t>
            </a:r>
          </a:p>
        </p:txBody>
      </p:sp>
      <p:sp>
        <p:nvSpPr>
          <p:cNvPr id="3" name="Marcador de contenido 2">
            <a:extLst>
              <a:ext uri="{FF2B5EF4-FFF2-40B4-BE49-F238E27FC236}">
                <a16:creationId xmlns:a16="http://schemas.microsoft.com/office/drawing/2014/main" id="{DD8B7F7D-E9FA-9E40-B243-475B28F11008}"/>
              </a:ext>
            </a:extLst>
          </p:cNvPr>
          <p:cNvSpPr>
            <a:spLocks noGrp="1"/>
          </p:cNvSpPr>
          <p:nvPr>
            <p:ph idx="1"/>
          </p:nvPr>
        </p:nvSpPr>
        <p:spPr>
          <a:xfrm>
            <a:off x="1097280" y="1845734"/>
            <a:ext cx="10058400" cy="4023360"/>
          </a:xfrm>
        </p:spPr>
        <p:txBody>
          <a:bodyPr anchor="ctr">
            <a:normAutofit/>
          </a:bodyPr>
          <a:lstStyle/>
          <a:p>
            <a:pPr marL="0" indent="0" algn="just">
              <a:buNone/>
            </a:pPr>
            <a:r>
              <a:rPr lang="es-MX" sz="2400" dirty="0"/>
              <a:t>De forma general, las clases </a:t>
            </a:r>
            <a:r>
              <a:rPr lang="es-MX" sz="2400" dirty="0" err="1"/>
              <a:t>estan</a:t>
            </a:r>
            <a:r>
              <a:rPr lang="es-MX" sz="2400" dirty="0"/>
              <a:t> compuestas por dos elementos básicos: atributos y métodos.</a:t>
            </a:r>
          </a:p>
          <a:p>
            <a:pPr marL="0" indent="0" algn="just">
              <a:buNone/>
            </a:pPr>
            <a:r>
              <a:rPr lang="es-MX" sz="2400" dirty="0"/>
              <a:t>No es convencional definir clases que solo contienen atributos, generalmente, se definen métodos que permitan la manipulación de las variables de instancia definidas en las clases.</a:t>
            </a:r>
          </a:p>
        </p:txBody>
      </p:sp>
    </p:spTree>
    <p:extLst>
      <p:ext uri="{BB962C8B-B14F-4D97-AF65-F5344CB8AC3E}">
        <p14:creationId xmlns:p14="http://schemas.microsoft.com/office/powerpoint/2010/main" val="1707557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52C09-2331-4369-9AE5-A64D85D44B97}"/>
              </a:ext>
            </a:extLst>
          </p:cNvPr>
          <p:cNvSpPr>
            <a:spLocks noGrp="1"/>
          </p:cNvSpPr>
          <p:nvPr>
            <p:ph type="title"/>
          </p:nvPr>
        </p:nvSpPr>
        <p:spPr/>
        <p:txBody>
          <a:bodyPr/>
          <a:lstStyle/>
          <a:p>
            <a:r>
              <a:rPr lang="es-MX" dirty="0"/>
              <a:t>La palabra reservada super</a:t>
            </a:r>
          </a:p>
        </p:txBody>
      </p:sp>
      <p:sp>
        <p:nvSpPr>
          <p:cNvPr id="3" name="Marcador de contenido 2">
            <a:extLst>
              <a:ext uri="{FF2B5EF4-FFF2-40B4-BE49-F238E27FC236}">
                <a16:creationId xmlns:a16="http://schemas.microsoft.com/office/drawing/2014/main" id="{57C669CA-A243-4D54-9FC1-3BD5D48647EA}"/>
              </a:ext>
            </a:extLst>
          </p:cNvPr>
          <p:cNvSpPr>
            <a:spLocks noGrp="1"/>
          </p:cNvSpPr>
          <p:nvPr>
            <p:ph idx="1"/>
          </p:nvPr>
        </p:nvSpPr>
        <p:spPr/>
        <p:txBody>
          <a:bodyPr anchor="ctr">
            <a:normAutofit/>
          </a:bodyPr>
          <a:lstStyle/>
          <a:p>
            <a:pPr algn="just"/>
            <a:r>
              <a:rPr lang="es-MX" sz="2400" dirty="0"/>
              <a:t>Puede utilizarse para invocar al constructor de la superclase y aprovechar la reutilización de código, esto además permite mantener el encapsulamiento de la clase padre.</a:t>
            </a:r>
          </a:p>
          <a:p>
            <a:pPr marL="0" indent="0" algn="just">
              <a:buNone/>
            </a:pPr>
            <a:r>
              <a:rPr lang="es-MX" sz="2400" dirty="0"/>
              <a:t>    </a:t>
            </a:r>
            <a:r>
              <a:rPr lang="es-MX" sz="2400" dirty="0" err="1"/>
              <a:t>CajaConPeso</a:t>
            </a:r>
            <a:r>
              <a:rPr lang="es-MX" sz="2400" dirty="0"/>
              <a:t>(</a:t>
            </a:r>
            <a:r>
              <a:rPr lang="es-MX" sz="2400" dirty="0" err="1"/>
              <a:t>double</a:t>
            </a:r>
            <a:r>
              <a:rPr lang="es-MX" sz="2400" dirty="0"/>
              <a:t> w, </a:t>
            </a:r>
            <a:r>
              <a:rPr lang="es-MX" sz="2400" dirty="0" err="1"/>
              <a:t>double</a:t>
            </a:r>
            <a:r>
              <a:rPr lang="es-MX" sz="2400" dirty="0"/>
              <a:t> h, </a:t>
            </a:r>
            <a:r>
              <a:rPr lang="es-MX" sz="2400" dirty="0" err="1"/>
              <a:t>double</a:t>
            </a:r>
            <a:r>
              <a:rPr lang="es-MX" sz="2400" dirty="0"/>
              <a:t> d, </a:t>
            </a:r>
            <a:r>
              <a:rPr lang="es-MX" sz="2400" dirty="0" err="1"/>
              <a:t>double</a:t>
            </a:r>
            <a:r>
              <a:rPr lang="es-MX" sz="2400" dirty="0"/>
              <a:t> p){</a:t>
            </a:r>
          </a:p>
          <a:p>
            <a:pPr marL="0" indent="0" algn="just">
              <a:buNone/>
            </a:pPr>
            <a:r>
              <a:rPr lang="es-MX" sz="2400" dirty="0"/>
              <a:t>        super(w, h, d);</a:t>
            </a:r>
          </a:p>
          <a:p>
            <a:pPr marL="0" indent="0" algn="just">
              <a:buNone/>
            </a:pPr>
            <a:r>
              <a:rPr lang="es-MX" sz="2400" dirty="0"/>
              <a:t>        </a:t>
            </a:r>
            <a:r>
              <a:rPr lang="es-MX" sz="2400" dirty="0" err="1"/>
              <a:t>this.peso</a:t>
            </a:r>
            <a:r>
              <a:rPr lang="es-MX" sz="2400" dirty="0"/>
              <a:t> = p;</a:t>
            </a:r>
          </a:p>
          <a:p>
            <a:pPr marL="0" indent="0" algn="just">
              <a:buNone/>
            </a:pPr>
            <a:r>
              <a:rPr lang="es-MX" sz="2400" dirty="0"/>
              <a:t>    }</a:t>
            </a:r>
          </a:p>
        </p:txBody>
      </p:sp>
    </p:spTree>
    <p:extLst>
      <p:ext uri="{BB962C8B-B14F-4D97-AF65-F5344CB8AC3E}">
        <p14:creationId xmlns:p14="http://schemas.microsoft.com/office/powerpoint/2010/main" val="3055424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DC500-6F34-4397-8D5E-773703459DF5}"/>
              </a:ext>
            </a:extLst>
          </p:cNvPr>
          <p:cNvSpPr>
            <a:spLocks noGrp="1"/>
          </p:cNvSpPr>
          <p:nvPr>
            <p:ph type="title"/>
          </p:nvPr>
        </p:nvSpPr>
        <p:spPr/>
        <p:txBody>
          <a:bodyPr/>
          <a:lstStyle/>
          <a:p>
            <a:r>
              <a:rPr lang="es-MX" dirty="0"/>
              <a:t>Ejercicio de clase</a:t>
            </a:r>
          </a:p>
        </p:txBody>
      </p:sp>
      <p:sp>
        <p:nvSpPr>
          <p:cNvPr id="3" name="Marcador de contenido 2">
            <a:extLst>
              <a:ext uri="{FF2B5EF4-FFF2-40B4-BE49-F238E27FC236}">
                <a16:creationId xmlns:a16="http://schemas.microsoft.com/office/drawing/2014/main" id="{964603C0-AB28-4ADA-80B4-A0A987D7417F}"/>
              </a:ext>
            </a:extLst>
          </p:cNvPr>
          <p:cNvSpPr>
            <a:spLocks noGrp="1"/>
          </p:cNvSpPr>
          <p:nvPr>
            <p:ph idx="1"/>
          </p:nvPr>
        </p:nvSpPr>
        <p:spPr/>
        <p:txBody>
          <a:bodyPr anchor="ctr">
            <a:normAutofit/>
          </a:bodyPr>
          <a:lstStyle/>
          <a:p>
            <a:pPr marL="0" indent="0">
              <a:buNone/>
            </a:pPr>
            <a:r>
              <a:rPr lang="es-MX" sz="2400" dirty="0"/>
              <a:t>Desarrolle la jerarquía de clases de vehículos terrestres a través del lenguaje de programación Java.</a:t>
            </a:r>
          </a:p>
        </p:txBody>
      </p:sp>
    </p:spTree>
    <p:extLst>
      <p:ext uri="{BB962C8B-B14F-4D97-AF65-F5344CB8AC3E}">
        <p14:creationId xmlns:p14="http://schemas.microsoft.com/office/powerpoint/2010/main" val="3536822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5559-29BE-465E-ACD2-3A0EE339E628}"/>
              </a:ext>
            </a:extLst>
          </p:cNvPr>
          <p:cNvSpPr>
            <a:spLocks noGrp="1"/>
          </p:cNvSpPr>
          <p:nvPr>
            <p:ph type="title"/>
          </p:nvPr>
        </p:nvSpPr>
        <p:spPr/>
        <p:txBody>
          <a:bodyPr/>
          <a:lstStyle/>
          <a:p>
            <a:r>
              <a:rPr lang="es-MX" dirty="0"/>
              <a:t>La palabra reservada super</a:t>
            </a:r>
          </a:p>
        </p:txBody>
      </p:sp>
      <p:sp>
        <p:nvSpPr>
          <p:cNvPr id="3" name="Content Placeholder 2">
            <a:extLst>
              <a:ext uri="{FF2B5EF4-FFF2-40B4-BE49-F238E27FC236}">
                <a16:creationId xmlns:a16="http://schemas.microsoft.com/office/drawing/2014/main" id="{FA81F17E-993E-4B53-810C-C048559A3558}"/>
              </a:ext>
            </a:extLst>
          </p:cNvPr>
          <p:cNvSpPr>
            <a:spLocks noGrp="1"/>
          </p:cNvSpPr>
          <p:nvPr>
            <p:ph idx="1"/>
          </p:nvPr>
        </p:nvSpPr>
        <p:spPr/>
        <p:txBody>
          <a:bodyPr anchor="ctr">
            <a:normAutofit/>
          </a:bodyPr>
          <a:lstStyle/>
          <a:p>
            <a:pPr algn="just"/>
            <a:r>
              <a:rPr lang="es-MX" sz="2400" dirty="0"/>
              <a:t>La palabra reservada super permite hacer referencia a miembros de la superclase que pudieran ocultarse debido a la declaración de elementos con el mismo identificador dentro de una subclase.</a:t>
            </a:r>
          </a:p>
          <a:p>
            <a:pPr algn="just"/>
            <a:r>
              <a:rPr lang="es-MX" sz="2400" dirty="0"/>
              <a:t>Ver ejemplo Super2.java</a:t>
            </a:r>
          </a:p>
        </p:txBody>
      </p:sp>
    </p:spTree>
    <p:extLst>
      <p:ext uri="{BB962C8B-B14F-4D97-AF65-F5344CB8AC3E}">
        <p14:creationId xmlns:p14="http://schemas.microsoft.com/office/powerpoint/2010/main" val="3393165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C81D-114F-448D-BBD7-0A90432A4062}"/>
              </a:ext>
            </a:extLst>
          </p:cNvPr>
          <p:cNvSpPr>
            <a:spLocks noGrp="1"/>
          </p:cNvSpPr>
          <p:nvPr>
            <p:ph type="title"/>
          </p:nvPr>
        </p:nvSpPr>
        <p:spPr/>
        <p:txBody>
          <a:bodyPr/>
          <a:lstStyle/>
          <a:p>
            <a:r>
              <a:rPr lang="es-MX" dirty="0"/>
              <a:t>Jerarquía de clases</a:t>
            </a:r>
          </a:p>
        </p:txBody>
      </p:sp>
      <p:sp>
        <p:nvSpPr>
          <p:cNvPr id="3" name="Content Placeholder 2">
            <a:extLst>
              <a:ext uri="{FF2B5EF4-FFF2-40B4-BE49-F238E27FC236}">
                <a16:creationId xmlns:a16="http://schemas.microsoft.com/office/drawing/2014/main" id="{69C8629E-AF2A-4BDB-92D5-E88811ED5D9C}"/>
              </a:ext>
            </a:extLst>
          </p:cNvPr>
          <p:cNvSpPr>
            <a:spLocks noGrp="1"/>
          </p:cNvSpPr>
          <p:nvPr>
            <p:ph idx="1"/>
          </p:nvPr>
        </p:nvSpPr>
        <p:spPr/>
        <p:txBody>
          <a:bodyPr anchor="ctr">
            <a:normAutofit/>
          </a:bodyPr>
          <a:lstStyle/>
          <a:p>
            <a:pPr marL="0" indent="0" algn="just">
              <a:buNone/>
            </a:pPr>
            <a:r>
              <a:rPr lang="es-MX" sz="2400" dirty="0"/>
              <a:t>Es posible implementar una jerarquía de clases con múltiples niveles dentro del lenguaje de programación Java.</a:t>
            </a:r>
          </a:p>
          <a:p>
            <a:pPr marL="0" indent="0" algn="just">
              <a:buNone/>
            </a:pPr>
            <a:r>
              <a:rPr lang="es-MX" sz="2400" dirty="0"/>
              <a:t>Recuerden la regla “es un(a)” para crear una generalización.</a:t>
            </a:r>
          </a:p>
          <a:p>
            <a:pPr marL="0" indent="0" algn="just">
              <a:buNone/>
            </a:pPr>
            <a:r>
              <a:rPr lang="es-MX" sz="2400" dirty="0"/>
              <a:t>Ver ejemplo Animales.java</a:t>
            </a:r>
          </a:p>
        </p:txBody>
      </p:sp>
    </p:spTree>
    <p:extLst>
      <p:ext uri="{BB962C8B-B14F-4D97-AF65-F5344CB8AC3E}">
        <p14:creationId xmlns:p14="http://schemas.microsoft.com/office/powerpoint/2010/main" val="942252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C81D-114F-448D-BBD7-0A90432A4062}"/>
              </a:ext>
            </a:extLst>
          </p:cNvPr>
          <p:cNvSpPr>
            <a:spLocks noGrp="1"/>
          </p:cNvSpPr>
          <p:nvPr>
            <p:ph type="title"/>
          </p:nvPr>
        </p:nvSpPr>
        <p:spPr/>
        <p:txBody>
          <a:bodyPr/>
          <a:lstStyle/>
          <a:p>
            <a:r>
              <a:rPr lang="es-MX" dirty="0"/>
              <a:t>Jerarquía de clases</a:t>
            </a:r>
          </a:p>
        </p:txBody>
      </p:sp>
      <p:sp>
        <p:nvSpPr>
          <p:cNvPr id="3" name="Content Placeholder 2">
            <a:extLst>
              <a:ext uri="{FF2B5EF4-FFF2-40B4-BE49-F238E27FC236}">
                <a16:creationId xmlns:a16="http://schemas.microsoft.com/office/drawing/2014/main" id="{69C8629E-AF2A-4BDB-92D5-E88811ED5D9C}"/>
              </a:ext>
            </a:extLst>
          </p:cNvPr>
          <p:cNvSpPr>
            <a:spLocks noGrp="1"/>
          </p:cNvSpPr>
          <p:nvPr>
            <p:ph idx="1"/>
          </p:nvPr>
        </p:nvSpPr>
        <p:spPr/>
        <p:txBody>
          <a:bodyPr anchor="ctr">
            <a:normAutofit/>
          </a:bodyPr>
          <a:lstStyle/>
          <a:p>
            <a:pPr marL="0" indent="0" algn="just">
              <a:buNone/>
            </a:pPr>
            <a:r>
              <a:rPr lang="es-MX" sz="2400" dirty="0"/>
              <a:t>Cuando se crea una instancia de una subclase, de forma implícita se realiza la invocación del constructor de la clase padre; dentro de una jerarquía de clases la invocación de los constructores se realiza desde la clase mas general, hasta la clase mas especializada.</a:t>
            </a:r>
          </a:p>
          <a:p>
            <a:pPr marL="0" indent="0" algn="just">
              <a:buNone/>
            </a:pPr>
            <a:r>
              <a:rPr lang="es-MX" sz="2400" dirty="0"/>
              <a:t>Ver ejemplo: Animales.java</a:t>
            </a:r>
          </a:p>
        </p:txBody>
      </p:sp>
    </p:spTree>
    <p:extLst>
      <p:ext uri="{BB962C8B-B14F-4D97-AF65-F5344CB8AC3E}">
        <p14:creationId xmlns:p14="http://schemas.microsoft.com/office/powerpoint/2010/main" val="426212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59AE6-1754-0E40-B3FA-8F5FB1AA86E7}"/>
              </a:ext>
            </a:extLst>
          </p:cNvPr>
          <p:cNvSpPr>
            <a:spLocks noGrp="1"/>
          </p:cNvSpPr>
          <p:nvPr>
            <p:ph type="title"/>
          </p:nvPr>
        </p:nvSpPr>
        <p:spPr/>
        <p:txBody>
          <a:bodyPr/>
          <a:lstStyle/>
          <a:p>
            <a:r>
              <a:rPr lang="es-MX"/>
              <a:t>Polimorfismo</a:t>
            </a:r>
          </a:p>
        </p:txBody>
      </p:sp>
      <p:sp>
        <p:nvSpPr>
          <p:cNvPr id="3" name="Marcador de contenido 2">
            <a:extLst>
              <a:ext uri="{FF2B5EF4-FFF2-40B4-BE49-F238E27FC236}">
                <a16:creationId xmlns:a16="http://schemas.microsoft.com/office/drawing/2014/main" id="{9C965BCB-4F08-F04B-92BB-80D6F8ACD635}"/>
              </a:ext>
            </a:extLst>
          </p:cNvPr>
          <p:cNvSpPr>
            <a:spLocks noGrp="1"/>
          </p:cNvSpPr>
          <p:nvPr>
            <p:ph idx="1"/>
          </p:nvPr>
        </p:nvSpPr>
        <p:spPr/>
        <p:txBody>
          <a:bodyPr anchor="ctr">
            <a:normAutofit/>
          </a:bodyPr>
          <a:lstStyle/>
          <a:p>
            <a:pPr marL="0" indent="0">
              <a:buNone/>
            </a:pPr>
            <a:r>
              <a:rPr lang="es-MX" sz="2400"/>
              <a:t>Definan con sus propias palabras que es el polimorfismo y como se presenta.</a:t>
            </a:r>
          </a:p>
        </p:txBody>
      </p:sp>
    </p:spTree>
    <p:extLst>
      <p:ext uri="{BB962C8B-B14F-4D97-AF65-F5344CB8AC3E}">
        <p14:creationId xmlns:p14="http://schemas.microsoft.com/office/powerpoint/2010/main" val="4078420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54AE39-9F83-034E-B189-8CED140F1AFA}"/>
              </a:ext>
            </a:extLst>
          </p:cNvPr>
          <p:cNvSpPr>
            <a:spLocks noGrp="1"/>
          </p:cNvSpPr>
          <p:nvPr>
            <p:ph type="title"/>
          </p:nvPr>
        </p:nvSpPr>
        <p:spPr/>
        <p:txBody>
          <a:bodyPr/>
          <a:lstStyle/>
          <a:p>
            <a:r>
              <a:rPr lang="es-MX"/>
              <a:t>Polimorfismo</a:t>
            </a:r>
          </a:p>
        </p:txBody>
      </p:sp>
      <p:sp>
        <p:nvSpPr>
          <p:cNvPr id="3" name="Marcador de contenido 2">
            <a:extLst>
              <a:ext uri="{FF2B5EF4-FFF2-40B4-BE49-F238E27FC236}">
                <a16:creationId xmlns:a16="http://schemas.microsoft.com/office/drawing/2014/main" id="{2285631B-20FD-DD45-9B5D-ED12C1668947}"/>
              </a:ext>
            </a:extLst>
          </p:cNvPr>
          <p:cNvSpPr>
            <a:spLocks noGrp="1"/>
          </p:cNvSpPr>
          <p:nvPr>
            <p:ph idx="1"/>
          </p:nvPr>
        </p:nvSpPr>
        <p:spPr/>
        <p:txBody>
          <a:bodyPr anchor="ctr">
            <a:normAutofit/>
          </a:bodyPr>
          <a:lstStyle/>
          <a:p>
            <a:pPr marL="0" indent="0" algn="just">
              <a:buNone/>
            </a:pPr>
            <a:r>
              <a:rPr lang="es-MX" sz="2400"/>
              <a:t>Las clases en una jerarquía van del caso mas genera hasta el caso mas especializado, la sobrecarga y la sobreescritura de métodos permite implementar el polimorfismo utilizando «</a:t>
            </a:r>
            <a:r>
              <a:rPr lang="es-MX" sz="2400" b="1" i="1"/>
              <a:t>una interfaz, múltiples métodos</a:t>
            </a:r>
            <a:r>
              <a:rPr lang="es-MX" sz="2400"/>
              <a:t>», es decir “una interfaz, múltiples comportamientos” </a:t>
            </a:r>
          </a:p>
        </p:txBody>
      </p:sp>
    </p:spTree>
    <p:extLst>
      <p:ext uri="{BB962C8B-B14F-4D97-AF65-F5344CB8AC3E}">
        <p14:creationId xmlns:p14="http://schemas.microsoft.com/office/powerpoint/2010/main" val="3695709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619EB-3B5B-4D49-BAB6-18614C5CF72F}"/>
              </a:ext>
            </a:extLst>
          </p:cNvPr>
          <p:cNvSpPr>
            <a:spLocks noGrp="1"/>
          </p:cNvSpPr>
          <p:nvPr>
            <p:ph type="title"/>
          </p:nvPr>
        </p:nvSpPr>
        <p:spPr/>
        <p:txBody>
          <a:bodyPr/>
          <a:lstStyle/>
          <a:p>
            <a:r>
              <a:rPr lang="es-MX"/>
              <a:t>Polimorfismo</a:t>
            </a:r>
          </a:p>
        </p:txBody>
      </p:sp>
      <p:sp>
        <p:nvSpPr>
          <p:cNvPr id="3" name="Marcador de contenido 2">
            <a:extLst>
              <a:ext uri="{FF2B5EF4-FFF2-40B4-BE49-F238E27FC236}">
                <a16:creationId xmlns:a16="http://schemas.microsoft.com/office/drawing/2014/main" id="{FEAEC53A-C3B0-A847-BD39-A34857FE63A8}"/>
              </a:ext>
            </a:extLst>
          </p:cNvPr>
          <p:cNvSpPr>
            <a:spLocks noGrp="1"/>
          </p:cNvSpPr>
          <p:nvPr>
            <p:ph idx="1"/>
          </p:nvPr>
        </p:nvSpPr>
        <p:spPr/>
        <p:txBody>
          <a:bodyPr anchor="ctr">
            <a:normAutofit/>
          </a:bodyPr>
          <a:lstStyle/>
          <a:p>
            <a:pPr marL="0" indent="0" algn="just">
              <a:buNone/>
            </a:pPr>
            <a:r>
              <a:rPr lang="es-MX" sz="2400" dirty="0"/>
              <a:t>Dentro de una jerarquía de clases, el polimorfismo utilizado correctamente, permite que la superclase proporcione todos los elementos que una subclase puede usar directamente.  También le permite definir los métodos que la clase derivada debe implementar por sí misma.  </a:t>
            </a:r>
          </a:p>
          <a:p>
            <a:pPr marL="0" indent="0" algn="just">
              <a:buNone/>
            </a:pPr>
            <a:r>
              <a:rPr lang="es-MX" sz="2400" dirty="0"/>
              <a:t>Esto le permite a la subclase la flexibilidad de definir sus propios métodos, pero aún así impone una interfaz consistente.  Por lo tanto, al combinar la herencia con los métodos </a:t>
            </a:r>
            <a:r>
              <a:rPr lang="es-MX" sz="2400" dirty="0" err="1"/>
              <a:t>sobreescritos</a:t>
            </a:r>
            <a:r>
              <a:rPr lang="es-MX" sz="2400" dirty="0"/>
              <a:t>, una superclase puede definir la forma general de los métodos que serán utilizados por todas sus subclases.</a:t>
            </a:r>
          </a:p>
        </p:txBody>
      </p:sp>
    </p:spTree>
    <p:extLst>
      <p:ext uri="{BB962C8B-B14F-4D97-AF65-F5344CB8AC3E}">
        <p14:creationId xmlns:p14="http://schemas.microsoft.com/office/powerpoint/2010/main" val="3543291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AD87E-C97E-0149-8013-2E3B15075201}"/>
              </a:ext>
            </a:extLst>
          </p:cNvPr>
          <p:cNvSpPr>
            <a:spLocks noGrp="1"/>
          </p:cNvSpPr>
          <p:nvPr>
            <p:ph type="title"/>
          </p:nvPr>
        </p:nvSpPr>
        <p:spPr/>
        <p:txBody>
          <a:bodyPr/>
          <a:lstStyle/>
          <a:p>
            <a:r>
              <a:rPr lang="es-MX"/>
              <a:t>Sobrecarga de métodos</a:t>
            </a:r>
          </a:p>
        </p:txBody>
      </p:sp>
      <p:sp>
        <p:nvSpPr>
          <p:cNvPr id="3" name="Marcador de contenido 2">
            <a:extLst>
              <a:ext uri="{FF2B5EF4-FFF2-40B4-BE49-F238E27FC236}">
                <a16:creationId xmlns:a16="http://schemas.microsoft.com/office/drawing/2014/main" id="{88AC5656-E3FD-594B-8897-FE959ABEE1D5}"/>
              </a:ext>
            </a:extLst>
          </p:cNvPr>
          <p:cNvSpPr>
            <a:spLocks noGrp="1"/>
          </p:cNvSpPr>
          <p:nvPr>
            <p:ph idx="1"/>
          </p:nvPr>
        </p:nvSpPr>
        <p:spPr/>
        <p:txBody>
          <a:bodyPr anchor="ctr">
            <a:normAutofit/>
          </a:bodyPr>
          <a:lstStyle/>
          <a:p>
            <a:pPr marL="0" indent="0" algn="just">
              <a:buNone/>
            </a:pPr>
            <a:r>
              <a:rPr lang="es-MX" sz="2400" dirty="0"/>
              <a:t>En Java esta permitido declarar varios métodos con el mismo identificador, siempre y cuando su lista de parámetros sea diferente.</a:t>
            </a:r>
          </a:p>
          <a:p>
            <a:pPr marL="0" indent="0" algn="just">
              <a:buNone/>
            </a:pPr>
            <a:r>
              <a:rPr lang="es-MX" sz="2400" dirty="0"/>
              <a:t>Cuando se invoca a un método sobrecargado, la máquina virtual se encarga de elegir la versión correcta de acuerdo a la lista de parámetros.</a:t>
            </a:r>
          </a:p>
          <a:p>
            <a:pPr marL="0" indent="0" algn="just">
              <a:buNone/>
            </a:pPr>
            <a:endParaRPr lang="es-MX" sz="2400" dirty="0"/>
          </a:p>
          <a:p>
            <a:pPr marL="0" indent="0" algn="just">
              <a:buNone/>
            </a:pPr>
            <a:r>
              <a:rPr lang="es-MX" sz="2400" dirty="0"/>
              <a:t>Ver ejemplo Potencias.java</a:t>
            </a:r>
          </a:p>
          <a:p>
            <a:pPr marL="0" indent="0" algn="just">
              <a:buNone/>
            </a:pPr>
            <a:endParaRPr lang="es-MX" sz="2400" dirty="0"/>
          </a:p>
        </p:txBody>
      </p:sp>
    </p:spTree>
    <p:extLst>
      <p:ext uri="{BB962C8B-B14F-4D97-AF65-F5344CB8AC3E}">
        <p14:creationId xmlns:p14="http://schemas.microsoft.com/office/powerpoint/2010/main" val="4110585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4E7C-71DF-4113-9F9B-347E33419956}"/>
              </a:ext>
            </a:extLst>
          </p:cNvPr>
          <p:cNvSpPr>
            <a:spLocks noGrp="1"/>
          </p:cNvSpPr>
          <p:nvPr>
            <p:ph type="title"/>
          </p:nvPr>
        </p:nvSpPr>
        <p:spPr/>
        <p:txBody>
          <a:bodyPr/>
          <a:lstStyle/>
          <a:p>
            <a:r>
              <a:rPr lang="es-MX" dirty="0"/>
              <a:t>Sobreescritura de métodos</a:t>
            </a:r>
          </a:p>
        </p:txBody>
      </p:sp>
      <p:sp>
        <p:nvSpPr>
          <p:cNvPr id="3" name="Content Placeholder 2">
            <a:extLst>
              <a:ext uri="{FF2B5EF4-FFF2-40B4-BE49-F238E27FC236}">
                <a16:creationId xmlns:a16="http://schemas.microsoft.com/office/drawing/2014/main" id="{472A266F-A174-449D-86BB-D63B45F08569}"/>
              </a:ext>
            </a:extLst>
          </p:cNvPr>
          <p:cNvSpPr>
            <a:spLocks noGrp="1"/>
          </p:cNvSpPr>
          <p:nvPr>
            <p:ph idx="1"/>
          </p:nvPr>
        </p:nvSpPr>
        <p:spPr/>
        <p:txBody>
          <a:bodyPr>
            <a:normAutofit/>
          </a:bodyPr>
          <a:lstStyle/>
          <a:p>
            <a:pPr marL="0" indent="0" algn="just">
              <a:buNone/>
            </a:pPr>
            <a:r>
              <a:rPr lang="es-MX" sz="2400" dirty="0"/>
              <a:t>Cuando existe herencia, si existe un método dentro de una subclase </a:t>
            </a:r>
            <a:r>
              <a:rPr lang="es-MX" sz="2400" b="1" i="1" u="sng" dirty="0"/>
              <a:t>cuyo identificador, el tipo de dato de retorno y los parámetros que recibe son iguales a los definidos en la superclase</a:t>
            </a:r>
            <a:r>
              <a:rPr lang="es-MX" sz="2400" dirty="0"/>
              <a:t>, se considera a ese método como </a:t>
            </a:r>
            <a:r>
              <a:rPr lang="es-MX" sz="2400" dirty="0" err="1"/>
              <a:t>sobreescrito</a:t>
            </a:r>
            <a:r>
              <a:rPr lang="es-MX" sz="2400" dirty="0"/>
              <a:t>, y la sobreescritura de ese método ocultará al método de la superclase.</a:t>
            </a:r>
          </a:p>
          <a:p>
            <a:pPr marL="0" indent="0" algn="just">
              <a:buNone/>
            </a:pPr>
            <a:r>
              <a:rPr lang="es-MX" sz="2400" dirty="0"/>
              <a:t>Recuerden del tema 1, que la sobreescritura se implementa cuando se desea definir un comportamiento especializado para una subclase utilizando la misma interfaz, es decir, el mismo identificador.</a:t>
            </a:r>
          </a:p>
          <a:p>
            <a:pPr marL="0" indent="0" algn="just">
              <a:buNone/>
            </a:pPr>
            <a:r>
              <a:rPr lang="es-MX" sz="2400" dirty="0"/>
              <a:t>Para acceder al método de la superclase se debe utilizar la palabra reservada super.</a:t>
            </a:r>
          </a:p>
        </p:txBody>
      </p:sp>
    </p:spTree>
    <p:extLst>
      <p:ext uri="{BB962C8B-B14F-4D97-AF65-F5344CB8AC3E}">
        <p14:creationId xmlns:p14="http://schemas.microsoft.com/office/powerpoint/2010/main" val="95532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FF9D0-C0C3-654D-BBA1-D8BACEEFD235}"/>
              </a:ext>
            </a:extLst>
          </p:cNvPr>
          <p:cNvSpPr>
            <a:spLocks noGrp="1"/>
          </p:cNvSpPr>
          <p:nvPr>
            <p:ph type="title"/>
          </p:nvPr>
        </p:nvSpPr>
        <p:spPr/>
        <p:txBody>
          <a:bodyPr/>
          <a:lstStyle/>
          <a:p>
            <a:r>
              <a:rPr lang="es-MX"/>
              <a:t>Métodos</a:t>
            </a:r>
          </a:p>
        </p:txBody>
      </p:sp>
      <p:sp>
        <p:nvSpPr>
          <p:cNvPr id="3" name="Marcador de contenido 2">
            <a:extLst>
              <a:ext uri="{FF2B5EF4-FFF2-40B4-BE49-F238E27FC236}">
                <a16:creationId xmlns:a16="http://schemas.microsoft.com/office/drawing/2014/main" id="{9DA6A2B6-36E5-FB4E-9BF4-380169F80C46}"/>
              </a:ext>
            </a:extLst>
          </p:cNvPr>
          <p:cNvSpPr>
            <a:spLocks noGrp="1"/>
          </p:cNvSpPr>
          <p:nvPr>
            <p:ph idx="1"/>
          </p:nvPr>
        </p:nvSpPr>
        <p:spPr/>
        <p:txBody>
          <a:bodyPr anchor="ctr">
            <a:normAutofit/>
          </a:bodyPr>
          <a:lstStyle/>
          <a:p>
            <a:pPr marL="0" indent="0" algn="just">
              <a:buNone/>
            </a:pPr>
            <a:r>
              <a:rPr lang="es-MX" sz="2400"/>
              <a:t>Los métodos definen la interfaz de la mayoría de las clases. </a:t>
            </a:r>
          </a:p>
          <a:p>
            <a:pPr marL="0" indent="0" algn="just">
              <a:buNone/>
            </a:pPr>
            <a:r>
              <a:rPr lang="es-MX" sz="2400"/>
              <a:t>Esto permite que al implementar una clase se oculte el diseño específico de las estructuras de datos internas detrás de las abstracciones de métodos más limpios.  </a:t>
            </a:r>
          </a:p>
          <a:p>
            <a:pPr marL="0" indent="0" algn="just">
              <a:buNone/>
            </a:pPr>
            <a:r>
              <a:rPr lang="es-MX" sz="2400"/>
              <a:t>Además de definir métodos que proporcionan acceso a los datos, también puede definir métodos que la clase misma utiliza internamente.</a:t>
            </a:r>
          </a:p>
        </p:txBody>
      </p:sp>
    </p:spTree>
    <p:extLst>
      <p:ext uri="{BB962C8B-B14F-4D97-AF65-F5344CB8AC3E}">
        <p14:creationId xmlns:p14="http://schemas.microsoft.com/office/powerpoint/2010/main" val="3122022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45FC-EA88-4E03-89AE-E47F981675C1}"/>
              </a:ext>
            </a:extLst>
          </p:cNvPr>
          <p:cNvSpPr>
            <a:spLocks noGrp="1"/>
          </p:cNvSpPr>
          <p:nvPr>
            <p:ph type="title"/>
          </p:nvPr>
        </p:nvSpPr>
        <p:spPr/>
        <p:txBody>
          <a:bodyPr/>
          <a:lstStyle/>
          <a:p>
            <a:r>
              <a:rPr lang="es-MX" dirty="0"/>
              <a:t>Sobreescritura de métodos</a:t>
            </a:r>
          </a:p>
        </p:txBody>
      </p:sp>
      <p:sp>
        <p:nvSpPr>
          <p:cNvPr id="3" name="Content Placeholder 2">
            <a:extLst>
              <a:ext uri="{FF2B5EF4-FFF2-40B4-BE49-F238E27FC236}">
                <a16:creationId xmlns:a16="http://schemas.microsoft.com/office/drawing/2014/main" id="{EB659B09-9EFB-422E-8A89-2256D004D472}"/>
              </a:ext>
            </a:extLst>
          </p:cNvPr>
          <p:cNvSpPr>
            <a:spLocks noGrp="1"/>
          </p:cNvSpPr>
          <p:nvPr>
            <p:ph idx="1"/>
          </p:nvPr>
        </p:nvSpPr>
        <p:spPr/>
        <p:txBody>
          <a:bodyPr anchor="ctr">
            <a:normAutofit/>
          </a:bodyPr>
          <a:lstStyle/>
          <a:p>
            <a:pPr marL="0" indent="0" algn="just">
              <a:buNone/>
            </a:pPr>
            <a:r>
              <a:rPr lang="es-MX" sz="2400" dirty="0"/>
              <a:t>Si el tipo de dato de retorno del método en la subclase no es el mismo que el método de la superclase, pero recibe los mismos parámetros, el compilador enviará un error.</a:t>
            </a:r>
          </a:p>
          <a:p>
            <a:pPr marL="0" indent="0" algn="just">
              <a:buNone/>
            </a:pPr>
            <a:endParaRPr lang="es-MX" sz="2400" dirty="0"/>
          </a:p>
          <a:p>
            <a:pPr marL="0" indent="0" algn="just">
              <a:buNone/>
            </a:pPr>
            <a:r>
              <a:rPr lang="es-MX" sz="2400" dirty="0"/>
              <a:t>Si ambos métodos devuelven el mismo tipo de dato, pero su lista de parámetros es diferente, </a:t>
            </a:r>
            <a:r>
              <a:rPr lang="es-MX" sz="2400" b="1" i="1" dirty="0"/>
              <a:t>no se realiza una sobreescritura</a:t>
            </a:r>
            <a:r>
              <a:rPr lang="es-MX" sz="2400" dirty="0"/>
              <a:t>, sino una sobrecarga.</a:t>
            </a:r>
          </a:p>
        </p:txBody>
      </p:sp>
    </p:spTree>
    <p:extLst>
      <p:ext uri="{BB962C8B-B14F-4D97-AF65-F5344CB8AC3E}">
        <p14:creationId xmlns:p14="http://schemas.microsoft.com/office/powerpoint/2010/main" val="2448723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025E6-F3B9-1341-A9DA-2DBA951C0F33}"/>
              </a:ext>
            </a:extLst>
          </p:cNvPr>
          <p:cNvSpPr>
            <a:spLocks noGrp="1"/>
          </p:cNvSpPr>
          <p:nvPr>
            <p:ph type="title"/>
          </p:nvPr>
        </p:nvSpPr>
        <p:spPr/>
        <p:txBody>
          <a:bodyPr/>
          <a:lstStyle/>
          <a:p>
            <a:r>
              <a:rPr lang="es-MX"/>
              <a:t>Enlace dinámico</a:t>
            </a:r>
          </a:p>
        </p:txBody>
      </p:sp>
      <p:sp>
        <p:nvSpPr>
          <p:cNvPr id="3" name="Marcador de contenido 2">
            <a:extLst>
              <a:ext uri="{FF2B5EF4-FFF2-40B4-BE49-F238E27FC236}">
                <a16:creationId xmlns:a16="http://schemas.microsoft.com/office/drawing/2014/main" id="{763DDEA0-6FA5-DC46-BC69-A36390088A47}"/>
              </a:ext>
            </a:extLst>
          </p:cNvPr>
          <p:cNvSpPr>
            <a:spLocks noGrp="1"/>
          </p:cNvSpPr>
          <p:nvPr>
            <p:ph idx="1"/>
          </p:nvPr>
        </p:nvSpPr>
        <p:spPr/>
        <p:txBody>
          <a:bodyPr anchor="ctr">
            <a:normAutofit/>
          </a:bodyPr>
          <a:lstStyle/>
          <a:p>
            <a:pPr marL="0" indent="0" algn="just">
              <a:buNone/>
            </a:pPr>
            <a:r>
              <a:rPr lang="es-MX" sz="2400" dirty="0"/>
              <a:t>El enlace dinámico, o resolución dinámica de métodos, es un mecanismo a través del cual se resuelve el método </a:t>
            </a:r>
            <a:r>
              <a:rPr lang="es-MX" sz="2400" dirty="0" err="1"/>
              <a:t>sobreescrito</a:t>
            </a:r>
            <a:r>
              <a:rPr lang="es-MX" sz="2400" dirty="0"/>
              <a:t> a utilizar en tiempo de ejecución.</a:t>
            </a:r>
          </a:p>
          <a:p>
            <a:pPr marL="0" indent="0" algn="just">
              <a:buNone/>
            </a:pPr>
            <a:r>
              <a:rPr lang="es-MX" sz="2400" dirty="0"/>
              <a:t>Se presenta cuando se almacena un objeto de una subclase en una referencia de una superclase. Cuando se presenta, la máquina virtual elige el método correspondiente al objeto almacenado en la referencia.</a:t>
            </a:r>
          </a:p>
          <a:p>
            <a:pPr marL="0" indent="0" algn="just">
              <a:buNone/>
            </a:pPr>
            <a:r>
              <a:rPr lang="es-MX" sz="2400" dirty="0"/>
              <a:t>Se le considera como un mecanismo poderoso de polimorfismo en tiempo de ejecución.</a:t>
            </a:r>
          </a:p>
          <a:p>
            <a:pPr marL="0" indent="0" algn="just">
              <a:buNone/>
            </a:pPr>
            <a:r>
              <a:rPr lang="es-MX" sz="2400" dirty="0"/>
              <a:t>Ver ejemplo EnlaceDinamico.java</a:t>
            </a:r>
          </a:p>
        </p:txBody>
      </p:sp>
    </p:spTree>
    <p:extLst>
      <p:ext uri="{BB962C8B-B14F-4D97-AF65-F5344CB8AC3E}">
        <p14:creationId xmlns:p14="http://schemas.microsoft.com/office/powerpoint/2010/main" val="4048219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EA660-AF2C-490A-941D-9F44C3A9937B}"/>
              </a:ext>
            </a:extLst>
          </p:cNvPr>
          <p:cNvSpPr>
            <a:spLocks noGrp="1"/>
          </p:cNvSpPr>
          <p:nvPr>
            <p:ph type="title"/>
          </p:nvPr>
        </p:nvSpPr>
        <p:spPr/>
        <p:txBody>
          <a:bodyPr/>
          <a:lstStyle/>
          <a:p>
            <a:r>
              <a:rPr lang="es-MX" dirty="0"/>
              <a:t>Modificadores de acceso</a:t>
            </a:r>
          </a:p>
        </p:txBody>
      </p:sp>
      <p:sp>
        <p:nvSpPr>
          <p:cNvPr id="3" name="Marcador de contenido 2">
            <a:extLst>
              <a:ext uri="{FF2B5EF4-FFF2-40B4-BE49-F238E27FC236}">
                <a16:creationId xmlns:a16="http://schemas.microsoft.com/office/drawing/2014/main" id="{F02527A5-32FD-45D1-BC98-0D249254FFDE}"/>
              </a:ext>
            </a:extLst>
          </p:cNvPr>
          <p:cNvSpPr>
            <a:spLocks noGrp="1"/>
          </p:cNvSpPr>
          <p:nvPr>
            <p:ph idx="1"/>
          </p:nvPr>
        </p:nvSpPr>
        <p:spPr/>
        <p:txBody>
          <a:bodyPr anchor="ctr">
            <a:normAutofit/>
          </a:bodyPr>
          <a:lstStyle/>
          <a:p>
            <a:pPr marL="0" indent="0" algn="just">
              <a:buNone/>
            </a:pPr>
            <a:r>
              <a:rPr lang="es-MX" sz="2400" dirty="0"/>
              <a:t>El encapsulamiento vincula los datos con el código que los manipula. La encapsulamiento proporciona otro atributo importante: control de acceso. </a:t>
            </a:r>
          </a:p>
          <a:p>
            <a:pPr marL="0" indent="0" algn="just">
              <a:buNone/>
            </a:pPr>
            <a:r>
              <a:rPr lang="es-MX" sz="2400" dirty="0"/>
              <a:t>A través de la encapsulamiento, es posible controlar quien puede acceder a los miembros de una clase. El control de acceso, puede evitar una mala manipulación de los datos de un objeto.</a:t>
            </a:r>
          </a:p>
        </p:txBody>
      </p:sp>
    </p:spTree>
    <p:extLst>
      <p:ext uri="{BB962C8B-B14F-4D97-AF65-F5344CB8AC3E}">
        <p14:creationId xmlns:p14="http://schemas.microsoft.com/office/powerpoint/2010/main" val="3284111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F9D9C-BBC7-4E4C-8305-E77358230ED1}"/>
              </a:ext>
            </a:extLst>
          </p:cNvPr>
          <p:cNvSpPr>
            <a:spLocks noGrp="1"/>
          </p:cNvSpPr>
          <p:nvPr>
            <p:ph type="title"/>
          </p:nvPr>
        </p:nvSpPr>
        <p:spPr/>
        <p:txBody>
          <a:bodyPr/>
          <a:lstStyle/>
          <a:p>
            <a:r>
              <a:rPr lang="es-MX" dirty="0"/>
              <a:t>Modificadores de acceso</a:t>
            </a:r>
          </a:p>
        </p:txBody>
      </p:sp>
      <p:sp>
        <p:nvSpPr>
          <p:cNvPr id="3" name="Marcador de contenido 2">
            <a:extLst>
              <a:ext uri="{FF2B5EF4-FFF2-40B4-BE49-F238E27FC236}">
                <a16:creationId xmlns:a16="http://schemas.microsoft.com/office/drawing/2014/main" id="{1236E86A-E960-4479-B6DF-D22EE34575C1}"/>
              </a:ext>
            </a:extLst>
          </p:cNvPr>
          <p:cNvSpPr>
            <a:spLocks noGrp="1"/>
          </p:cNvSpPr>
          <p:nvPr>
            <p:ph idx="1"/>
          </p:nvPr>
        </p:nvSpPr>
        <p:spPr/>
        <p:txBody>
          <a:bodyPr anchor="ctr">
            <a:normAutofit/>
          </a:bodyPr>
          <a:lstStyle/>
          <a:p>
            <a:pPr marL="0" indent="0" algn="just">
              <a:buNone/>
            </a:pPr>
            <a:r>
              <a:rPr lang="es-MX" sz="2400" dirty="0"/>
              <a:t>Los modificadores de acceso definidos dentro del lenguaje de programación Java son </a:t>
            </a:r>
            <a:r>
              <a:rPr lang="es-MX" sz="2400" b="1" i="1" dirty="0" err="1"/>
              <a:t>public</a:t>
            </a:r>
            <a:r>
              <a:rPr lang="es-MX" sz="2400" b="1" i="1" dirty="0"/>
              <a:t>, </a:t>
            </a:r>
            <a:r>
              <a:rPr lang="es-MX" sz="2400" b="1" i="1" dirty="0" err="1"/>
              <a:t>private</a:t>
            </a:r>
            <a:r>
              <a:rPr lang="es-MX" sz="2400" b="1" i="1" dirty="0"/>
              <a:t>, </a:t>
            </a:r>
            <a:r>
              <a:rPr lang="es-MX" sz="2400" b="1" i="1" dirty="0" err="1"/>
              <a:t>protected</a:t>
            </a:r>
            <a:r>
              <a:rPr lang="es-MX" sz="2400" b="1" i="1" dirty="0"/>
              <a:t> </a:t>
            </a:r>
            <a:r>
              <a:rPr lang="es-MX" sz="2400" dirty="0"/>
              <a:t>y el modificador por defecto (por omisión) también conocido como </a:t>
            </a:r>
            <a:r>
              <a:rPr lang="es-MX" sz="2400" b="1" i="1" dirty="0" err="1"/>
              <a:t>friendly</a:t>
            </a:r>
            <a:r>
              <a:rPr lang="es-MX" sz="2400" dirty="0"/>
              <a:t>.</a:t>
            </a:r>
          </a:p>
          <a:p>
            <a:pPr marL="0" indent="0" algn="just">
              <a:buNone/>
            </a:pPr>
            <a:r>
              <a:rPr lang="es-MX" sz="2400" dirty="0"/>
              <a:t>El modificador </a:t>
            </a:r>
            <a:r>
              <a:rPr lang="es-MX" sz="2400" dirty="0" err="1"/>
              <a:t>protected</a:t>
            </a:r>
            <a:r>
              <a:rPr lang="es-MX" sz="2400" dirty="0"/>
              <a:t> se aplica cuando existe herencia, es decir los miembro de clase declarados con el modificador </a:t>
            </a:r>
            <a:r>
              <a:rPr lang="es-MX" sz="2400" dirty="0" err="1"/>
              <a:t>protected</a:t>
            </a:r>
            <a:r>
              <a:rPr lang="es-MX" sz="2400" dirty="0"/>
              <a:t> solo podrán ser modificados por instancias de clases con relación de herencia. Cabe recordar que una superclase no esta consiente de la existencia de sus subclases.</a:t>
            </a:r>
          </a:p>
        </p:txBody>
      </p:sp>
    </p:spTree>
    <p:extLst>
      <p:ext uri="{BB962C8B-B14F-4D97-AF65-F5344CB8AC3E}">
        <p14:creationId xmlns:p14="http://schemas.microsoft.com/office/powerpoint/2010/main" val="3650410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EA660-AF2C-490A-941D-9F44C3A9937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Modificadores de acceso</a:t>
            </a:r>
          </a:p>
        </p:txBody>
      </p:sp>
      <p:pic>
        <p:nvPicPr>
          <p:cNvPr id="4" name="Marcador de contenido 3">
            <a:extLst>
              <a:ext uri="{FF2B5EF4-FFF2-40B4-BE49-F238E27FC236}">
                <a16:creationId xmlns:a16="http://schemas.microsoft.com/office/drawing/2014/main" id="{EEB536EC-8EAC-4CB5-A063-FE1FEDD0F83D}"/>
              </a:ext>
            </a:extLst>
          </p:cNvPr>
          <p:cNvPicPr>
            <a:picLocks noGrp="1" noChangeAspect="1"/>
          </p:cNvPicPr>
          <p:nvPr>
            <p:ph idx="1"/>
          </p:nvPr>
        </p:nvPicPr>
        <p:blipFill>
          <a:blip r:embed="rId2"/>
          <a:stretch>
            <a:fillRect/>
          </a:stretch>
        </p:blipFill>
        <p:spPr>
          <a:xfrm>
            <a:off x="4038600" y="1387654"/>
            <a:ext cx="7188199" cy="4079303"/>
          </a:xfrm>
          <a:prstGeom prst="rect">
            <a:avLst/>
          </a:prstGeom>
        </p:spPr>
      </p:pic>
    </p:spTree>
    <p:extLst>
      <p:ext uri="{BB962C8B-B14F-4D97-AF65-F5344CB8AC3E}">
        <p14:creationId xmlns:p14="http://schemas.microsoft.com/office/powerpoint/2010/main" val="2180662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F3EAB-8000-469C-BB69-BD7418253172}"/>
              </a:ext>
            </a:extLst>
          </p:cNvPr>
          <p:cNvSpPr>
            <a:spLocks noGrp="1"/>
          </p:cNvSpPr>
          <p:nvPr>
            <p:ph type="title"/>
          </p:nvPr>
        </p:nvSpPr>
        <p:spPr/>
        <p:txBody>
          <a:bodyPr/>
          <a:lstStyle/>
          <a:p>
            <a:r>
              <a:rPr lang="es-MX" dirty="0"/>
              <a:t>Modificadores de acceso</a:t>
            </a:r>
          </a:p>
        </p:txBody>
      </p:sp>
      <p:sp>
        <p:nvSpPr>
          <p:cNvPr id="3" name="Marcador de contenido 2">
            <a:extLst>
              <a:ext uri="{FF2B5EF4-FFF2-40B4-BE49-F238E27FC236}">
                <a16:creationId xmlns:a16="http://schemas.microsoft.com/office/drawing/2014/main" id="{2F05A691-FFDE-4345-A3E6-AA2595C51339}"/>
              </a:ext>
            </a:extLst>
          </p:cNvPr>
          <p:cNvSpPr>
            <a:spLocks noGrp="1"/>
          </p:cNvSpPr>
          <p:nvPr>
            <p:ph idx="1"/>
          </p:nvPr>
        </p:nvSpPr>
        <p:spPr/>
        <p:txBody>
          <a:bodyPr anchor="ctr">
            <a:normAutofit/>
          </a:bodyPr>
          <a:lstStyle/>
          <a:p>
            <a:pPr marL="0" indent="0" algn="just">
              <a:buNone/>
            </a:pPr>
            <a:r>
              <a:rPr lang="es-MX" sz="2400" dirty="0"/>
              <a:t>El modificador por defecto permite el acceso a los miembros de clase solo para aquellos elementos dentro del mismo paquete (mismo directorio).</a:t>
            </a:r>
          </a:p>
          <a:p>
            <a:pPr marL="0" indent="0" algn="just">
              <a:buNone/>
            </a:pPr>
            <a:r>
              <a:rPr lang="es-MX" sz="2400" dirty="0"/>
              <a:t>Nota: Se verá con mas detalle en el tema de paquetes.</a:t>
            </a:r>
          </a:p>
          <a:p>
            <a:pPr marL="0" indent="0" algn="just">
              <a:buNone/>
            </a:pPr>
            <a:r>
              <a:rPr lang="es-MX" sz="2400" dirty="0"/>
              <a:t>Ver ejemplo ModAcceso.java</a:t>
            </a:r>
          </a:p>
        </p:txBody>
      </p:sp>
    </p:spTree>
    <p:extLst>
      <p:ext uri="{BB962C8B-B14F-4D97-AF65-F5344CB8AC3E}">
        <p14:creationId xmlns:p14="http://schemas.microsoft.com/office/powerpoint/2010/main" val="1519795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BC1C-42E5-426C-8D95-780A0BC6986D}"/>
              </a:ext>
            </a:extLst>
          </p:cNvPr>
          <p:cNvSpPr>
            <a:spLocks noGrp="1"/>
          </p:cNvSpPr>
          <p:nvPr>
            <p:ph type="title"/>
          </p:nvPr>
        </p:nvSpPr>
        <p:spPr/>
        <p:txBody>
          <a:bodyPr/>
          <a:lstStyle/>
          <a:p>
            <a:r>
              <a:rPr lang="es-MX" dirty="0"/>
              <a:t>Paquetes</a:t>
            </a:r>
          </a:p>
        </p:txBody>
      </p:sp>
      <p:sp>
        <p:nvSpPr>
          <p:cNvPr id="3" name="Marcador de contenido 2">
            <a:extLst>
              <a:ext uri="{FF2B5EF4-FFF2-40B4-BE49-F238E27FC236}">
                <a16:creationId xmlns:a16="http://schemas.microsoft.com/office/drawing/2014/main" id="{D2C27EB1-4B6A-4E26-8899-11015858A03D}"/>
              </a:ext>
            </a:extLst>
          </p:cNvPr>
          <p:cNvSpPr>
            <a:spLocks noGrp="1"/>
          </p:cNvSpPr>
          <p:nvPr>
            <p:ph idx="1"/>
          </p:nvPr>
        </p:nvSpPr>
        <p:spPr/>
        <p:txBody>
          <a:bodyPr anchor="ctr">
            <a:normAutofit/>
          </a:bodyPr>
          <a:lstStyle/>
          <a:p>
            <a:pPr marL="0" indent="0" algn="just">
              <a:buNone/>
            </a:pPr>
            <a:r>
              <a:rPr lang="es-MX" sz="2400" dirty="0"/>
              <a:t>Hasta este momento, todos los ejemplos vistos utilizan el mismo espacio de nombres, por lo tanto, cada una de las clases definidas debe tener un nombre único con el fin de evitar colisiones.</a:t>
            </a:r>
          </a:p>
          <a:p>
            <a:pPr marL="0" indent="0" algn="just">
              <a:buNone/>
            </a:pPr>
            <a:r>
              <a:rPr lang="es-MX" sz="2400" dirty="0"/>
              <a:t>Java provee un mecanismo a través del cual es posible dividir el espacio de nombres por defecto mediante la creación de paquetes.</a:t>
            </a:r>
          </a:p>
          <a:p>
            <a:pPr marL="0" indent="0" algn="just">
              <a:buNone/>
            </a:pPr>
            <a:r>
              <a:rPr lang="es-MX" sz="2400" dirty="0"/>
              <a:t>Los paquetes proveen nuevos espacios de nombres, además de control de visibilidad de los elementos contenidos en ellos.</a:t>
            </a:r>
          </a:p>
        </p:txBody>
      </p:sp>
    </p:spTree>
    <p:extLst>
      <p:ext uri="{BB962C8B-B14F-4D97-AF65-F5344CB8AC3E}">
        <p14:creationId xmlns:p14="http://schemas.microsoft.com/office/powerpoint/2010/main" val="1906828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0B195-1031-456E-9BF1-D4F1C9D9C0B8}"/>
              </a:ext>
            </a:extLst>
          </p:cNvPr>
          <p:cNvSpPr>
            <a:spLocks noGrp="1"/>
          </p:cNvSpPr>
          <p:nvPr>
            <p:ph type="title"/>
          </p:nvPr>
        </p:nvSpPr>
        <p:spPr/>
        <p:txBody>
          <a:bodyPr/>
          <a:lstStyle/>
          <a:p>
            <a:r>
              <a:rPr lang="es-MX" dirty="0"/>
              <a:t>Paquetes</a:t>
            </a:r>
          </a:p>
        </p:txBody>
      </p:sp>
      <p:sp>
        <p:nvSpPr>
          <p:cNvPr id="3" name="Marcador de contenido 2">
            <a:extLst>
              <a:ext uri="{FF2B5EF4-FFF2-40B4-BE49-F238E27FC236}">
                <a16:creationId xmlns:a16="http://schemas.microsoft.com/office/drawing/2014/main" id="{B4088D42-D6AF-4533-B3C5-D9A03CCC10C0}"/>
              </a:ext>
            </a:extLst>
          </p:cNvPr>
          <p:cNvSpPr>
            <a:spLocks noGrp="1"/>
          </p:cNvSpPr>
          <p:nvPr>
            <p:ph idx="1"/>
          </p:nvPr>
        </p:nvSpPr>
        <p:spPr/>
        <p:txBody>
          <a:bodyPr anchor="ctr">
            <a:normAutofit/>
          </a:bodyPr>
          <a:lstStyle/>
          <a:p>
            <a:pPr marL="0" indent="0" algn="just">
              <a:buNone/>
            </a:pPr>
            <a:r>
              <a:rPr lang="es-MX" sz="2400" dirty="0"/>
              <a:t>Es posible definir clases que solo son visibles dentro de un mismo paquete, lo cual permite que las clases que coexisten dentro de un paquete puedan tener contacto entre si, pero están protegidas de acceso por parte de elementos fuera del paquete.</a:t>
            </a:r>
          </a:p>
        </p:txBody>
      </p:sp>
    </p:spTree>
    <p:extLst>
      <p:ext uri="{BB962C8B-B14F-4D97-AF65-F5344CB8AC3E}">
        <p14:creationId xmlns:p14="http://schemas.microsoft.com/office/powerpoint/2010/main" val="179547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3DD407-E65C-48BD-8708-31E6363B745D}"/>
              </a:ext>
            </a:extLst>
          </p:cNvPr>
          <p:cNvSpPr>
            <a:spLocks noGrp="1"/>
          </p:cNvSpPr>
          <p:nvPr>
            <p:ph type="title"/>
          </p:nvPr>
        </p:nvSpPr>
        <p:spPr/>
        <p:txBody>
          <a:bodyPr/>
          <a:lstStyle/>
          <a:p>
            <a:r>
              <a:rPr lang="es-MX" dirty="0"/>
              <a:t>Paquetes</a:t>
            </a:r>
          </a:p>
        </p:txBody>
      </p:sp>
      <p:sp>
        <p:nvSpPr>
          <p:cNvPr id="3" name="Marcador de contenido 2">
            <a:extLst>
              <a:ext uri="{FF2B5EF4-FFF2-40B4-BE49-F238E27FC236}">
                <a16:creationId xmlns:a16="http://schemas.microsoft.com/office/drawing/2014/main" id="{24256D68-1EF6-4BCA-8D5A-7CD258F98863}"/>
              </a:ext>
            </a:extLst>
          </p:cNvPr>
          <p:cNvSpPr>
            <a:spLocks noGrp="1"/>
          </p:cNvSpPr>
          <p:nvPr>
            <p:ph idx="1"/>
          </p:nvPr>
        </p:nvSpPr>
        <p:spPr/>
        <p:txBody>
          <a:bodyPr anchor="ctr">
            <a:normAutofit/>
          </a:bodyPr>
          <a:lstStyle/>
          <a:p>
            <a:pPr marL="0" indent="0">
              <a:buNone/>
            </a:pPr>
            <a:r>
              <a:rPr lang="es-MX" sz="2400" dirty="0"/>
              <a:t>Los paquetes se definen utilizando la palabra reservada </a:t>
            </a:r>
            <a:r>
              <a:rPr lang="es-MX" sz="2400" dirty="0" err="1"/>
              <a:t>package</a:t>
            </a:r>
            <a:r>
              <a:rPr lang="es-MX" sz="2400" dirty="0"/>
              <a:t> seguida del nombre del espacio de nombres a utilizar.</a:t>
            </a:r>
          </a:p>
          <a:p>
            <a:pPr marL="0" indent="0">
              <a:buNone/>
            </a:pPr>
            <a:r>
              <a:rPr lang="es-MX" sz="2400" dirty="0"/>
              <a:t>La declaración de un paquete debe ser la primer línea de un archivo de código fuente de java.</a:t>
            </a:r>
          </a:p>
          <a:p>
            <a:pPr marL="0" indent="0">
              <a:buNone/>
            </a:pPr>
            <a:endParaRPr lang="es-MX" sz="2400" dirty="0"/>
          </a:p>
          <a:p>
            <a:pPr marL="0" indent="0">
              <a:buNone/>
            </a:pPr>
            <a:r>
              <a:rPr lang="es-MX" sz="2400" dirty="0"/>
              <a:t>Al momento de compilar debe utilizarse el parámetro –d para especificar la creación de la carpeta para el nuevo espacio de nombres como sigue:</a:t>
            </a:r>
          </a:p>
          <a:p>
            <a:pPr marL="0" indent="0">
              <a:buNone/>
            </a:pPr>
            <a:r>
              <a:rPr lang="es-MX" sz="2400" dirty="0"/>
              <a:t>	</a:t>
            </a:r>
            <a:r>
              <a:rPr lang="es-MX" sz="2400" dirty="0" err="1"/>
              <a:t>javac</a:t>
            </a:r>
            <a:r>
              <a:rPr lang="es-MX" sz="2400" dirty="0"/>
              <a:t> –d . nombreArchivo.java</a:t>
            </a:r>
          </a:p>
        </p:txBody>
      </p:sp>
    </p:spTree>
    <p:extLst>
      <p:ext uri="{BB962C8B-B14F-4D97-AF65-F5344CB8AC3E}">
        <p14:creationId xmlns:p14="http://schemas.microsoft.com/office/powerpoint/2010/main" val="1483735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9D895-B461-405B-9CE0-3A660CA1F7CB}"/>
              </a:ext>
            </a:extLst>
          </p:cNvPr>
          <p:cNvSpPr>
            <a:spLocks noGrp="1"/>
          </p:cNvSpPr>
          <p:nvPr>
            <p:ph type="title"/>
          </p:nvPr>
        </p:nvSpPr>
        <p:spPr/>
        <p:txBody>
          <a:bodyPr/>
          <a:lstStyle/>
          <a:p>
            <a:r>
              <a:rPr lang="es-MX" dirty="0"/>
              <a:t>Paquete</a:t>
            </a:r>
          </a:p>
        </p:txBody>
      </p:sp>
      <p:sp>
        <p:nvSpPr>
          <p:cNvPr id="3" name="Marcador de contenido 2">
            <a:extLst>
              <a:ext uri="{FF2B5EF4-FFF2-40B4-BE49-F238E27FC236}">
                <a16:creationId xmlns:a16="http://schemas.microsoft.com/office/drawing/2014/main" id="{DE42CFFB-1182-4DF3-9AB2-2D65600CAF62}"/>
              </a:ext>
            </a:extLst>
          </p:cNvPr>
          <p:cNvSpPr>
            <a:spLocks noGrp="1"/>
          </p:cNvSpPr>
          <p:nvPr>
            <p:ph idx="1"/>
          </p:nvPr>
        </p:nvSpPr>
        <p:spPr/>
        <p:txBody>
          <a:bodyPr anchor="ctr">
            <a:normAutofit/>
          </a:bodyPr>
          <a:lstStyle/>
          <a:p>
            <a:pPr marL="0" indent="0">
              <a:buNone/>
            </a:pPr>
            <a:r>
              <a:rPr lang="es-MX" sz="2400" dirty="0"/>
              <a:t>Para acceder a las clases miembro del paquete se invocan de la siguiente forma:</a:t>
            </a:r>
          </a:p>
          <a:p>
            <a:pPr marL="0" indent="0">
              <a:buNone/>
            </a:pPr>
            <a:endParaRPr lang="es-MX" sz="2400" dirty="0"/>
          </a:p>
          <a:p>
            <a:pPr marL="0" indent="0">
              <a:buNone/>
            </a:pPr>
            <a:r>
              <a:rPr lang="es-MX" sz="2400" dirty="0"/>
              <a:t>	java </a:t>
            </a:r>
            <a:r>
              <a:rPr lang="es-MX" sz="2400" err="1"/>
              <a:t>nombrepaquete</a:t>
            </a:r>
            <a:r>
              <a:rPr lang="es-MX" sz="2400"/>
              <a:t>.NombreClase</a:t>
            </a:r>
          </a:p>
        </p:txBody>
      </p:sp>
    </p:spTree>
    <p:extLst>
      <p:ext uri="{BB962C8B-B14F-4D97-AF65-F5344CB8AC3E}">
        <p14:creationId xmlns:p14="http://schemas.microsoft.com/office/powerpoint/2010/main" val="347757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ABC30-4CCF-E34F-97DD-CED95C9EC828}"/>
              </a:ext>
            </a:extLst>
          </p:cNvPr>
          <p:cNvSpPr>
            <a:spLocks noGrp="1"/>
          </p:cNvSpPr>
          <p:nvPr>
            <p:ph type="title"/>
          </p:nvPr>
        </p:nvSpPr>
        <p:spPr/>
        <p:txBody>
          <a:bodyPr/>
          <a:lstStyle/>
          <a:p>
            <a:r>
              <a:rPr lang="es-MX"/>
              <a:t>Métodos</a:t>
            </a:r>
          </a:p>
        </p:txBody>
      </p:sp>
      <p:sp>
        <p:nvSpPr>
          <p:cNvPr id="3" name="Marcador de contenido 2">
            <a:extLst>
              <a:ext uri="{FF2B5EF4-FFF2-40B4-BE49-F238E27FC236}">
                <a16:creationId xmlns:a16="http://schemas.microsoft.com/office/drawing/2014/main" id="{DD8B7F7D-E9FA-9E40-B243-475B28F11008}"/>
              </a:ext>
            </a:extLst>
          </p:cNvPr>
          <p:cNvSpPr>
            <a:spLocks noGrp="1"/>
          </p:cNvSpPr>
          <p:nvPr>
            <p:ph idx="1"/>
          </p:nvPr>
        </p:nvSpPr>
        <p:spPr/>
        <p:txBody>
          <a:bodyPr>
            <a:normAutofit lnSpcReduction="10000"/>
          </a:bodyPr>
          <a:lstStyle/>
          <a:p>
            <a:pPr marL="0" indent="0" algn="just">
              <a:buNone/>
            </a:pPr>
            <a:r>
              <a:rPr lang="es-MX" sz="2400" dirty="0"/>
              <a:t>La forma general para definir un método es la siguiente:</a:t>
            </a:r>
          </a:p>
          <a:p>
            <a:pPr marL="0" indent="0" algn="just">
              <a:buNone/>
            </a:pPr>
            <a:endParaRPr lang="es-MX" dirty="0"/>
          </a:p>
          <a:p>
            <a:pPr marL="1371600" lvl="3" indent="0" algn="just">
              <a:buNone/>
            </a:pPr>
            <a:r>
              <a:rPr lang="es-MX" sz="2400" dirty="0"/>
              <a:t>[M. A.] </a:t>
            </a:r>
            <a:r>
              <a:rPr lang="es-MX" sz="2400" dirty="0" err="1"/>
              <a:t>Tipo_dato</a:t>
            </a:r>
            <a:r>
              <a:rPr lang="es-MX" sz="2400" dirty="0"/>
              <a:t> identificador(</a:t>
            </a:r>
            <a:r>
              <a:rPr lang="es-MX" sz="2400" dirty="0" err="1"/>
              <a:t>tipo_dato</a:t>
            </a:r>
            <a:r>
              <a:rPr lang="es-MX" sz="2400" dirty="0"/>
              <a:t> arg1, </a:t>
            </a:r>
            <a:r>
              <a:rPr lang="es-MX" sz="2400" dirty="0" err="1"/>
              <a:t>tipo_dato</a:t>
            </a:r>
            <a:r>
              <a:rPr lang="es-MX" sz="2400" dirty="0"/>
              <a:t> arg2, …){</a:t>
            </a:r>
          </a:p>
          <a:p>
            <a:pPr marL="1371600" lvl="3" indent="0" algn="just">
              <a:buNone/>
            </a:pPr>
            <a:r>
              <a:rPr lang="es-MX" sz="2400" dirty="0"/>
              <a:t>      //código</a:t>
            </a:r>
          </a:p>
          <a:p>
            <a:pPr marL="1371600" lvl="3" indent="0" algn="just">
              <a:buNone/>
            </a:pPr>
            <a:r>
              <a:rPr lang="es-MX" sz="2400" dirty="0"/>
              <a:t>}</a:t>
            </a:r>
          </a:p>
          <a:p>
            <a:pPr marL="0" indent="0" algn="just">
              <a:buNone/>
            </a:pPr>
            <a:endParaRPr lang="es-MX" dirty="0"/>
          </a:p>
          <a:p>
            <a:pPr marL="0" indent="0" algn="just">
              <a:buNone/>
            </a:pPr>
            <a:r>
              <a:rPr lang="es-MX" sz="2400" dirty="0"/>
              <a:t>En donde, </a:t>
            </a:r>
            <a:r>
              <a:rPr lang="es-MX" sz="2400" dirty="0" err="1"/>
              <a:t>tipo_dato</a:t>
            </a:r>
            <a:r>
              <a:rPr lang="es-MX" sz="2400" dirty="0"/>
              <a:t> especifica el tipo de dato devuelto por el método.  Puede ser cualquier tipo de dato válido, incluidos los tipos definidos por las clases creadas.  Si el método no devuelve un valor, su tipo de dato de retorno debe ser </a:t>
            </a:r>
            <a:r>
              <a:rPr lang="es-MX" sz="2400" dirty="0" err="1"/>
              <a:t>void</a:t>
            </a:r>
            <a:r>
              <a:rPr lang="es-MX" sz="2400" dirty="0"/>
              <a:t>.</a:t>
            </a:r>
          </a:p>
        </p:txBody>
      </p:sp>
    </p:spTree>
    <p:extLst>
      <p:ext uri="{BB962C8B-B14F-4D97-AF65-F5344CB8AC3E}">
        <p14:creationId xmlns:p14="http://schemas.microsoft.com/office/powerpoint/2010/main" val="945335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E94BA-C2DD-4955-8C04-98245041EADF}"/>
              </a:ext>
            </a:extLst>
          </p:cNvPr>
          <p:cNvSpPr txBox="1">
            <a:spLocks noGrp="1"/>
          </p:cNvSpPr>
          <p:nvPr>
            <p:ph type="title"/>
          </p:nvPr>
        </p:nvSpPr>
        <p:spPr/>
        <p:txBody>
          <a:bodyPr>
            <a:spAutoFit/>
          </a:bodyPr>
          <a:lstStyle/>
          <a:p>
            <a:pPr lvl="0" algn="just"/>
            <a:r>
              <a:rPr lang="es-MX" dirty="0"/>
              <a:t>Paquetes</a:t>
            </a:r>
          </a:p>
        </p:txBody>
      </p:sp>
      <p:sp>
        <p:nvSpPr>
          <p:cNvPr id="3" name="Subtítulo 2">
            <a:extLst>
              <a:ext uri="{FF2B5EF4-FFF2-40B4-BE49-F238E27FC236}">
                <a16:creationId xmlns:a16="http://schemas.microsoft.com/office/drawing/2014/main" id="{2B709E60-98F3-4A24-A514-DAA4E875CE41}"/>
              </a:ext>
            </a:extLst>
          </p:cNvPr>
          <p:cNvSpPr txBox="1">
            <a:spLocks noGrp="1"/>
          </p:cNvSpPr>
          <p:nvPr>
            <p:ph idx="1"/>
          </p:nvPr>
        </p:nvSpPr>
        <p:spPr>
          <a:blipFill>
            <a:blip r:embed="rId3"/>
            <a:stretch>
              <a:fillRect/>
            </a:stretch>
          </a:blipFill>
        </p:spPr>
        <p:txBody>
          <a:bodyPr anchor="ctr">
            <a:spAutoFit/>
          </a:bodyPr>
          <a:lstStyle/>
          <a:p>
            <a:pPr lvl="0" algn="just"/>
            <a:r>
              <a:rPr lang="es-MX" sz="2540" dirty="0"/>
              <a:t>Java utiliza el sistema de archivos para crear los paquetes, además es posible definir una jerarquía de paquetes, por ejemplo, la declaración del paquete </a:t>
            </a:r>
            <a:r>
              <a:rPr lang="es-MX" sz="2540" dirty="0" err="1"/>
              <a:t>unam.fi.computacion</a:t>
            </a:r>
            <a:r>
              <a:rPr lang="es-MX" sz="2540" dirty="0"/>
              <a:t> se vería así:</a:t>
            </a:r>
          </a:p>
          <a:p>
            <a:pPr lvl="0" algn="ctr"/>
            <a:endParaRPr lang="es-MX" dirty="0"/>
          </a:p>
        </p:txBody>
      </p:sp>
    </p:spTree>
    <p:extLst>
      <p:ext uri="{BB962C8B-B14F-4D97-AF65-F5344CB8AC3E}">
        <p14:creationId xmlns:p14="http://schemas.microsoft.com/office/powerpoint/2010/main" val="1436652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E88633-DBA0-45CF-9BB5-1766E8F102DA}"/>
              </a:ext>
            </a:extLst>
          </p:cNvPr>
          <p:cNvSpPr txBox="1">
            <a:spLocks noGrp="1"/>
          </p:cNvSpPr>
          <p:nvPr>
            <p:ph type="title"/>
          </p:nvPr>
        </p:nvSpPr>
        <p:spPr/>
        <p:txBody>
          <a:bodyPr/>
          <a:lstStyle/>
          <a:p>
            <a:pPr lvl="0" algn="just"/>
            <a:r>
              <a:rPr lang="es-MX" dirty="0"/>
              <a:t>Paquetes</a:t>
            </a:r>
          </a:p>
        </p:txBody>
      </p:sp>
      <p:sp>
        <p:nvSpPr>
          <p:cNvPr id="5" name="Content Placeholder 4">
            <a:extLst>
              <a:ext uri="{FF2B5EF4-FFF2-40B4-BE49-F238E27FC236}">
                <a16:creationId xmlns:a16="http://schemas.microsoft.com/office/drawing/2014/main" id="{6325996F-4C44-42C2-AA06-787C0925ED52}"/>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D44475A-57F0-4327-991C-EB17C37EF577}"/>
              </a:ext>
            </a:extLst>
          </p:cNvPr>
          <p:cNvPicPr>
            <a:picLocks noChangeAspect="1"/>
          </p:cNvPicPr>
          <p:nvPr/>
        </p:nvPicPr>
        <p:blipFill>
          <a:blip r:embed="rId3">
            <a:lum/>
            <a:alphaModFix/>
          </a:blip>
          <a:srcRect/>
          <a:stretch>
            <a:fillRect/>
          </a:stretch>
        </p:blipFill>
        <p:spPr>
          <a:xfrm>
            <a:off x="3548351" y="2612684"/>
            <a:ext cx="5160050" cy="2071858"/>
          </a:xfrm>
          <a:prstGeom prst="rect">
            <a:avLst/>
          </a:prstGeom>
          <a:noFill/>
          <a:ln>
            <a:noFill/>
          </a:ln>
        </p:spPr>
      </p:pic>
    </p:spTree>
    <p:extLst>
      <p:ext uri="{BB962C8B-B14F-4D97-AF65-F5344CB8AC3E}">
        <p14:creationId xmlns:p14="http://schemas.microsoft.com/office/powerpoint/2010/main" val="1249058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A1EF1-5C72-432F-83E9-43F01068CD32}"/>
              </a:ext>
            </a:extLst>
          </p:cNvPr>
          <p:cNvSpPr txBox="1">
            <a:spLocks noGrp="1"/>
          </p:cNvSpPr>
          <p:nvPr>
            <p:ph type="title"/>
          </p:nvPr>
        </p:nvSpPr>
        <p:spPr/>
        <p:txBody>
          <a:bodyPr/>
          <a:lstStyle/>
          <a:p>
            <a:pPr lvl="0" algn="just"/>
            <a:r>
              <a:rPr lang="es-MX" dirty="0"/>
              <a:t>Los paquetes y el CLASSPATH</a:t>
            </a:r>
          </a:p>
        </p:txBody>
      </p:sp>
      <p:sp>
        <p:nvSpPr>
          <p:cNvPr id="3" name="Marcador de texto 2">
            <a:extLst>
              <a:ext uri="{FF2B5EF4-FFF2-40B4-BE49-F238E27FC236}">
                <a16:creationId xmlns:a16="http://schemas.microsoft.com/office/drawing/2014/main" id="{42409A94-A2FB-4BB0-9339-DD1A7297BAF4}"/>
              </a:ext>
            </a:extLst>
          </p:cNvPr>
          <p:cNvSpPr txBox="1">
            <a:spLocks noGrp="1"/>
          </p:cNvSpPr>
          <p:nvPr>
            <p:ph idx="1"/>
          </p:nvPr>
        </p:nvSpPr>
        <p:spPr/>
        <p:txBody>
          <a:bodyPr>
            <a:normAutofit/>
          </a:bodyPr>
          <a:lstStyle/>
          <a:p>
            <a:pPr lvl="0" algn="just"/>
            <a:r>
              <a:rPr lang="es-MX" sz="2400" dirty="0"/>
              <a:t>Java accede a las clases dentro de paquetes en tiempo de ejecución de la siguiente forma:</a:t>
            </a:r>
          </a:p>
          <a:p>
            <a:pPr marL="414772" indent="-414772" algn="just">
              <a:buSzPct val="60000"/>
              <a:buFont typeface="Wingdings" panose="05000000000000000000" pitchFamily="2" charset="2"/>
              <a:buChar char="v"/>
            </a:pPr>
            <a:r>
              <a:rPr lang="es-MX" sz="2400" dirty="0"/>
              <a:t>Java toma como punto de partida el directorio actual. Por tanto, si la clase que se busca está en un subdirectorio dentro del directorio actual, será encontrada.</a:t>
            </a:r>
          </a:p>
          <a:p>
            <a:pPr marL="414772" indent="-414772" algn="just">
              <a:buSzPct val="60000"/>
              <a:buFont typeface="Wingdings" panose="05000000000000000000" pitchFamily="2" charset="2"/>
              <a:buChar char="v"/>
            </a:pPr>
            <a:r>
              <a:rPr lang="es-MX" sz="2400" dirty="0"/>
              <a:t>Se puede definir la variable CLASSPATH dentro de la cual es posible almacenar las rutas de las clases que se desea utilizar.</a:t>
            </a:r>
          </a:p>
          <a:p>
            <a:pPr marL="414772" indent="-414772" algn="just">
              <a:buSzPct val="60000"/>
              <a:buFont typeface="Wingdings" panose="05000000000000000000" pitchFamily="2" charset="2"/>
              <a:buChar char="v"/>
            </a:pPr>
            <a:r>
              <a:rPr lang="es-MX" sz="2400" dirty="0"/>
              <a:t>Utilizando el parámetro -</a:t>
            </a:r>
            <a:r>
              <a:rPr lang="es-MX" sz="2400" dirty="0" err="1"/>
              <a:t>cp</a:t>
            </a:r>
            <a:r>
              <a:rPr lang="es-MX" sz="2400" dirty="0"/>
              <a:t> o –</a:t>
            </a:r>
            <a:r>
              <a:rPr lang="es-MX" sz="2400" dirty="0" err="1"/>
              <a:t>classpath</a:t>
            </a:r>
            <a:r>
              <a:rPr lang="es-MX" sz="2400" dirty="0"/>
              <a:t> en la cual es posible definir la ruta del paquete o la clase específica.</a:t>
            </a:r>
          </a:p>
        </p:txBody>
      </p:sp>
    </p:spTree>
    <p:extLst>
      <p:ext uri="{BB962C8B-B14F-4D97-AF65-F5344CB8AC3E}">
        <p14:creationId xmlns:p14="http://schemas.microsoft.com/office/powerpoint/2010/main" val="317449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1D4AB-E621-4ADE-894F-292CD842B920}"/>
              </a:ext>
            </a:extLst>
          </p:cNvPr>
          <p:cNvSpPr txBox="1">
            <a:spLocks noGrp="1"/>
          </p:cNvSpPr>
          <p:nvPr>
            <p:ph type="title"/>
          </p:nvPr>
        </p:nvSpPr>
        <p:spPr/>
        <p:txBody>
          <a:bodyPr/>
          <a:lstStyle/>
          <a:p>
            <a:pPr lvl="0" algn="just"/>
            <a:r>
              <a:rPr lang="es-MX" dirty="0"/>
              <a:t>Paquetes y control de acceso</a:t>
            </a:r>
          </a:p>
        </p:txBody>
      </p:sp>
      <p:sp>
        <p:nvSpPr>
          <p:cNvPr id="3" name="Marcador de texto 2">
            <a:extLst>
              <a:ext uri="{FF2B5EF4-FFF2-40B4-BE49-F238E27FC236}">
                <a16:creationId xmlns:a16="http://schemas.microsoft.com/office/drawing/2014/main" id="{605BE457-2D26-4888-95A6-25969378C4C5}"/>
              </a:ext>
            </a:extLst>
          </p:cNvPr>
          <p:cNvSpPr txBox="1">
            <a:spLocks noGrp="1"/>
          </p:cNvSpPr>
          <p:nvPr>
            <p:ph idx="1"/>
          </p:nvPr>
        </p:nvSpPr>
        <p:spPr/>
        <p:txBody>
          <a:bodyPr anchor="ctr"/>
          <a:lstStyle/>
          <a:p>
            <a:pPr lvl="0" algn="just"/>
            <a:r>
              <a:rPr lang="es-MX" sz="2540" dirty="0"/>
              <a:t>Los paquetes proveen otro medio para el control de acceso, es decir, otro forma de encapsulamiento. Mientras las clases permiten encapsular código y datos, los paquetes permiten encapsular clases y otros </a:t>
            </a:r>
            <a:r>
              <a:rPr lang="es-MX" sz="2540" dirty="0" err="1"/>
              <a:t>subpaquetes</a:t>
            </a:r>
            <a:r>
              <a:rPr lang="es-MX" sz="2540" dirty="0"/>
              <a:t>.</a:t>
            </a:r>
          </a:p>
        </p:txBody>
      </p:sp>
    </p:spTree>
    <p:extLst>
      <p:ext uri="{BB962C8B-B14F-4D97-AF65-F5344CB8AC3E}">
        <p14:creationId xmlns:p14="http://schemas.microsoft.com/office/powerpoint/2010/main" val="644550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CD22FC-A918-4A82-8245-B99231E5DE2F}"/>
              </a:ext>
            </a:extLst>
          </p:cNvPr>
          <p:cNvSpPr txBox="1">
            <a:spLocks noGrp="1"/>
          </p:cNvSpPr>
          <p:nvPr>
            <p:ph type="title"/>
          </p:nvPr>
        </p:nvSpPr>
        <p:spPr/>
        <p:txBody>
          <a:bodyPr/>
          <a:lstStyle/>
          <a:p>
            <a:pPr lvl="0"/>
            <a:r>
              <a:rPr lang="es-MX">
                <a:solidFill>
                  <a:srgbClr val="000000"/>
                </a:solidFill>
              </a:rPr>
              <a:t>Paquetes y control de acceso</a:t>
            </a:r>
          </a:p>
        </p:txBody>
      </p:sp>
      <p:sp>
        <p:nvSpPr>
          <p:cNvPr id="3" name="Marcador de texto 2">
            <a:extLst>
              <a:ext uri="{FF2B5EF4-FFF2-40B4-BE49-F238E27FC236}">
                <a16:creationId xmlns:a16="http://schemas.microsoft.com/office/drawing/2014/main" id="{35319873-3F89-47A5-B86E-63F498A3AFA3}"/>
              </a:ext>
            </a:extLst>
          </p:cNvPr>
          <p:cNvSpPr txBox="1">
            <a:spLocks noGrp="1"/>
          </p:cNvSpPr>
          <p:nvPr>
            <p:ph idx="1"/>
          </p:nvPr>
        </p:nvSpPr>
        <p:spPr/>
        <p:txBody>
          <a:bodyPr anchor="ctr"/>
          <a:lstStyle/>
          <a:p>
            <a:pPr lvl="0"/>
            <a:r>
              <a:rPr lang="es-MX" sz="2540" dirty="0"/>
              <a:t>Debido a la interacción entre clases y paquetes, se definen 4 categorías de visibilidad de los miembros de una clase.</a:t>
            </a:r>
          </a:p>
          <a:p>
            <a:pPr marL="414772" indent="-414772">
              <a:buSzPct val="66000"/>
              <a:buFont typeface="Wingdings" panose="05000000000000000000" pitchFamily="2" charset="2"/>
              <a:buChar char="v"/>
            </a:pPr>
            <a:r>
              <a:rPr lang="es-MX" sz="2540" dirty="0"/>
              <a:t>Subclases dentro del mismo paquete.</a:t>
            </a:r>
          </a:p>
          <a:p>
            <a:pPr marL="414772" indent="-414772">
              <a:buSzPct val="66000"/>
              <a:buFont typeface="Wingdings" panose="05000000000000000000" pitchFamily="2" charset="2"/>
              <a:buChar char="v"/>
            </a:pPr>
            <a:r>
              <a:rPr lang="es-MX" sz="2540" dirty="0"/>
              <a:t>Clases sin una relación de herencia dentro del mismo paquete.</a:t>
            </a:r>
          </a:p>
          <a:p>
            <a:pPr marL="414772" indent="-414772">
              <a:buSzPct val="66000"/>
              <a:buFont typeface="Wingdings" panose="05000000000000000000" pitchFamily="2" charset="2"/>
              <a:buChar char="v"/>
            </a:pPr>
            <a:r>
              <a:rPr lang="es-MX" sz="2540" dirty="0"/>
              <a:t>Subclases en diferentes paquetes.</a:t>
            </a:r>
          </a:p>
          <a:p>
            <a:pPr marL="414772" indent="-414772">
              <a:buSzPct val="66000"/>
              <a:buFont typeface="Wingdings" panose="05000000000000000000" pitchFamily="2" charset="2"/>
              <a:buChar char="v"/>
            </a:pPr>
            <a:r>
              <a:rPr lang="es-MX" sz="2540" dirty="0"/>
              <a:t>Clases en diferentes paquetes sin relación de herencia.</a:t>
            </a:r>
          </a:p>
        </p:txBody>
      </p:sp>
    </p:spTree>
    <p:extLst>
      <p:ext uri="{BB962C8B-B14F-4D97-AF65-F5344CB8AC3E}">
        <p14:creationId xmlns:p14="http://schemas.microsoft.com/office/powerpoint/2010/main" val="434697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F8B4D4-5FDB-4748-AB3D-85188C6C90F8}"/>
              </a:ext>
            </a:extLst>
          </p:cNvPr>
          <p:cNvSpPr txBox="1">
            <a:spLocks noGrp="1"/>
          </p:cNvSpPr>
          <p:nvPr>
            <p:ph type="title"/>
          </p:nvPr>
        </p:nvSpPr>
        <p:spPr/>
        <p:txBody>
          <a:bodyPr/>
          <a:lstStyle/>
          <a:p>
            <a:pPr lvl="0"/>
            <a:r>
              <a:rPr lang="es-MX"/>
              <a:t>Paquetes y control de acceso</a:t>
            </a:r>
          </a:p>
        </p:txBody>
      </p:sp>
      <p:sp>
        <p:nvSpPr>
          <p:cNvPr id="3" name="Marcador de texto 2">
            <a:extLst>
              <a:ext uri="{FF2B5EF4-FFF2-40B4-BE49-F238E27FC236}">
                <a16:creationId xmlns:a16="http://schemas.microsoft.com/office/drawing/2014/main" id="{EF4B6CFF-0712-43FF-ADE6-AFCDD1B0B4A9}"/>
              </a:ext>
            </a:extLst>
          </p:cNvPr>
          <p:cNvSpPr txBox="1">
            <a:spLocks noGrp="1"/>
          </p:cNvSpPr>
          <p:nvPr>
            <p:ph idx="1"/>
          </p:nvPr>
        </p:nvSpPr>
        <p:spPr/>
        <p:txBody>
          <a:bodyPr anchor="ctr"/>
          <a:lstStyle/>
          <a:p>
            <a:pPr lvl="0" algn="just"/>
            <a:r>
              <a:rPr lang="es-MX" sz="2540" dirty="0"/>
              <a:t>Recordando de clases anteriores, es posible definir tres formas de acceso de manera explícita en el lenguaje de programación Java.</a:t>
            </a:r>
          </a:p>
          <a:p>
            <a:pPr marL="414772" indent="-414772" algn="just">
              <a:buSzPct val="60000"/>
              <a:buFont typeface="Wingdings" panose="05000000000000000000" pitchFamily="2" charset="2"/>
              <a:buChar char="v"/>
            </a:pPr>
            <a:r>
              <a:rPr lang="es-MX" sz="2540" b="1" dirty="0"/>
              <a:t>Público</a:t>
            </a:r>
            <a:r>
              <a:rPr lang="es-MX" sz="2540" dirty="0"/>
              <a:t>: Se define con la palabra reservada </a:t>
            </a:r>
            <a:r>
              <a:rPr lang="es-MX" sz="2540" dirty="0" err="1"/>
              <a:t>public</a:t>
            </a:r>
            <a:r>
              <a:rPr lang="es-MX" sz="2540" dirty="0"/>
              <a:t>, e indica que un elemento es visible desde cualquier parte.</a:t>
            </a:r>
          </a:p>
          <a:p>
            <a:pPr marL="414772" indent="-414772" algn="just">
              <a:buSzPct val="60000"/>
              <a:buFont typeface="Wingdings" panose="05000000000000000000" pitchFamily="2" charset="2"/>
              <a:buChar char="v"/>
            </a:pPr>
            <a:r>
              <a:rPr lang="es-MX" sz="2540" b="1" dirty="0"/>
              <a:t>Privado</a:t>
            </a:r>
            <a:r>
              <a:rPr lang="es-MX" sz="2540" dirty="0"/>
              <a:t>: Se define con la palabra reservada prívate, e indica que el elemento solo es visible dentro de la misma clase.</a:t>
            </a:r>
          </a:p>
        </p:txBody>
      </p:sp>
    </p:spTree>
    <p:extLst>
      <p:ext uri="{BB962C8B-B14F-4D97-AF65-F5344CB8AC3E}">
        <p14:creationId xmlns:p14="http://schemas.microsoft.com/office/powerpoint/2010/main" val="236464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2E690-ED42-41B0-AFBB-C044BD4CCBE7}"/>
              </a:ext>
            </a:extLst>
          </p:cNvPr>
          <p:cNvSpPr txBox="1">
            <a:spLocks noGrp="1"/>
          </p:cNvSpPr>
          <p:nvPr>
            <p:ph type="title"/>
          </p:nvPr>
        </p:nvSpPr>
        <p:spPr/>
        <p:txBody>
          <a:bodyPr/>
          <a:lstStyle/>
          <a:p>
            <a:pPr lvl="0"/>
            <a:r>
              <a:rPr lang="es-MX">
                <a:solidFill>
                  <a:srgbClr val="000000"/>
                </a:solidFill>
              </a:rPr>
              <a:t>Paquetes y control de acceso</a:t>
            </a:r>
          </a:p>
        </p:txBody>
      </p:sp>
      <p:sp>
        <p:nvSpPr>
          <p:cNvPr id="3" name="Marcador de texto 2">
            <a:extLst>
              <a:ext uri="{FF2B5EF4-FFF2-40B4-BE49-F238E27FC236}">
                <a16:creationId xmlns:a16="http://schemas.microsoft.com/office/drawing/2014/main" id="{8535FEBE-41F3-4952-ABDA-53C4012582C3}"/>
              </a:ext>
            </a:extLst>
          </p:cNvPr>
          <p:cNvSpPr txBox="1">
            <a:spLocks noGrp="1"/>
          </p:cNvSpPr>
          <p:nvPr>
            <p:ph idx="1"/>
          </p:nvPr>
        </p:nvSpPr>
        <p:spPr/>
        <p:txBody>
          <a:bodyPr anchor="ctr"/>
          <a:lstStyle/>
          <a:p>
            <a:pPr marL="414772" indent="-414772">
              <a:buSzPct val="60000"/>
              <a:buFont typeface="Wingdings" panose="05000000000000000000" pitchFamily="2" charset="2"/>
              <a:buChar char="v"/>
            </a:pPr>
            <a:r>
              <a:rPr lang="es-MX" sz="2540" b="1" dirty="0"/>
              <a:t>Protegido</a:t>
            </a:r>
            <a:r>
              <a:rPr lang="es-MX" sz="2540" dirty="0"/>
              <a:t>: Se define con la palabra reservada </a:t>
            </a:r>
            <a:r>
              <a:rPr lang="es-MX" sz="2540" dirty="0" err="1"/>
              <a:t>protected</a:t>
            </a:r>
            <a:r>
              <a:rPr lang="es-MX" sz="2540" dirty="0"/>
              <a:t>, e indica que el elemento es visible por subclases, aún si estas no están dentro del mismo paquete,  y por clases miembro del mismo paquete.</a:t>
            </a:r>
          </a:p>
          <a:p>
            <a:pPr marL="414772" indent="-414772">
              <a:buSzPct val="60000"/>
              <a:buFont typeface="Wingdings" panose="05000000000000000000" pitchFamily="2" charset="2"/>
              <a:buChar char="v"/>
            </a:pPr>
            <a:r>
              <a:rPr lang="es-MX" sz="2540" b="1" dirty="0" err="1"/>
              <a:t>Friendly</a:t>
            </a:r>
            <a:r>
              <a:rPr lang="es-MX" sz="2540" b="1" dirty="0"/>
              <a:t> o por defecto</a:t>
            </a:r>
            <a:r>
              <a:rPr lang="es-MX" sz="2540" dirty="0"/>
              <a:t>: Cuando no se define un modificador de acceso para un elemento, dicho elemento será visible dentro del mismo paquete tanto para subclases, como para otras clases sin relación de herencia.</a:t>
            </a:r>
          </a:p>
          <a:p>
            <a:pPr lvl="0"/>
            <a:endParaRPr lang="es-MX" dirty="0"/>
          </a:p>
        </p:txBody>
      </p:sp>
    </p:spTree>
    <p:extLst>
      <p:ext uri="{BB962C8B-B14F-4D97-AF65-F5344CB8AC3E}">
        <p14:creationId xmlns:p14="http://schemas.microsoft.com/office/powerpoint/2010/main" val="1667569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89144-48A4-4614-A19F-6FD664558BD1}"/>
              </a:ext>
            </a:extLst>
          </p:cNvPr>
          <p:cNvSpPr txBox="1">
            <a:spLocks noGrp="1"/>
          </p:cNvSpPr>
          <p:nvPr>
            <p:ph type="title"/>
          </p:nvPr>
        </p:nvSpPr>
        <p:spPr/>
        <p:txBody>
          <a:bodyPr/>
          <a:lstStyle/>
          <a:p>
            <a:pPr lvl="0"/>
            <a:r>
              <a:rPr lang="es-MX"/>
              <a:t>Paquetes importados</a:t>
            </a:r>
          </a:p>
        </p:txBody>
      </p:sp>
      <p:sp>
        <p:nvSpPr>
          <p:cNvPr id="3" name="Marcador de texto 2">
            <a:extLst>
              <a:ext uri="{FF2B5EF4-FFF2-40B4-BE49-F238E27FC236}">
                <a16:creationId xmlns:a16="http://schemas.microsoft.com/office/drawing/2014/main" id="{FCE9C755-A4FA-4845-AB38-62F676BBE528}"/>
              </a:ext>
            </a:extLst>
          </p:cNvPr>
          <p:cNvSpPr txBox="1">
            <a:spLocks noGrp="1"/>
          </p:cNvSpPr>
          <p:nvPr>
            <p:ph idx="1"/>
          </p:nvPr>
        </p:nvSpPr>
        <p:spPr/>
        <p:txBody>
          <a:bodyPr>
            <a:normAutofit/>
          </a:bodyPr>
          <a:lstStyle/>
          <a:p>
            <a:pPr lvl="0"/>
            <a:r>
              <a:rPr lang="es-MX" sz="2540"/>
              <a:t>Las clases dentro de los paquetes deben ser invocadas con su nombre completo,es decir, se debe especficar tambien el paquete o paquetes a los que pertenece.</a:t>
            </a:r>
          </a:p>
          <a:p>
            <a:pPr lvl="0"/>
            <a:r>
              <a:rPr lang="es-MX" sz="2540"/>
              <a:t>Esta forma de llamar a las clases dentro de otras clases no es eficiente, sobretodo, cuando se tiene una jerarquia de clases muy grande.</a:t>
            </a:r>
          </a:p>
          <a:p>
            <a:pPr lvl="0"/>
            <a:r>
              <a:rPr lang="es-MX" sz="2540"/>
              <a:t>Para evitar utilizar siempre el nombre completo de una clase (fully qualified name), en Java, existe la sentencia import, para “hacer visibles” clases o paquetes enteros.</a:t>
            </a:r>
          </a:p>
        </p:txBody>
      </p:sp>
    </p:spTree>
    <p:extLst>
      <p:ext uri="{BB962C8B-B14F-4D97-AF65-F5344CB8AC3E}">
        <p14:creationId xmlns:p14="http://schemas.microsoft.com/office/powerpoint/2010/main" val="338767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E222D-BF88-45E1-857C-2DA91E725C3C}"/>
              </a:ext>
            </a:extLst>
          </p:cNvPr>
          <p:cNvSpPr txBox="1">
            <a:spLocks noGrp="1"/>
          </p:cNvSpPr>
          <p:nvPr>
            <p:ph type="title"/>
          </p:nvPr>
        </p:nvSpPr>
        <p:spPr/>
        <p:txBody>
          <a:bodyPr/>
          <a:lstStyle/>
          <a:p>
            <a:pPr lvl="0"/>
            <a:r>
              <a:rPr lang="es-MX"/>
              <a:t>Paquetes importados</a:t>
            </a:r>
          </a:p>
        </p:txBody>
      </p:sp>
      <p:sp>
        <p:nvSpPr>
          <p:cNvPr id="3" name="Marcador de texto 2">
            <a:extLst>
              <a:ext uri="{FF2B5EF4-FFF2-40B4-BE49-F238E27FC236}">
                <a16:creationId xmlns:a16="http://schemas.microsoft.com/office/drawing/2014/main" id="{0C5C68A0-0B80-48CA-B458-1354F605BBD7}"/>
              </a:ext>
            </a:extLst>
          </p:cNvPr>
          <p:cNvSpPr txBox="1">
            <a:spLocks noGrp="1"/>
          </p:cNvSpPr>
          <p:nvPr>
            <p:ph idx="1"/>
          </p:nvPr>
        </p:nvSpPr>
        <p:spPr/>
        <p:txBody>
          <a:bodyPr anchor="ctr">
            <a:normAutofit/>
          </a:bodyPr>
          <a:lstStyle/>
          <a:p>
            <a:pPr lvl="0" algn="just"/>
            <a:r>
              <a:rPr lang="es-MX" sz="2400"/>
              <a:t>Una vez importado un paquete, solo es necesario llamar a las clases por su nombre.</a:t>
            </a:r>
          </a:p>
          <a:p>
            <a:pPr lvl="0" algn="just"/>
            <a:r>
              <a:rPr lang="es-MX" sz="2400"/>
              <a:t>Las sentencias import deben declararse inmediatamente despues de la declaración del paquete.</a:t>
            </a:r>
          </a:p>
          <a:p>
            <a:pPr lvl="0" algn="just"/>
            <a:r>
              <a:rPr lang="es-MX" sz="2400"/>
              <a:t>La forma general de la sentencia import es la siguiente:</a:t>
            </a:r>
          </a:p>
          <a:p>
            <a:pPr lvl="0" algn="just"/>
            <a:r>
              <a:rPr lang="es-MX" sz="2400"/>
              <a:t>import pkg1[.pkg2].(NombreClase | *);</a:t>
            </a:r>
          </a:p>
        </p:txBody>
      </p:sp>
    </p:spTree>
    <p:extLst>
      <p:ext uri="{BB962C8B-B14F-4D97-AF65-F5344CB8AC3E}">
        <p14:creationId xmlns:p14="http://schemas.microsoft.com/office/powerpoint/2010/main" val="3865427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ABD86-7664-4BBF-8417-4EB6D5C535DE}"/>
              </a:ext>
            </a:extLst>
          </p:cNvPr>
          <p:cNvSpPr txBox="1">
            <a:spLocks noGrp="1"/>
          </p:cNvSpPr>
          <p:nvPr>
            <p:ph type="title"/>
          </p:nvPr>
        </p:nvSpPr>
        <p:spPr/>
        <p:txBody>
          <a:bodyPr/>
          <a:lstStyle/>
          <a:p>
            <a:pPr lvl="0"/>
            <a:r>
              <a:rPr lang="es-MX"/>
              <a:t>Paquetes importados</a:t>
            </a:r>
          </a:p>
        </p:txBody>
      </p:sp>
      <p:sp>
        <p:nvSpPr>
          <p:cNvPr id="3" name="Marcador de texto 2">
            <a:extLst>
              <a:ext uri="{FF2B5EF4-FFF2-40B4-BE49-F238E27FC236}">
                <a16:creationId xmlns:a16="http://schemas.microsoft.com/office/drawing/2014/main" id="{127AB526-91EA-45E2-9B4C-B2AF293804D8}"/>
              </a:ext>
            </a:extLst>
          </p:cNvPr>
          <p:cNvSpPr txBox="1">
            <a:spLocks noGrp="1"/>
          </p:cNvSpPr>
          <p:nvPr>
            <p:ph idx="1"/>
          </p:nvPr>
        </p:nvSpPr>
        <p:spPr/>
        <p:txBody>
          <a:bodyPr anchor="ctr">
            <a:normAutofit/>
          </a:bodyPr>
          <a:lstStyle/>
          <a:p>
            <a:pPr lvl="0" algn="just"/>
            <a:r>
              <a:rPr lang="es-MX" sz="2400"/>
              <a:t>Es posible importar solo una clase, o, si se utiliza el operador *, se importa todo el paquete.</a:t>
            </a:r>
          </a:p>
          <a:p>
            <a:pPr lvl="0" algn="just"/>
            <a:r>
              <a:rPr lang="es-MX" sz="2400"/>
              <a:t>Bajo este esquema las reglas de visibilidad son las mismas, es decir, para las clases sin una relación de herencia, solo serán visibles las clases publicas.</a:t>
            </a:r>
          </a:p>
          <a:p>
            <a:pPr lvl="0" algn="just"/>
            <a:r>
              <a:rPr lang="es-MX" sz="2400"/>
              <a:t>Importar un paquete completo puede incrementar el tiempo de compilación de un archivo .java.</a:t>
            </a:r>
          </a:p>
        </p:txBody>
      </p:sp>
    </p:spTree>
    <p:extLst>
      <p:ext uri="{BB962C8B-B14F-4D97-AF65-F5344CB8AC3E}">
        <p14:creationId xmlns:p14="http://schemas.microsoft.com/office/powerpoint/2010/main" val="108779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C59075-3EB4-274D-BFF0-6E84941175D0}"/>
              </a:ext>
            </a:extLst>
          </p:cNvPr>
          <p:cNvSpPr>
            <a:spLocks noGrp="1"/>
          </p:cNvSpPr>
          <p:nvPr>
            <p:ph type="title"/>
          </p:nvPr>
        </p:nvSpPr>
        <p:spPr/>
        <p:txBody>
          <a:bodyPr/>
          <a:lstStyle/>
          <a:p>
            <a:r>
              <a:rPr lang="es-MX"/>
              <a:t>Métodos</a:t>
            </a:r>
          </a:p>
        </p:txBody>
      </p:sp>
      <p:sp>
        <p:nvSpPr>
          <p:cNvPr id="3" name="Marcador de contenido 2">
            <a:extLst>
              <a:ext uri="{FF2B5EF4-FFF2-40B4-BE49-F238E27FC236}">
                <a16:creationId xmlns:a16="http://schemas.microsoft.com/office/drawing/2014/main" id="{346668E0-77F6-3249-BF80-272D0F19B01B}"/>
              </a:ext>
            </a:extLst>
          </p:cNvPr>
          <p:cNvSpPr>
            <a:spLocks noGrp="1"/>
          </p:cNvSpPr>
          <p:nvPr>
            <p:ph idx="1"/>
          </p:nvPr>
        </p:nvSpPr>
        <p:spPr/>
        <p:txBody>
          <a:bodyPr anchor="ctr">
            <a:normAutofit/>
          </a:bodyPr>
          <a:lstStyle/>
          <a:p>
            <a:pPr marL="0" indent="0" algn="just">
              <a:buNone/>
            </a:pPr>
            <a:r>
              <a:rPr lang="es-MX" sz="2400"/>
              <a:t>Los identificadores deben seguir las reglas descritas con anterioridad en el curso.</a:t>
            </a:r>
          </a:p>
          <a:p>
            <a:pPr marL="0" indent="0" algn="just">
              <a:buNone/>
            </a:pPr>
            <a:r>
              <a:rPr lang="es-MX" sz="2400"/>
              <a:t>Los parámetros son variables que reciben el valor de los argumentos pasados ​​al método cuando es invocado.  Si el método no tiene parámetros, la lista de parámetros estará vacía.  </a:t>
            </a:r>
          </a:p>
          <a:p>
            <a:pPr marL="0" indent="0" algn="just">
              <a:buNone/>
            </a:pPr>
            <a:r>
              <a:rPr lang="es-MX" sz="2400"/>
              <a:t>Los parámetros permiten generalizar los método. Es decir, un método parametrizado puede operar en una variedad de datos y / o ser utilizado en situaciones ligeramente diferentes.</a:t>
            </a:r>
          </a:p>
        </p:txBody>
      </p:sp>
    </p:spTree>
    <p:extLst>
      <p:ext uri="{BB962C8B-B14F-4D97-AF65-F5344CB8AC3E}">
        <p14:creationId xmlns:p14="http://schemas.microsoft.com/office/powerpoint/2010/main" val="1789149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7A4E6-21A2-401F-8A07-F0FD985D5457}"/>
              </a:ext>
            </a:extLst>
          </p:cNvPr>
          <p:cNvSpPr txBox="1">
            <a:spLocks noGrp="1"/>
          </p:cNvSpPr>
          <p:nvPr>
            <p:ph type="title"/>
          </p:nvPr>
        </p:nvSpPr>
        <p:spPr/>
        <p:txBody>
          <a:bodyPr/>
          <a:lstStyle/>
          <a:p>
            <a:pPr lvl="0"/>
            <a:r>
              <a:rPr lang="es-MX"/>
              <a:t>Paquetes importados</a:t>
            </a:r>
          </a:p>
        </p:txBody>
      </p:sp>
      <p:sp>
        <p:nvSpPr>
          <p:cNvPr id="3" name="Marcador de texto 2">
            <a:extLst>
              <a:ext uri="{FF2B5EF4-FFF2-40B4-BE49-F238E27FC236}">
                <a16:creationId xmlns:a16="http://schemas.microsoft.com/office/drawing/2014/main" id="{A197537E-52D1-44A4-843E-42EB5D35838B}"/>
              </a:ext>
            </a:extLst>
          </p:cNvPr>
          <p:cNvSpPr txBox="1">
            <a:spLocks noGrp="1"/>
          </p:cNvSpPr>
          <p:nvPr>
            <p:ph idx="1"/>
          </p:nvPr>
        </p:nvSpPr>
        <p:spPr/>
        <p:txBody>
          <a:bodyPr anchor="ctr">
            <a:normAutofit/>
          </a:bodyPr>
          <a:lstStyle/>
          <a:p>
            <a:pPr lvl="0" algn="just"/>
            <a:r>
              <a:rPr lang="es-MX" sz="2400"/>
              <a:t>Los paquetes permiten crear espacios de nombres que permiten que dos clases contenidas dentro de diferentes paquetes tengan el mismo nombre.</a:t>
            </a:r>
          </a:p>
          <a:p>
            <a:pPr lvl="0" algn="just"/>
            <a:r>
              <a:rPr lang="es-MX" sz="2400"/>
              <a:t>Sin embargo, si estas dos clases se importan a otra clase que hace uso de ambas, se generará un error en tiempo de compilación. Para evitar los errores por ambiguedad bajo el escenario descrito, se debe utilizar el nombre completo incluyendo el paquete de procedencia.</a:t>
            </a:r>
          </a:p>
        </p:txBody>
      </p:sp>
    </p:spTree>
    <p:extLst>
      <p:ext uri="{BB962C8B-B14F-4D97-AF65-F5344CB8AC3E}">
        <p14:creationId xmlns:p14="http://schemas.microsoft.com/office/powerpoint/2010/main" val="37701331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560CAC-227A-463E-8CEA-4440201BFEB5}"/>
              </a:ext>
            </a:extLst>
          </p:cNvPr>
          <p:cNvSpPr>
            <a:spLocks noGrp="1"/>
          </p:cNvSpPr>
          <p:nvPr>
            <p:ph type="title"/>
          </p:nvPr>
        </p:nvSpPr>
        <p:spPr/>
        <p:txBody>
          <a:bodyPr/>
          <a:lstStyle/>
          <a:p>
            <a:r>
              <a:rPr lang="es-MX" dirty="0"/>
              <a:t>Tipos de clases</a:t>
            </a:r>
          </a:p>
        </p:txBody>
      </p:sp>
      <p:sp>
        <p:nvSpPr>
          <p:cNvPr id="2" name="Subtítulo 1">
            <a:extLst>
              <a:ext uri="{FF2B5EF4-FFF2-40B4-BE49-F238E27FC236}">
                <a16:creationId xmlns:a16="http://schemas.microsoft.com/office/drawing/2014/main" id="{45A98811-7B33-488A-98BD-AD37C9B89BD0}"/>
              </a:ext>
            </a:extLst>
          </p:cNvPr>
          <p:cNvSpPr txBox="1">
            <a:spLocks noGrp="1"/>
          </p:cNvSpPr>
          <p:nvPr>
            <p:ph type="body" idx="1"/>
          </p:nvPr>
        </p:nvSpPr>
        <p:spPr/>
        <p:txBody>
          <a:bodyPr anchor="ctr"/>
          <a:lstStyle/>
          <a:p>
            <a:pPr lvl="0" algn="ctr"/>
            <a:endParaRPr lang="es-MX" sz="4355" dirty="0"/>
          </a:p>
        </p:txBody>
      </p:sp>
    </p:spTree>
    <p:extLst>
      <p:ext uri="{BB962C8B-B14F-4D97-AF65-F5344CB8AC3E}">
        <p14:creationId xmlns:p14="http://schemas.microsoft.com/office/powerpoint/2010/main" val="364689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6511A-9A59-4669-8380-C640DFD49180}"/>
              </a:ext>
            </a:extLst>
          </p:cNvPr>
          <p:cNvSpPr txBox="1">
            <a:spLocks noGrp="1"/>
          </p:cNvSpPr>
          <p:nvPr>
            <p:ph type="title"/>
          </p:nvPr>
        </p:nvSpPr>
        <p:spPr/>
        <p:txBody>
          <a:bodyPr/>
          <a:lstStyle/>
          <a:p>
            <a:pPr lvl="0"/>
            <a:r>
              <a:rPr lang="es-MX"/>
              <a:t>Tipos de clases</a:t>
            </a:r>
          </a:p>
        </p:txBody>
      </p:sp>
      <p:sp>
        <p:nvSpPr>
          <p:cNvPr id="3" name="Marcador de texto 2">
            <a:extLst>
              <a:ext uri="{FF2B5EF4-FFF2-40B4-BE49-F238E27FC236}">
                <a16:creationId xmlns:a16="http://schemas.microsoft.com/office/drawing/2014/main" id="{2587F032-914B-431F-BDD2-ADDD2A3F1306}"/>
              </a:ext>
            </a:extLst>
          </p:cNvPr>
          <p:cNvSpPr txBox="1">
            <a:spLocks noGrp="1"/>
          </p:cNvSpPr>
          <p:nvPr>
            <p:ph idx="1"/>
          </p:nvPr>
        </p:nvSpPr>
        <p:spPr/>
        <p:txBody>
          <a:bodyPr anchor="ctr">
            <a:normAutofit/>
          </a:bodyPr>
          <a:lstStyle/>
          <a:p>
            <a:pPr lvl="0" algn="just"/>
            <a:r>
              <a:rPr lang="es-MX" sz="2400"/>
              <a:t>Una clase solo puede tener uno de dos tipos de acceso:</a:t>
            </a:r>
          </a:p>
          <a:p>
            <a:pPr lvl="0" algn="just">
              <a:buSzPct val="45000"/>
              <a:buFont typeface="StarSymbol"/>
              <a:buChar char="●"/>
            </a:pPr>
            <a:r>
              <a:rPr lang="es-MX" sz="2400"/>
              <a:t>Puede ser publica, es decir, puede ser vista por cualquier otra clase sin importar el paquete en que se encuentre.</a:t>
            </a:r>
          </a:p>
          <a:p>
            <a:pPr lvl="0" algn="just">
              <a:buSzPct val="45000"/>
              <a:buFont typeface="StarSymbol"/>
              <a:buChar char="●"/>
            </a:pPr>
            <a:r>
              <a:rPr lang="es-MX" sz="2400"/>
              <a:t>Puede tener el modificador de acceso por defecto, es decir, solo es visible dentro del paquete que la contiene.</a:t>
            </a:r>
          </a:p>
          <a:p>
            <a:pPr lvl="0" algn="just"/>
            <a:endParaRPr lang="es-MX" sz="2400"/>
          </a:p>
          <a:p>
            <a:pPr lvl="0" algn="just"/>
            <a:endParaRPr lang="es-MX" sz="2400"/>
          </a:p>
        </p:txBody>
      </p:sp>
    </p:spTree>
    <p:extLst>
      <p:ext uri="{BB962C8B-B14F-4D97-AF65-F5344CB8AC3E}">
        <p14:creationId xmlns:p14="http://schemas.microsoft.com/office/powerpoint/2010/main" val="135213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A7636-7FB4-4AC8-95F3-49C4C5785AC7}"/>
              </a:ext>
            </a:extLst>
          </p:cNvPr>
          <p:cNvSpPr txBox="1">
            <a:spLocks noGrp="1"/>
          </p:cNvSpPr>
          <p:nvPr>
            <p:ph type="title"/>
          </p:nvPr>
        </p:nvSpPr>
        <p:spPr/>
        <p:txBody>
          <a:bodyPr/>
          <a:lstStyle/>
          <a:p>
            <a:pPr lvl="0"/>
            <a:r>
              <a:rPr lang="es-MX"/>
              <a:t>Clases anidadas</a:t>
            </a:r>
          </a:p>
        </p:txBody>
      </p:sp>
      <p:sp>
        <p:nvSpPr>
          <p:cNvPr id="3" name="Marcador de texto 2">
            <a:extLst>
              <a:ext uri="{FF2B5EF4-FFF2-40B4-BE49-F238E27FC236}">
                <a16:creationId xmlns:a16="http://schemas.microsoft.com/office/drawing/2014/main" id="{D5E35B37-928C-4CAF-81D0-4351FFA80A9D}"/>
              </a:ext>
            </a:extLst>
          </p:cNvPr>
          <p:cNvSpPr txBox="1">
            <a:spLocks noGrp="1"/>
          </p:cNvSpPr>
          <p:nvPr>
            <p:ph idx="1"/>
          </p:nvPr>
        </p:nvSpPr>
        <p:spPr/>
        <p:txBody>
          <a:bodyPr anchor="ctr">
            <a:normAutofit/>
          </a:bodyPr>
          <a:lstStyle/>
          <a:p>
            <a:pPr lvl="0" algn="just"/>
            <a:r>
              <a:rPr lang="es-MX" sz="2400"/>
              <a:t>Es posible definir clases dentro de otras clases.</a:t>
            </a:r>
          </a:p>
          <a:p>
            <a:pPr lvl="0" algn="just"/>
            <a:r>
              <a:rPr lang="es-MX" sz="2400"/>
              <a:t>A estas clases se les conoce como clases anidadas.</a:t>
            </a:r>
          </a:p>
          <a:p>
            <a:pPr lvl="0" algn="just"/>
            <a:r>
              <a:rPr lang="es-MX" sz="2400"/>
              <a:t>La creación y uso de las clases anidadas tiene las siguientes caracteristicas:</a:t>
            </a:r>
          </a:p>
          <a:p>
            <a:pPr lvl="0" algn="just">
              <a:buSzPct val="45000"/>
              <a:buFont typeface="StarSymbol"/>
              <a:buChar char="●"/>
            </a:pPr>
            <a:r>
              <a:rPr lang="es-MX" sz="2400"/>
              <a:t>Si B es una clase definida dentro de una clase A, B no puede existir de manera independiente a A.</a:t>
            </a:r>
          </a:p>
        </p:txBody>
      </p:sp>
    </p:spTree>
    <p:extLst>
      <p:ext uri="{BB962C8B-B14F-4D97-AF65-F5344CB8AC3E}">
        <p14:creationId xmlns:p14="http://schemas.microsoft.com/office/powerpoint/2010/main" val="2928559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86A26-3CD0-4C42-BCA7-FBB3F099ADBD}"/>
              </a:ext>
            </a:extLst>
          </p:cNvPr>
          <p:cNvSpPr txBox="1">
            <a:spLocks noGrp="1"/>
          </p:cNvSpPr>
          <p:nvPr>
            <p:ph type="title"/>
          </p:nvPr>
        </p:nvSpPr>
        <p:spPr/>
        <p:txBody>
          <a:bodyPr/>
          <a:lstStyle/>
          <a:p>
            <a:pPr lvl="0"/>
            <a:r>
              <a:rPr lang="es-MX"/>
              <a:t>Clases anidadas</a:t>
            </a:r>
          </a:p>
        </p:txBody>
      </p:sp>
      <p:sp>
        <p:nvSpPr>
          <p:cNvPr id="3" name="Marcador de texto 2">
            <a:extLst>
              <a:ext uri="{FF2B5EF4-FFF2-40B4-BE49-F238E27FC236}">
                <a16:creationId xmlns:a16="http://schemas.microsoft.com/office/drawing/2014/main" id="{9419A4AE-E446-4C6F-AE1A-0661908B0A9C}"/>
              </a:ext>
            </a:extLst>
          </p:cNvPr>
          <p:cNvSpPr txBox="1">
            <a:spLocks noGrp="1"/>
          </p:cNvSpPr>
          <p:nvPr>
            <p:ph idx="1"/>
          </p:nvPr>
        </p:nvSpPr>
        <p:spPr/>
        <p:txBody>
          <a:bodyPr>
            <a:normAutofit/>
          </a:bodyPr>
          <a:lstStyle/>
          <a:p>
            <a:pPr lvl="0">
              <a:buSzPct val="45000"/>
              <a:buFont typeface="StarSymbol"/>
              <a:buChar char="●"/>
            </a:pPr>
            <a:r>
              <a:rPr lang="es-MX" sz="2540" dirty="0"/>
              <a:t>Una clase anidada puede acceder a todos los miembros de su clase contenedora, incluyendo a aquellos con acceso privado.</a:t>
            </a:r>
          </a:p>
          <a:p>
            <a:pPr lvl="0">
              <a:buSzPct val="45000"/>
              <a:buFont typeface="StarSymbol"/>
              <a:buChar char="●"/>
            </a:pPr>
            <a:r>
              <a:rPr lang="es-MX" sz="2540" dirty="0"/>
              <a:t>Una clase contenedora NO tiene acceso a los miembros de sus clases anidadas.</a:t>
            </a:r>
          </a:p>
          <a:p>
            <a:pPr lvl="0">
              <a:buSzPct val="45000"/>
              <a:buFont typeface="StarSymbol"/>
              <a:buChar char="●"/>
            </a:pPr>
            <a:r>
              <a:rPr lang="es-MX" sz="2540" dirty="0"/>
              <a:t>Es posible declarar una clase dentro de un bloque de código (es decir, dentro de un método).</a:t>
            </a:r>
          </a:p>
          <a:p>
            <a:pPr lvl="0">
              <a:buSzPct val="45000"/>
              <a:buFont typeface="StarSymbol"/>
              <a:buChar char="●"/>
            </a:pPr>
            <a:r>
              <a:rPr lang="es-MX" sz="2540" dirty="0"/>
              <a:t>Si una clase anidada se declara directamente dentro de la definición de la clase, se le considera como un miembro de dicha clase.</a:t>
            </a:r>
          </a:p>
        </p:txBody>
      </p:sp>
    </p:spTree>
    <p:extLst>
      <p:ext uri="{BB962C8B-B14F-4D97-AF65-F5344CB8AC3E}">
        <p14:creationId xmlns:p14="http://schemas.microsoft.com/office/powerpoint/2010/main" val="3196907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403B25-3D52-4CD9-8318-072CC92DCA15}"/>
              </a:ext>
            </a:extLst>
          </p:cNvPr>
          <p:cNvSpPr txBox="1">
            <a:spLocks noGrp="1"/>
          </p:cNvSpPr>
          <p:nvPr>
            <p:ph type="title"/>
          </p:nvPr>
        </p:nvSpPr>
        <p:spPr/>
        <p:txBody>
          <a:bodyPr/>
          <a:lstStyle/>
          <a:p>
            <a:pPr lvl="0"/>
            <a:r>
              <a:rPr lang="es-MX"/>
              <a:t>Clases anidadas</a:t>
            </a:r>
          </a:p>
        </p:txBody>
      </p:sp>
      <p:sp>
        <p:nvSpPr>
          <p:cNvPr id="3" name="Marcador de texto 2">
            <a:extLst>
              <a:ext uri="{FF2B5EF4-FFF2-40B4-BE49-F238E27FC236}">
                <a16:creationId xmlns:a16="http://schemas.microsoft.com/office/drawing/2014/main" id="{771C91C4-AF1A-4F5B-B0FA-CA0B58A2AA59}"/>
              </a:ext>
            </a:extLst>
          </p:cNvPr>
          <p:cNvSpPr txBox="1">
            <a:spLocks noGrp="1"/>
          </p:cNvSpPr>
          <p:nvPr>
            <p:ph idx="1"/>
          </p:nvPr>
        </p:nvSpPr>
        <p:spPr/>
        <p:txBody>
          <a:bodyPr anchor="ctr">
            <a:normAutofit/>
          </a:bodyPr>
          <a:lstStyle/>
          <a:p>
            <a:pPr lvl="0" algn="just"/>
            <a:r>
              <a:rPr lang="es-MX" sz="2400"/>
              <a:t>Existen dos tipos de clases anidadas:</a:t>
            </a:r>
          </a:p>
          <a:p>
            <a:pPr lvl="0" algn="just">
              <a:buSzPct val="45000"/>
              <a:buFont typeface="StarSymbol"/>
              <a:buChar char="●"/>
            </a:pPr>
            <a:r>
              <a:rPr lang="es-MX" sz="2400"/>
              <a:t>Clases estáticas: Solo puede acceder a los miembros de su clase contenedora a través de un objeto.</a:t>
            </a:r>
          </a:p>
          <a:p>
            <a:pPr lvl="0" algn="just">
              <a:buSzPct val="45000"/>
              <a:buFont typeface="StarSymbol"/>
              <a:buChar char="●"/>
            </a:pPr>
            <a:r>
              <a:rPr lang="es-MX" sz="2400"/>
              <a:t>Clases no-estáticas: Puede acceder a los miembros de su clase contenedora de forma directa, es decir, sin definir, un objeto.</a:t>
            </a:r>
          </a:p>
          <a:p>
            <a:pPr lvl="0" algn="just"/>
            <a:endParaRPr lang="es-MX" sz="2400"/>
          </a:p>
        </p:txBody>
      </p:sp>
    </p:spTree>
    <p:extLst>
      <p:ext uri="{BB962C8B-B14F-4D97-AF65-F5344CB8AC3E}">
        <p14:creationId xmlns:p14="http://schemas.microsoft.com/office/powerpoint/2010/main" val="553970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E9271-7D48-40C4-82AF-CAC4C24977B8}"/>
              </a:ext>
            </a:extLst>
          </p:cNvPr>
          <p:cNvSpPr txBox="1">
            <a:spLocks noGrp="1"/>
          </p:cNvSpPr>
          <p:nvPr>
            <p:ph type="title"/>
          </p:nvPr>
        </p:nvSpPr>
        <p:spPr/>
        <p:txBody>
          <a:bodyPr/>
          <a:lstStyle/>
          <a:p>
            <a:pPr lvl="0"/>
            <a:r>
              <a:rPr lang="es-MX"/>
              <a:t>Clases internas</a:t>
            </a:r>
          </a:p>
        </p:txBody>
      </p:sp>
      <p:sp>
        <p:nvSpPr>
          <p:cNvPr id="3" name="Marcador de texto 2">
            <a:extLst>
              <a:ext uri="{FF2B5EF4-FFF2-40B4-BE49-F238E27FC236}">
                <a16:creationId xmlns:a16="http://schemas.microsoft.com/office/drawing/2014/main" id="{D85C3DE7-DC16-4A6F-9979-7C37B046E751}"/>
              </a:ext>
            </a:extLst>
          </p:cNvPr>
          <p:cNvSpPr txBox="1">
            <a:spLocks noGrp="1"/>
          </p:cNvSpPr>
          <p:nvPr>
            <p:ph idx="1"/>
          </p:nvPr>
        </p:nvSpPr>
        <p:spPr/>
        <p:txBody>
          <a:bodyPr anchor="ctr">
            <a:normAutofit/>
          </a:bodyPr>
          <a:lstStyle/>
          <a:p>
            <a:pPr lvl="0" algn="just"/>
            <a:r>
              <a:rPr lang="es-MX" sz="2400"/>
              <a:t>A las clases anidadas no-estáticas se les conoce como clases internas.</a:t>
            </a:r>
          </a:p>
          <a:p>
            <a:pPr lvl="0" algn="just"/>
            <a:r>
              <a:rPr lang="es-MX" sz="2400"/>
              <a:t>No es posible crear directamente un objeto de una clase interna dentro de otra clase que no sea la contenedora, a menos que se realice a través de un objeto de la clase contenedora.</a:t>
            </a:r>
          </a:p>
          <a:p>
            <a:pPr lvl="0" algn="just"/>
            <a:r>
              <a:rPr lang="es-MX" sz="2400"/>
              <a:t>Ver ejemplo: tipos de clases\Interna.java</a:t>
            </a:r>
          </a:p>
        </p:txBody>
      </p:sp>
    </p:spTree>
    <p:extLst>
      <p:ext uri="{BB962C8B-B14F-4D97-AF65-F5344CB8AC3E}">
        <p14:creationId xmlns:p14="http://schemas.microsoft.com/office/powerpoint/2010/main" val="3329257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8683E-F8EA-4823-B6C9-C361C29CFBBB}"/>
              </a:ext>
            </a:extLst>
          </p:cNvPr>
          <p:cNvSpPr txBox="1">
            <a:spLocks noGrp="1"/>
          </p:cNvSpPr>
          <p:nvPr>
            <p:ph type="title"/>
          </p:nvPr>
        </p:nvSpPr>
        <p:spPr/>
        <p:txBody>
          <a:bodyPr/>
          <a:lstStyle/>
          <a:p>
            <a:pPr lvl="0"/>
            <a:r>
              <a:rPr lang="es-MX"/>
              <a:t>Clases internas</a:t>
            </a:r>
          </a:p>
        </p:txBody>
      </p:sp>
      <p:sp>
        <p:nvSpPr>
          <p:cNvPr id="3" name="Marcador de texto 2">
            <a:extLst>
              <a:ext uri="{FF2B5EF4-FFF2-40B4-BE49-F238E27FC236}">
                <a16:creationId xmlns:a16="http://schemas.microsoft.com/office/drawing/2014/main" id="{6E47563C-27F0-400D-AB90-0EA642E57EF6}"/>
              </a:ext>
            </a:extLst>
          </p:cNvPr>
          <p:cNvSpPr txBox="1">
            <a:spLocks noGrp="1"/>
          </p:cNvSpPr>
          <p:nvPr>
            <p:ph idx="1"/>
          </p:nvPr>
        </p:nvSpPr>
        <p:spPr/>
        <p:txBody>
          <a:bodyPr anchor="ctr">
            <a:normAutofit/>
          </a:bodyPr>
          <a:lstStyle/>
          <a:p>
            <a:pPr lvl="0" algn="just"/>
            <a:r>
              <a:rPr lang="es-MX" sz="2400"/>
              <a:t>Las clases internas pueden definirse en cualquier ambito, es decir, dentro del ambito de un método o dentro de una sentencia de control.</a:t>
            </a:r>
          </a:p>
          <a:p>
            <a:pPr lvl="0" algn="just"/>
            <a:endParaRPr lang="es-MX" sz="2400"/>
          </a:p>
          <a:p>
            <a:pPr lvl="0" algn="just"/>
            <a:r>
              <a:rPr lang="es-MX" sz="2400"/>
              <a:t>Ver ejemplos: InternaMetodo.java e InternaFor.java</a:t>
            </a:r>
          </a:p>
        </p:txBody>
      </p:sp>
    </p:spTree>
    <p:extLst>
      <p:ext uri="{BB962C8B-B14F-4D97-AF65-F5344CB8AC3E}">
        <p14:creationId xmlns:p14="http://schemas.microsoft.com/office/powerpoint/2010/main" val="17313167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5099D-1482-4A4F-8CB8-71D8A09E0DE8}"/>
              </a:ext>
            </a:extLst>
          </p:cNvPr>
          <p:cNvSpPr txBox="1">
            <a:spLocks noGrp="1"/>
          </p:cNvSpPr>
          <p:nvPr>
            <p:ph type="title"/>
          </p:nvPr>
        </p:nvSpPr>
        <p:spPr/>
        <p:txBody>
          <a:bodyPr/>
          <a:lstStyle/>
          <a:p>
            <a:pPr lvl="0"/>
            <a:r>
              <a:rPr lang="es-MX"/>
              <a:t>Clases internas</a:t>
            </a:r>
          </a:p>
        </p:txBody>
      </p:sp>
      <p:sp>
        <p:nvSpPr>
          <p:cNvPr id="3" name="Marcador de texto 2">
            <a:extLst>
              <a:ext uri="{FF2B5EF4-FFF2-40B4-BE49-F238E27FC236}">
                <a16:creationId xmlns:a16="http://schemas.microsoft.com/office/drawing/2014/main" id="{E1525391-A90A-4DFD-8550-08F25BD09DA1}"/>
              </a:ext>
            </a:extLst>
          </p:cNvPr>
          <p:cNvSpPr txBox="1">
            <a:spLocks noGrp="1"/>
          </p:cNvSpPr>
          <p:nvPr>
            <p:ph idx="1"/>
          </p:nvPr>
        </p:nvSpPr>
        <p:spPr/>
        <p:txBody>
          <a:bodyPr anchor="ctr">
            <a:normAutofit/>
          </a:bodyPr>
          <a:lstStyle/>
          <a:p>
            <a:pPr lvl="0" algn="just"/>
            <a:r>
              <a:rPr lang="es-MX" sz="2400" dirty="0"/>
              <a:t>También es posible declarar clases internas anónimas. Son clases que se declaran al momento de la creación de una instancia.</a:t>
            </a:r>
          </a:p>
          <a:p>
            <a:pPr lvl="0" algn="just"/>
            <a:endParaRPr lang="es-MX" sz="2400" dirty="0"/>
          </a:p>
          <a:p>
            <a:pPr lvl="0" algn="just"/>
            <a:r>
              <a:rPr lang="es-MX" sz="2400" dirty="0"/>
              <a:t>Ver: AnonymousInnerClassDemo.java</a:t>
            </a:r>
          </a:p>
        </p:txBody>
      </p:sp>
    </p:spTree>
    <p:extLst>
      <p:ext uri="{BB962C8B-B14F-4D97-AF65-F5344CB8AC3E}">
        <p14:creationId xmlns:p14="http://schemas.microsoft.com/office/powerpoint/2010/main" val="1835411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99F6B-C5F0-4A4F-B5E0-47AEF4DB45AC}"/>
              </a:ext>
            </a:extLst>
          </p:cNvPr>
          <p:cNvSpPr txBox="1">
            <a:spLocks noGrp="1"/>
          </p:cNvSpPr>
          <p:nvPr>
            <p:ph type="title"/>
          </p:nvPr>
        </p:nvSpPr>
        <p:spPr/>
        <p:txBody>
          <a:bodyPr/>
          <a:lstStyle/>
          <a:p>
            <a:pPr lvl="0"/>
            <a:r>
              <a:rPr lang="es-MX"/>
              <a:t>Clases abstractas</a:t>
            </a:r>
          </a:p>
        </p:txBody>
      </p:sp>
      <p:sp>
        <p:nvSpPr>
          <p:cNvPr id="3" name="Marcador de texto 2">
            <a:extLst>
              <a:ext uri="{FF2B5EF4-FFF2-40B4-BE49-F238E27FC236}">
                <a16:creationId xmlns:a16="http://schemas.microsoft.com/office/drawing/2014/main" id="{A8C48419-89CC-45A8-8A1F-19D16F031D2D}"/>
              </a:ext>
            </a:extLst>
          </p:cNvPr>
          <p:cNvSpPr txBox="1">
            <a:spLocks noGrp="1"/>
          </p:cNvSpPr>
          <p:nvPr>
            <p:ph idx="1"/>
          </p:nvPr>
        </p:nvSpPr>
        <p:spPr/>
        <p:txBody>
          <a:bodyPr anchor="ctr">
            <a:normAutofit/>
          </a:bodyPr>
          <a:lstStyle/>
          <a:p>
            <a:pPr lvl="0"/>
            <a:r>
              <a:rPr lang="es-MX" sz="2400" dirty="0"/>
              <a:t>Las clases abstractas definen la estructura de una entidad sin proveer una implementación completa de su comportamiento, permitiendo que cada subclase derivada de ellas defina la implementación de dicho comportamiento.</a:t>
            </a:r>
          </a:p>
          <a:p>
            <a:pPr lvl="0"/>
            <a:r>
              <a:rPr lang="es-MX" sz="2400" dirty="0"/>
              <a:t>Este caso puede presentarse cuando una clase no puede definir un comportamiento funcional o real.</a:t>
            </a:r>
          </a:p>
          <a:p>
            <a:pPr lvl="0"/>
            <a:endParaRPr lang="es-MX" sz="2400" dirty="0"/>
          </a:p>
          <a:p>
            <a:pPr lvl="0"/>
            <a:r>
              <a:rPr lang="es-MX" sz="2400" dirty="0"/>
              <a:t>Ver ejemplo: Figura.java</a:t>
            </a:r>
          </a:p>
          <a:p>
            <a:pPr lvl="0"/>
            <a:endParaRPr lang="es-MX" sz="2400" dirty="0"/>
          </a:p>
        </p:txBody>
      </p:sp>
    </p:spTree>
    <p:extLst>
      <p:ext uri="{BB962C8B-B14F-4D97-AF65-F5344CB8AC3E}">
        <p14:creationId xmlns:p14="http://schemas.microsoft.com/office/powerpoint/2010/main" val="197783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04366F-B5F8-0B47-B8F3-40A7FBE29C4D}"/>
              </a:ext>
            </a:extLst>
          </p:cNvPr>
          <p:cNvSpPr>
            <a:spLocks noGrp="1"/>
          </p:cNvSpPr>
          <p:nvPr>
            <p:ph type="title"/>
          </p:nvPr>
        </p:nvSpPr>
        <p:spPr/>
        <p:txBody>
          <a:bodyPr/>
          <a:lstStyle/>
          <a:p>
            <a:r>
              <a:rPr lang="es-MX"/>
              <a:t>Métodos</a:t>
            </a:r>
          </a:p>
        </p:txBody>
      </p:sp>
      <p:sp>
        <p:nvSpPr>
          <p:cNvPr id="3" name="Marcador de contenido 2">
            <a:extLst>
              <a:ext uri="{FF2B5EF4-FFF2-40B4-BE49-F238E27FC236}">
                <a16:creationId xmlns:a16="http://schemas.microsoft.com/office/drawing/2014/main" id="{0560BF88-FB63-9F4D-A48B-DE1447BFD4B3}"/>
              </a:ext>
            </a:extLst>
          </p:cNvPr>
          <p:cNvSpPr>
            <a:spLocks noGrp="1"/>
          </p:cNvSpPr>
          <p:nvPr>
            <p:ph idx="1"/>
          </p:nvPr>
        </p:nvSpPr>
        <p:spPr/>
        <p:txBody>
          <a:bodyPr anchor="ctr">
            <a:normAutofit/>
          </a:bodyPr>
          <a:lstStyle/>
          <a:p>
            <a:pPr marL="0" indent="0" algn="just">
              <a:buNone/>
            </a:pPr>
            <a:r>
              <a:rPr lang="es-MX" sz="2400"/>
              <a:t>Los métodos que tienen un tipo de retorno que no sea void devuelven un valor a la rutina de llamada utilizando la siguiente forma de la declaración de retorno:</a:t>
            </a:r>
          </a:p>
          <a:p>
            <a:pPr marL="0" indent="0" algn="just">
              <a:buNone/>
            </a:pPr>
            <a:endParaRPr lang="es-MX" sz="2400"/>
          </a:p>
          <a:p>
            <a:pPr marL="914400" lvl="2" indent="0" algn="just">
              <a:buNone/>
            </a:pPr>
            <a:r>
              <a:rPr lang="es-MX" sz="2400"/>
              <a:t>return valor;</a:t>
            </a:r>
          </a:p>
        </p:txBody>
      </p:sp>
    </p:spTree>
    <p:extLst>
      <p:ext uri="{BB962C8B-B14F-4D97-AF65-F5344CB8AC3E}">
        <p14:creationId xmlns:p14="http://schemas.microsoft.com/office/powerpoint/2010/main" val="35220831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A0BB5A-3346-467A-A634-050B81F10CE8}"/>
              </a:ext>
            </a:extLst>
          </p:cNvPr>
          <p:cNvSpPr txBox="1">
            <a:spLocks noGrp="1"/>
          </p:cNvSpPr>
          <p:nvPr>
            <p:ph type="title"/>
          </p:nvPr>
        </p:nvSpPr>
        <p:spPr/>
        <p:txBody>
          <a:bodyPr/>
          <a:lstStyle/>
          <a:p>
            <a:pPr lvl="0"/>
            <a:r>
              <a:rPr lang="es-MX"/>
              <a:t>Clases abstractas</a:t>
            </a:r>
          </a:p>
        </p:txBody>
      </p:sp>
      <p:sp>
        <p:nvSpPr>
          <p:cNvPr id="3" name="Marcador de texto 2">
            <a:extLst>
              <a:ext uri="{FF2B5EF4-FFF2-40B4-BE49-F238E27FC236}">
                <a16:creationId xmlns:a16="http://schemas.microsoft.com/office/drawing/2014/main" id="{7656D7ED-C746-47A1-9B2D-8C34DC1FC029}"/>
              </a:ext>
            </a:extLst>
          </p:cNvPr>
          <p:cNvSpPr txBox="1">
            <a:spLocks noGrp="1"/>
          </p:cNvSpPr>
          <p:nvPr>
            <p:ph idx="1"/>
          </p:nvPr>
        </p:nvSpPr>
        <p:spPr/>
        <p:txBody>
          <a:bodyPr/>
          <a:lstStyle/>
          <a:p>
            <a:pPr lvl="0"/>
            <a:r>
              <a:rPr lang="es-MX" sz="2540" dirty="0"/>
              <a:t>Dentro del lenguaje de programación Java existe la palabra reservada </a:t>
            </a:r>
            <a:r>
              <a:rPr lang="es-MX" sz="2540" dirty="0" err="1"/>
              <a:t>abstract</a:t>
            </a:r>
            <a:r>
              <a:rPr lang="es-MX" sz="2540" dirty="0"/>
              <a:t>, la cual se aplica a un </a:t>
            </a:r>
            <a:r>
              <a:rPr lang="es-MX" sz="2540" dirty="0" err="1"/>
              <a:t>metodo</a:t>
            </a:r>
            <a:r>
              <a:rPr lang="es-MX" sz="2540" dirty="0"/>
              <a:t> definido en una superclase, cuando este no tiene sentido dentro de ella.</a:t>
            </a:r>
          </a:p>
          <a:p>
            <a:pPr lvl="0"/>
            <a:r>
              <a:rPr lang="es-MX" sz="2540" dirty="0"/>
              <a:t>De esta forma, se transfiere la responsabilidad de su implementación a las subclases.</a:t>
            </a:r>
          </a:p>
          <a:p>
            <a:pPr lvl="0"/>
            <a:r>
              <a:rPr lang="es-MX" sz="2540" dirty="0"/>
              <a:t>La forma general de definir un </a:t>
            </a:r>
            <a:r>
              <a:rPr lang="es-MX" sz="2540" dirty="0" err="1"/>
              <a:t>metodo</a:t>
            </a:r>
            <a:r>
              <a:rPr lang="es-MX" sz="2540" dirty="0"/>
              <a:t> como abstracto es:</a:t>
            </a:r>
          </a:p>
          <a:p>
            <a:pPr lvl="0"/>
            <a:r>
              <a:rPr lang="es-MX" sz="2540" dirty="0" err="1"/>
              <a:t>abstract</a:t>
            </a:r>
            <a:r>
              <a:rPr lang="es-MX" sz="2540" dirty="0"/>
              <a:t> </a:t>
            </a:r>
            <a:r>
              <a:rPr lang="es-MX" sz="2540" dirty="0" err="1"/>
              <a:t>tipo_dato</a:t>
            </a:r>
            <a:r>
              <a:rPr lang="es-MX" sz="2540" dirty="0"/>
              <a:t> </a:t>
            </a:r>
            <a:r>
              <a:rPr lang="es-MX" sz="2540" dirty="0" err="1"/>
              <a:t>nombreMetodo</a:t>
            </a:r>
            <a:r>
              <a:rPr lang="es-MX" sz="2540" dirty="0"/>
              <a:t>();</a:t>
            </a:r>
          </a:p>
        </p:txBody>
      </p:sp>
    </p:spTree>
    <p:extLst>
      <p:ext uri="{BB962C8B-B14F-4D97-AF65-F5344CB8AC3E}">
        <p14:creationId xmlns:p14="http://schemas.microsoft.com/office/powerpoint/2010/main" val="3720741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227E6-F5AB-4C8D-BD93-CDE8219841E6}"/>
              </a:ext>
            </a:extLst>
          </p:cNvPr>
          <p:cNvSpPr txBox="1">
            <a:spLocks noGrp="1"/>
          </p:cNvSpPr>
          <p:nvPr>
            <p:ph type="title"/>
          </p:nvPr>
        </p:nvSpPr>
        <p:spPr/>
        <p:txBody>
          <a:bodyPr/>
          <a:lstStyle/>
          <a:p>
            <a:pPr lvl="0"/>
            <a:r>
              <a:rPr lang="es-MX"/>
              <a:t>Clases abstractas</a:t>
            </a:r>
          </a:p>
        </p:txBody>
      </p:sp>
      <p:sp>
        <p:nvSpPr>
          <p:cNvPr id="3" name="Marcador de texto 2">
            <a:extLst>
              <a:ext uri="{FF2B5EF4-FFF2-40B4-BE49-F238E27FC236}">
                <a16:creationId xmlns:a16="http://schemas.microsoft.com/office/drawing/2014/main" id="{00A7752C-7D59-4EF2-A97B-CE4E97D68A6C}"/>
              </a:ext>
            </a:extLst>
          </p:cNvPr>
          <p:cNvSpPr txBox="1">
            <a:spLocks noGrp="1"/>
          </p:cNvSpPr>
          <p:nvPr>
            <p:ph idx="1"/>
          </p:nvPr>
        </p:nvSpPr>
        <p:spPr/>
        <p:txBody>
          <a:bodyPr/>
          <a:lstStyle/>
          <a:p>
            <a:pPr lvl="0"/>
            <a:r>
              <a:rPr lang="es-MX" sz="2540" dirty="0"/>
              <a:t>Cuando una clase contiene al menos un </a:t>
            </a:r>
            <a:r>
              <a:rPr lang="es-MX" sz="2540" dirty="0" err="1"/>
              <a:t>metodo</a:t>
            </a:r>
            <a:r>
              <a:rPr lang="es-MX" sz="2540" dirty="0"/>
              <a:t> abstracto, se le considera una clase abstracta y </a:t>
            </a:r>
            <a:r>
              <a:rPr lang="es-MX" sz="2540" dirty="0" err="1"/>
              <a:t>tambien</a:t>
            </a:r>
            <a:r>
              <a:rPr lang="es-MX" sz="2540" dirty="0"/>
              <a:t> debe utilizarse la palabra reservada </a:t>
            </a:r>
            <a:r>
              <a:rPr lang="es-MX" sz="2540" dirty="0" err="1"/>
              <a:t>abstract</a:t>
            </a:r>
            <a:r>
              <a:rPr lang="es-MX" sz="2540" dirty="0"/>
              <a:t> para su definición.</a:t>
            </a:r>
          </a:p>
          <a:p>
            <a:pPr lvl="0"/>
            <a:r>
              <a:rPr lang="es-MX" sz="2540" dirty="0"/>
              <a:t>Toda subclase derivada de una superclase abstracta debe implementar todos los </a:t>
            </a:r>
            <a:r>
              <a:rPr lang="es-MX" sz="2540" dirty="0" err="1"/>
              <a:t>metodos</a:t>
            </a:r>
            <a:r>
              <a:rPr lang="es-MX" sz="2540" dirty="0"/>
              <a:t> abstractos dentro de su definición. De no ser así, debe declarar aquellos métodos que no implemente como abstractos; y por tanto, </a:t>
            </a:r>
            <a:r>
              <a:rPr lang="es-MX" sz="2540" dirty="0" err="1"/>
              <a:t>tambien</a:t>
            </a:r>
            <a:r>
              <a:rPr lang="es-MX" sz="2540" dirty="0"/>
              <a:t> será una clase abstracta.</a:t>
            </a:r>
          </a:p>
        </p:txBody>
      </p:sp>
    </p:spTree>
    <p:extLst>
      <p:ext uri="{BB962C8B-B14F-4D97-AF65-F5344CB8AC3E}">
        <p14:creationId xmlns:p14="http://schemas.microsoft.com/office/powerpoint/2010/main" val="202439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5A7726-D488-4C78-A9FB-3D86D2C949DD}"/>
              </a:ext>
            </a:extLst>
          </p:cNvPr>
          <p:cNvSpPr>
            <a:spLocks noGrp="1"/>
          </p:cNvSpPr>
          <p:nvPr>
            <p:ph type="title"/>
          </p:nvPr>
        </p:nvSpPr>
        <p:spPr/>
        <p:txBody>
          <a:bodyPr/>
          <a:lstStyle/>
          <a:p>
            <a:r>
              <a:rPr lang="es-MX" dirty="0"/>
              <a:t>Clases abstractas</a:t>
            </a:r>
          </a:p>
        </p:txBody>
      </p:sp>
      <p:sp>
        <p:nvSpPr>
          <p:cNvPr id="3" name="Marcador de contenido 2">
            <a:extLst>
              <a:ext uri="{FF2B5EF4-FFF2-40B4-BE49-F238E27FC236}">
                <a16:creationId xmlns:a16="http://schemas.microsoft.com/office/drawing/2014/main" id="{BB6EE5C7-3E08-4BA6-8739-93F17DA96E9C}"/>
              </a:ext>
            </a:extLst>
          </p:cNvPr>
          <p:cNvSpPr>
            <a:spLocks noGrp="1"/>
          </p:cNvSpPr>
          <p:nvPr>
            <p:ph idx="1"/>
          </p:nvPr>
        </p:nvSpPr>
        <p:spPr/>
        <p:txBody>
          <a:bodyPr>
            <a:normAutofit/>
          </a:bodyPr>
          <a:lstStyle/>
          <a:p>
            <a:pPr marL="0" indent="0">
              <a:buNone/>
            </a:pPr>
            <a:r>
              <a:rPr lang="es-MX" sz="2400" dirty="0"/>
              <a:t>La sintaxis general para definir una clase abstracta es:</a:t>
            </a:r>
          </a:p>
          <a:p>
            <a:pPr marL="0" indent="0">
              <a:buNone/>
            </a:pPr>
            <a:endParaRPr lang="es-MX" sz="2400" dirty="0"/>
          </a:p>
          <a:p>
            <a:pPr marL="0" indent="0">
              <a:buNone/>
            </a:pPr>
            <a:r>
              <a:rPr lang="es-MX" sz="2400" dirty="0" err="1"/>
              <a:t>abstract</a:t>
            </a:r>
            <a:r>
              <a:rPr lang="es-MX" sz="2400" dirty="0"/>
              <a:t> </a:t>
            </a:r>
            <a:r>
              <a:rPr lang="es-MX" sz="2400" dirty="0" err="1"/>
              <a:t>class</a:t>
            </a:r>
            <a:r>
              <a:rPr lang="es-MX" sz="2400" dirty="0"/>
              <a:t> </a:t>
            </a:r>
            <a:r>
              <a:rPr lang="es-MX" sz="2400" dirty="0" err="1"/>
              <a:t>NombreClase</a:t>
            </a:r>
            <a:r>
              <a:rPr lang="es-MX" sz="2400" dirty="0"/>
              <a:t>{</a:t>
            </a:r>
          </a:p>
          <a:p>
            <a:pPr marL="0" indent="0">
              <a:buNone/>
            </a:pPr>
            <a:r>
              <a:rPr lang="es-MX" sz="2400" dirty="0"/>
              <a:t>	//Atributos</a:t>
            </a:r>
          </a:p>
          <a:p>
            <a:pPr marL="0" indent="0">
              <a:buNone/>
            </a:pPr>
            <a:r>
              <a:rPr lang="es-MX" sz="2400" dirty="0"/>
              <a:t>	//Métodos</a:t>
            </a:r>
          </a:p>
          <a:p>
            <a:pPr marL="0" indent="0">
              <a:buNone/>
            </a:pPr>
            <a:r>
              <a:rPr lang="es-MX" sz="2400" dirty="0"/>
              <a:t>}</a:t>
            </a:r>
          </a:p>
          <a:p>
            <a:pPr marL="0" indent="0">
              <a:buNone/>
            </a:pPr>
            <a:endParaRPr lang="es-MX" sz="2400" dirty="0"/>
          </a:p>
          <a:p>
            <a:pPr marL="0" indent="0">
              <a:buNone/>
            </a:pPr>
            <a:r>
              <a:rPr lang="es-MX" sz="2400" dirty="0"/>
              <a:t>Ver FiguraAbstracta.java</a:t>
            </a:r>
          </a:p>
          <a:p>
            <a:endParaRPr lang="es-MX" sz="2400" dirty="0"/>
          </a:p>
        </p:txBody>
      </p:sp>
    </p:spTree>
    <p:extLst>
      <p:ext uri="{BB962C8B-B14F-4D97-AF65-F5344CB8AC3E}">
        <p14:creationId xmlns:p14="http://schemas.microsoft.com/office/powerpoint/2010/main" val="26799120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A113C-C3C4-5344-91D3-00A830D71F14}"/>
              </a:ext>
            </a:extLst>
          </p:cNvPr>
          <p:cNvSpPr>
            <a:spLocks noGrp="1"/>
          </p:cNvSpPr>
          <p:nvPr>
            <p:ph type="title"/>
          </p:nvPr>
        </p:nvSpPr>
        <p:spPr/>
        <p:txBody>
          <a:bodyPr/>
          <a:lstStyle/>
          <a:p>
            <a:r>
              <a:rPr lang="es-MX"/>
              <a:t>Clases abstractas</a:t>
            </a:r>
          </a:p>
        </p:txBody>
      </p:sp>
      <p:sp>
        <p:nvSpPr>
          <p:cNvPr id="3" name="Marcador de contenido 2">
            <a:extLst>
              <a:ext uri="{FF2B5EF4-FFF2-40B4-BE49-F238E27FC236}">
                <a16:creationId xmlns:a16="http://schemas.microsoft.com/office/drawing/2014/main" id="{BDBC7A45-9487-D047-A2EE-4ECC5D7DF013}"/>
              </a:ext>
            </a:extLst>
          </p:cNvPr>
          <p:cNvSpPr>
            <a:spLocks noGrp="1"/>
          </p:cNvSpPr>
          <p:nvPr>
            <p:ph idx="1"/>
          </p:nvPr>
        </p:nvSpPr>
        <p:spPr/>
        <p:txBody>
          <a:bodyPr anchor="ctr">
            <a:normAutofit/>
          </a:bodyPr>
          <a:lstStyle/>
          <a:p>
            <a:pPr marL="0" indent="0">
              <a:buNone/>
            </a:pPr>
            <a:r>
              <a:rPr lang="es-MX" sz="2400"/>
              <a:t>Si una clase se declara como abstracta, no es posible instanciarla. Debido a que no es una clase completamente definida.</a:t>
            </a:r>
          </a:p>
          <a:p>
            <a:pPr marL="0" indent="0">
              <a:buNone/>
            </a:pPr>
            <a:r>
              <a:rPr lang="es-MX" sz="2400"/>
              <a:t>Tampoco es posible crear constructores abstractos o metodos abstractos estáticos.</a:t>
            </a:r>
          </a:p>
          <a:p>
            <a:pPr marL="0" indent="0">
              <a:buNone/>
            </a:pPr>
            <a:r>
              <a:rPr lang="es-MX" sz="2400"/>
              <a:t>Que una clase sea declarada abstracta, no implica que todos sus métodos deban ser abstractos, una clase abstracta puede implementar métodos concretos.</a:t>
            </a:r>
          </a:p>
          <a:p>
            <a:pPr marL="0" indent="0">
              <a:buNone/>
            </a:pPr>
            <a:r>
              <a:rPr lang="es-MX" sz="2400"/>
              <a:t>Es decir, puede definir comportamientos que si tengan un significado dentro de la abstracción.</a:t>
            </a:r>
          </a:p>
        </p:txBody>
      </p:sp>
    </p:spTree>
    <p:extLst>
      <p:ext uri="{BB962C8B-B14F-4D97-AF65-F5344CB8AC3E}">
        <p14:creationId xmlns:p14="http://schemas.microsoft.com/office/powerpoint/2010/main" val="4060689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F2F44-3825-6847-BEB7-61785DC7CC35}"/>
              </a:ext>
            </a:extLst>
          </p:cNvPr>
          <p:cNvSpPr>
            <a:spLocks noGrp="1"/>
          </p:cNvSpPr>
          <p:nvPr>
            <p:ph type="title"/>
          </p:nvPr>
        </p:nvSpPr>
        <p:spPr/>
        <p:txBody>
          <a:bodyPr/>
          <a:lstStyle/>
          <a:p>
            <a:r>
              <a:rPr lang="es-MX"/>
              <a:t>Clases abstractas</a:t>
            </a:r>
          </a:p>
        </p:txBody>
      </p:sp>
      <p:sp>
        <p:nvSpPr>
          <p:cNvPr id="3" name="Marcador de contenido 2">
            <a:extLst>
              <a:ext uri="{FF2B5EF4-FFF2-40B4-BE49-F238E27FC236}">
                <a16:creationId xmlns:a16="http://schemas.microsoft.com/office/drawing/2014/main" id="{7496D8B6-BA23-2E46-AAAA-B2704AA80132}"/>
              </a:ext>
            </a:extLst>
          </p:cNvPr>
          <p:cNvSpPr>
            <a:spLocks noGrp="1"/>
          </p:cNvSpPr>
          <p:nvPr>
            <p:ph idx="1"/>
          </p:nvPr>
        </p:nvSpPr>
        <p:spPr/>
        <p:txBody>
          <a:bodyPr anchor="ctr">
            <a:normAutofit/>
          </a:bodyPr>
          <a:lstStyle/>
          <a:p>
            <a:pPr marL="0" indent="0">
              <a:buNone/>
            </a:pPr>
            <a:r>
              <a:rPr lang="es-MX" sz="2400" dirty="0"/>
              <a:t>A pesar de no poder crear un objeto a partir de una clase abstracta, si es posible crear una referencia.</a:t>
            </a:r>
          </a:p>
          <a:p>
            <a:pPr marL="0" indent="0">
              <a:buNone/>
            </a:pPr>
            <a:endParaRPr lang="es-MX" sz="2400" dirty="0"/>
          </a:p>
          <a:p>
            <a:pPr marL="0" indent="0">
              <a:buNone/>
            </a:pPr>
            <a:r>
              <a:rPr lang="es-MX" sz="2400" dirty="0"/>
              <a:t>Ejemplo:</a:t>
            </a:r>
          </a:p>
          <a:p>
            <a:pPr marL="0" indent="0">
              <a:buNone/>
            </a:pPr>
            <a:r>
              <a:rPr lang="es-MX" sz="2400" dirty="0"/>
              <a:t>Figura </a:t>
            </a:r>
            <a:r>
              <a:rPr lang="es-MX" sz="2400" dirty="0" err="1"/>
              <a:t>miFigura</a:t>
            </a:r>
            <a:r>
              <a:rPr lang="es-MX" sz="2400" dirty="0"/>
              <a:t> = new Circulo(6);</a:t>
            </a:r>
          </a:p>
        </p:txBody>
      </p:sp>
    </p:spTree>
    <p:extLst>
      <p:ext uri="{BB962C8B-B14F-4D97-AF65-F5344CB8AC3E}">
        <p14:creationId xmlns:p14="http://schemas.microsoft.com/office/powerpoint/2010/main" val="34140931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9ED03-D188-48B2-9A08-D3DAC1AA3BBE}"/>
              </a:ext>
            </a:extLst>
          </p:cNvPr>
          <p:cNvSpPr>
            <a:spLocks noGrp="1"/>
          </p:cNvSpPr>
          <p:nvPr>
            <p:ph type="title"/>
          </p:nvPr>
        </p:nvSpPr>
        <p:spPr/>
        <p:txBody>
          <a:bodyPr/>
          <a:lstStyle/>
          <a:p>
            <a:r>
              <a:rPr lang="es-MX" dirty="0"/>
              <a:t>Interfaces</a:t>
            </a:r>
          </a:p>
        </p:txBody>
      </p:sp>
      <p:sp>
        <p:nvSpPr>
          <p:cNvPr id="3" name="Marcador de contenido 2">
            <a:extLst>
              <a:ext uri="{FF2B5EF4-FFF2-40B4-BE49-F238E27FC236}">
                <a16:creationId xmlns:a16="http://schemas.microsoft.com/office/drawing/2014/main" id="{AC955E59-566C-45D7-8910-56166083A223}"/>
              </a:ext>
            </a:extLst>
          </p:cNvPr>
          <p:cNvSpPr>
            <a:spLocks noGrp="1"/>
          </p:cNvSpPr>
          <p:nvPr>
            <p:ph idx="1"/>
          </p:nvPr>
        </p:nvSpPr>
        <p:spPr/>
        <p:txBody>
          <a:bodyPr anchor="ctr">
            <a:noAutofit/>
          </a:bodyPr>
          <a:lstStyle/>
          <a:p>
            <a:pPr marL="0" indent="0" algn="just">
              <a:buNone/>
            </a:pPr>
            <a:r>
              <a:rPr lang="es-MX" sz="2400" dirty="0"/>
              <a:t>Java permite la creación de clases puramente abstractas, esto puede realizarse a través de la palabra reservada </a:t>
            </a:r>
            <a:r>
              <a:rPr lang="es-MX" sz="2400" i="1" dirty="0"/>
              <a:t>interface</a:t>
            </a:r>
            <a:r>
              <a:rPr lang="es-MX" sz="2400" dirty="0"/>
              <a:t>.</a:t>
            </a:r>
          </a:p>
          <a:p>
            <a:pPr marL="0" indent="0" algn="just">
              <a:buNone/>
            </a:pPr>
            <a:r>
              <a:rPr lang="es-MX" sz="2400" dirty="0"/>
              <a:t>Las interfaces definen un protocolo o contrato de comportamiento, es decir, definen lo que una clase puede hacer, pero no el como.</a:t>
            </a:r>
          </a:p>
          <a:p>
            <a:pPr marL="0" indent="0" algn="just">
              <a:buNone/>
            </a:pPr>
            <a:r>
              <a:rPr lang="es-MX" sz="2400" dirty="0"/>
              <a:t>Una vez definida, una interfaz puede ser implementada por múltiples clases. </a:t>
            </a:r>
          </a:p>
        </p:txBody>
      </p:sp>
    </p:spTree>
    <p:extLst>
      <p:ext uri="{BB962C8B-B14F-4D97-AF65-F5344CB8AC3E}">
        <p14:creationId xmlns:p14="http://schemas.microsoft.com/office/powerpoint/2010/main" val="37929444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570D-550A-469A-8D9D-E310D2AE9BC4}"/>
              </a:ext>
            </a:extLst>
          </p:cNvPr>
          <p:cNvSpPr>
            <a:spLocks noGrp="1"/>
          </p:cNvSpPr>
          <p:nvPr>
            <p:ph type="title"/>
          </p:nvPr>
        </p:nvSpPr>
        <p:spPr/>
        <p:txBody>
          <a:bodyPr/>
          <a:lstStyle/>
          <a:p>
            <a:r>
              <a:rPr lang="es-MX" dirty="0"/>
              <a:t>Interfaces</a:t>
            </a:r>
          </a:p>
        </p:txBody>
      </p:sp>
      <p:sp>
        <p:nvSpPr>
          <p:cNvPr id="3" name="Content Placeholder 2">
            <a:extLst>
              <a:ext uri="{FF2B5EF4-FFF2-40B4-BE49-F238E27FC236}">
                <a16:creationId xmlns:a16="http://schemas.microsoft.com/office/drawing/2014/main" id="{6C8491C7-790F-4715-A962-74F7A0C91E96}"/>
              </a:ext>
            </a:extLst>
          </p:cNvPr>
          <p:cNvSpPr>
            <a:spLocks noGrp="1"/>
          </p:cNvSpPr>
          <p:nvPr>
            <p:ph idx="1"/>
          </p:nvPr>
        </p:nvSpPr>
        <p:spPr/>
        <p:txBody>
          <a:bodyPr anchor="ctr">
            <a:normAutofit/>
          </a:bodyPr>
          <a:lstStyle/>
          <a:p>
            <a:pPr marL="0" indent="0">
              <a:buNone/>
            </a:pPr>
            <a:r>
              <a:rPr lang="es-MX" sz="2400" dirty="0"/>
              <a:t>Una clase </a:t>
            </a:r>
            <a:r>
              <a:rPr lang="es-MX" sz="2400" b="1" i="1" dirty="0"/>
              <a:t>puede implementar mas de una interfaz.</a:t>
            </a:r>
          </a:p>
          <a:p>
            <a:pPr marL="0" indent="0">
              <a:buNone/>
            </a:pPr>
            <a:r>
              <a:rPr lang="es-MX" sz="2400" dirty="0"/>
              <a:t>La implementación de interfaces sigue la misma regla que la herencia de clases abstractas, es decir, una clase que implementa una interfaz debe declarar todos los métodos que la interfaz define.</a:t>
            </a:r>
          </a:p>
        </p:txBody>
      </p:sp>
    </p:spTree>
    <p:extLst>
      <p:ext uri="{BB962C8B-B14F-4D97-AF65-F5344CB8AC3E}">
        <p14:creationId xmlns:p14="http://schemas.microsoft.com/office/powerpoint/2010/main" val="20970641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0229-CF53-4633-A973-0034EFFC6C10}"/>
              </a:ext>
            </a:extLst>
          </p:cNvPr>
          <p:cNvSpPr>
            <a:spLocks noGrp="1"/>
          </p:cNvSpPr>
          <p:nvPr>
            <p:ph type="title"/>
          </p:nvPr>
        </p:nvSpPr>
        <p:spPr/>
        <p:txBody>
          <a:bodyPr/>
          <a:lstStyle/>
          <a:p>
            <a:r>
              <a:rPr lang="es-MX" dirty="0"/>
              <a:t>Interfaces</a:t>
            </a:r>
          </a:p>
        </p:txBody>
      </p:sp>
      <p:sp>
        <p:nvSpPr>
          <p:cNvPr id="3" name="Content Placeholder 2">
            <a:extLst>
              <a:ext uri="{FF2B5EF4-FFF2-40B4-BE49-F238E27FC236}">
                <a16:creationId xmlns:a16="http://schemas.microsoft.com/office/drawing/2014/main" id="{618B4658-5547-40D3-A605-3BB34E240AD8}"/>
              </a:ext>
            </a:extLst>
          </p:cNvPr>
          <p:cNvSpPr>
            <a:spLocks noGrp="1"/>
          </p:cNvSpPr>
          <p:nvPr>
            <p:ph idx="1"/>
          </p:nvPr>
        </p:nvSpPr>
        <p:spPr/>
        <p:txBody>
          <a:bodyPr anchor="ctr">
            <a:normAutofit/>
          </a:bodyPr>
          <a:lstStyle/>
          <a:p>
            <a:pPr marL="0" indent="0">
              <a:buNone/>
            </a:pPr>
            <a:r>
              <a:rPr lang="es-MX" sz="2400" dirty="0"/>
              <a:t>Las interfaces están diseñadas para soportar la resolución dinámica de métodos en tiempo de ejecución.</a:t>
            </a:r>
          </a:p>
          <a:p>
            <a:pPr marL="0" indent="0">
              <a:buNone/>
            </a:pPr>
            <a:r>
              <a:rPr lang="es-MX" sz="2400" dirty="0"/>
              <a:t>Las interfaces desconectan la definición de un método o un conjunto de métodos de las jerarquías de clases.</a:t>
            </a:r>
          </a:p>
          <a:p>
            <a:pPr marL="0" indent="0">
              <a:buNone/>
            </a:pPr>
            <a:r>
              <a:rPr lang="es-MX" sz="2400" dirty="0"/>
              <a:t>Debido a que las interfaces están en una jerarquía diferente a las clases, es posible que clases que no están relacionadas por herencia puedan implementar una misma interfaz.</a:t>
            </a:r>
          </a:p>
        </p:txBody>
      </p:sp>
    </p:spTree>
    <p:extLst>
      <p:ext uri="{BB962C8B-B14F-4D97-AF65-F5344CB8AC3E}">
        <p14:creationId xmlns:p14="http://schemas.microsoft.com/office/powerpoint/2010/main" val="39934073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9ED7-B820-4A3D-923C-4EE9FE47D543}"/>
              </a:ext>
            </a:extLst>
          </p:cNvPr>
          <p:cNvSpPr>
            <a:spLocks noGrp="1"/>
          </p:cNvSpPr>
          <p:nvPr>
            <p:ph type="title"/>
          </p:nvPr>
        </p:nvSpPr>
        <p:spPr/>
        <p:txBody>
          <a:bodyPr/>
          <a:lstStyle/>
          <a:p>
            <a:r>
              <a:rPr lang="es-MX" dirty="0"/>
              <a:t>Interfaces</a:t>
            </a:r>
          </a:p>
        </p:txBody>
      </p:sp>
      <p:sp>
        <p:nvSpPr>
          <p:cNvPr id="3" name="Content Placeholder 2">
            <a:extLst>
              <a:ext uri="{FF2B5EF4-FFF2-40B4-BE49-F238E27FC236}">
                <a16:creationId xmlns:a16="http://schemas.microsoft.com/office/drawing/2014/main" id="{21422244-CABA-4404-B3AD-1102BF409A38}"/>
              </a:ext>
            </a:extLst>
          </p:cNvPr>
          <p:cNvSpPr>
            <a:spLocks noGrp="1"/>
          </p:cNvSpPr>
          <p:nvPr>
            <p:ph idx="1"/>
          </p:nvPr>
        </p:nvSpPr>
        <p:spPr>
          <a:xfrm>
            <a:off x="838200" y="1434905"/>
            <a:ext cx="10515600" cy="4742058"/>
          </a:xfrm>
        </p:spPr>
        <p:txBody>
          <a:bodyPr anchor="ctr">
            <a:normAutofit/>
          </a:bodyPr>
          <a:lstStyle/>
          <a:p>
            <a:pPr marL="0" indent="0">
              <a:buNone/>
            </a:pPr>
            <a:r>
              <a:rPr lang="es-MX" sz="2400" dirty="0"/>
              <a:t>Las interfaces se definen de la siguiente forma:</a:t>
            </a:r>
          </a:p>
          <a:p>
            <a:pPr marL="0" indent="0">
              <a:buNone/>
            </a:pPr>
            <a:r>
              <a:rPr lang="es-MX" sz="2400" dirty="0"/>
              <a:t>[</a:t>
            </a:r>
            <a:r>
              <a:rPr lang="es-MX" sz="2400" dirty="0" err="1"/>
              <a:t>modificador_de_acceso</a:t>
            </a:r>
            <a:r>
              <a:rPr lang="es-MX" sz="2400" dirty="0"/>
              <a:t>] </a:t>
            </a:r>
            <a:r>
              <a:rPr lang="es-MX" sz="2400" b="1" i="1" dirty="0"/>
              <a:t>interface</a:t>
            </a:r>
            <a:r>
              <a:rPr lang="es-MX" sz="2400" dirty="0"/>
              <a:t> </a:t>
            </a:r>
            <a:r>
              <a:rPr lang="es-MX" sz="2400" dirty="0" err="1"/>
              <a:t>NombreInterfaz</a:t>
            </a:r>
            <a:r>
              <a:rPr lang="es-MX" sz="2400" dirty="0"/>
              <a:t>{</a:t>
            </a:r>
          </a:p>
          <a:p>
            <a:pPr marL="0" indent="0">
              <a:buNone/>
            </a:pPr>
            <a:r>
              <a:rPr lang="es-MX" sz="2400" dirty="0"/>
              <a:t>	</a:t>
            </a:r>
            <a:r>
              <a:rPr lang="es-MX" sz="2400" dirty="0" err="1"/>
              <a:t>tipo_dato</a:t>
            </a:r>
            <a:r>
              <a:rPr lang="es-MX" sz="2400" dirty="0"/>
              <a:t> nombreMetodo1(</a:t>
            </a:r>
            <a:r>
              <a:rPr lang="es-MX" sz="2400" dirty="0" err="1"/>
              <a:t>tipo_dato</a:t>
            </a:r>
            <a:r>
              <a:rPr lang="es-MX" sz="2400" dirty="0"/>
              <a:t> arg1, …);</a:t>
            </a:r>
          </a:p>
          <a:p>
            <a:pPr marL="0" indent="0">
              <a:buNone/>
            </a:pPr>
            <a:r>
              <a:rPr lang="es-MX" sz="2400" dirty="0"/>
              <a:t>	 </a:t>
            </a:r>
            <a:r>
              <a:rPr lang="es-MX" sz="2400" dirty="0" err="1"/>
              <a:t>tipo_dato</a:t>
            </a:r>
            <a:r>
              <a:rPr lang="es-MX" sz="2400" dirty="0"/>
              <a:t> nombreMetodo2(</a:t>
            </a:r>
            <a:r>
              <a:rPr lang="es-MX" sz="2400" dirty="0" err="1"/>
              <a:t>tipo_dato</a:t>
            </a:r>
            <a:r>
              <a:rPr lang="es-MX" sz="2400" dirty="0"/>
              <a:t> arg1, …);</a:t>
            </a:r>
          </a:p>
          <a:p>
            <a:pPr marL="0" indent="0">
              <a:buNone/>
            </a:pPr>
            <a:r>
              <a:rPr lang="es-MX" sz="2400" dirty="0"/>
              <a:t>	</a:t>
            </a:r>
          </a:p>
          <a:p>
            <a:pPr marL="0" indent="0">
              <a:buNone/>
            </a:pPr>
            <a:r>
              <a:rPr lang="es-MX" sz="2400" dirty="0"/>
              <a:t>	</a:t>
            </a:r>
            <a:r>
              <a:rPr lang="es-MX" sz="2400" dirty="0" err="1"/>
              <a:t>tipo_dato</a:t>
            </a:r>
            <a:r>
              <a:rPr lang="es-MX" sz="2400" dirty="0"/>
              <a:t> VAR1 = valor1;</a:t>
            </a:r>
          </a:p>
          <a:p>
            <a:pPr marL="0" indent="0">
              <a:buNone/>
            </a:pPr>
            <a:r>
              <a:rPr lang="es-MX" sz="2400" dirty="0"/>
              <a:t>	</a:t>
            </a:r>
            <a:r>
              <a:rPr lang="es-MX" sz="2400" dirty="0" err="1"/>
              <a:t>tipo_dato</a:t>
            </a:r>
            <a:r>
              <a:rPr lang="es-MX" sz="2400" dirty="0"/>
              <a:t> VAR2 = valor2;</a:t>
            </a:r>
          </a:p>
          <a:p>
            <a:pPr marL="0" indent="0">
              <a:buNone/>
            </a:pPr>
            <a:r>
              <a:rPr lang="es-MX" sz="2400" dirty="0"/>
              <a:t>}</a:t>
            </a:r>
          </a:p>
        </p:txBody>
      </p:sp>
    </p:spTree>
    <p:extLst>
      <p:ext uri="{BB962C8B-B14F-4D97-AF65-F5344CB8AC3E}">
        <p14:creationId xmlns:p14="http://schemas.microsoft.com/office/powerpoint/2010/main" val="18976411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252C-AB91-4482-8A07-1FCAC0DFEED3}"/>
              </a:ext>
            </a:extLst>
          </p:cNvPr>
          <p:cNvSpPr>
            <a:spLocks noGrp="1"/>
          </p:cNvSpPr>
          <p:nvPr>
            <p:ph type="title"/>
          </p:nvPr>
        </p:nvSpPr>
        <p:spPr/>
        <p:txBody>
          <a:bodyPr/>
          <a:lstStyle/>
          <a:p>
            <a:r>
              <a:rPr lang="es-MX" dirty="0"/>
              <a:t>Interfaces</a:t>
            </a:r>
          </a:p>
        </p:txBody>
      </p:sp>
      <p:sp>
        <p:nvSpPr>
          <p:cNvPr id="3" name="Content Placeholder 2">
            <a:extLst>
              <a:ext uri="{FF2B5EF4-FFF2-40B4-BE49-F238E27FC236}">
                <a16:creationId xmlns:a16="http://schemas.microsoft.com/office/drawing/2014/main" id="{970F2E0A-2DAA-420C-99E5-A767452B0547}"/>
              </a:ext>
            </a:extLst>
          </p:cNvPr>
          <p:cNvSpPr>
            <a:spLocks noGrp="1"/>
          </p:cNvSpPr>
          <p:nvPr>
            <p:ph idx="1"/>
          </p:nvPr>
        </p:nvSpPr>
        <p:spPr/>
        <p:txBody>
          <a:bodyPr anchor="ctr">
            <a:normAutofit/>
          </a:bodyPr>
          <a:lstStyle/>
          <a:p>
            <a:pPr marL="0" indent="0" algn="just">
              <a:buNone/>
            </a:pPr>
            <a:r>
              <a:rPr lang="es-MX" sz="2400" dirty="0"/>
              <a:t>Al igual que las clases, las interfaces pueden ser declaradas como publicas o con el modificador de acceso por defecto.</a:t>
            </a:r>
          </a:p>
          <a:p>
            <a:pPr marL="0" indent="0" algn="just">
              <a:buNone/>
            </a:pPr>
            <a:r>
              <a:rPr lang="es-MX" sz="2400" dirty="0"/>
              <a:t>Implícitamente </a:t>
            </a:r>
            <a:r>
              <a:rPr lang="es-MX" sz="2400" b="1" i="1" dirty="0"/>
              <a:t>todos los miembros de una interfaz son públicos.</a:t>
            </a:r>
          </a:p>
          <a:p>
            <a:pPr marL="0" indent="0" algn="just">
              <a:buNone/>
            </a:pPr>
            <a:r>
              <a:rPr lang="es-MX" sz="2400" dirty="0"/>
              <a:t>Es posible declarar variables dentro de una interfaz; implícitamente, </a:t>
            </a:r>
            <a:r>
              <a:rPr lang="es-MX" sz="2400" b="1" i="1" dirty="0"/>
              <a:t>todas las variables declaradas son estáticas y finales</a:t>
            </a:r>
            <a:r>
              <a:rPr lang="es-MX" sz="2400" dirty="0"/>
              <a:t>, siempre deben inicializarse al ser declaradas.</a:t>
            </a:r>
          </a:p>
        </p:txBody>
      </p:sp>
    </p:spTree>
    <p:extLst>
      <p:ext uri="{BB962C8B-B14F-4D97-AF65-F5344CB8AC3E}">
        <p14:creationId xmlns:p14="http://schemas.microsoft.com/office/powerpoint/2010/main" val="5364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A2F5E-3792-994F-9892-3E24766ECE7B}"/>
              </a:ext>
            </a:extLst>
          </p:cNvPr>
          <p:cNvSpPr>
            <a:spLocks noGrp="1"/>
          </p:cNvSpPr>
          <p:nvPr>
            <p:ph type="title"/>
          </p:nvPr>
        </p:nvSpPr>
        <p:spPr/>
        <p:txBody>
          <a:bodyPr/>
          <a:lstStyle/>
          <a:p>
            <a:r>
              <a:rPr lang="es-MX"/>
              <a:t>Métodos </a:t>
            </a:r>
            <a:r>
              <a:rPr lang="es-MX" dirty="0"/>
              <a:t>finales</a:t>
            </a:r>
          </a:p>
        </p:txBody>
      </p:sp>
      <p:sp>
        <p:nvSpPr>
          <p:cNvPr id="3" name="Marcador de contenido 2">
            <a:extLst>
              <a:ext uri="{FF2B5EF4-FFF2-40B4-BE49-F238E27FC236}">
                <a16:creationId xmlns:a16="http://schemas.microsoft.com/office/drawing/2014/main" id="{22B64E4B-1ED7-4F4C-8A4E-58E3F758E697}"/>
              </a:ext>
            </a:extLst>
          </p:cNvPr>
          <p:cNvSpPr>
            <a:spLocks noGrp="1"/>
          </p:cNvSpPr>
          <p:nvPr>
            <p:ph idx="1"/>
          </p:nvPr>
        </p:nvSpPr>
        <p:spPr/>
        <p:txBody>
          <a:bodyPr>
            <a:normAutofit/>
          </a:bodyPr>
          <a:lstStyle/>
          <a:p>
            <a:pPr marL="0" indent="0">
              <a:buNone/>
            </a:pPr>
            <a:r>
              <a:rPr lang="es-MX" sz="2400" dirty="0"/>
              <a:t>La palabra reservada final, como se ha visto en clases anteriores, permite crear variables cuyo valor no puede modificarse una vez que la variables ha sido inicializada.</a:t>
            </a:r>
          </a:p>
          <a:p>
            <a:pPr marL="0" indent="0">
              <a:buNone/>
            </a:pPr>
            <a:r>
              <a:rPr lang="es-MX" sz="2400" dirty="0"/>
              <a:t>Sin embargo,  también es posible utilizarla para crear clases y métodos finales.</a:t>
            </a:r>
          </a:p>
          <a:p>
            <a:pPr marL="0" indent="0">
              <a:buNone/>
            </a:pPr>
            <a:r>
              <a:rPr lang="es-MX" sz="2400" dirty="0"/>
              <a:t>Cuando se utiliza para definir un método como final, se indica que ese método no puede ser </a:t>
            </a:r>
            <a:r>
              <a:rPr lang="es-MX" sz="2400" dirty="0" err="1"/>
              <a:t>sobreescrito</a:t>
            </a:r>
            <a:r>
              <a:rPr lang="es-MX" sz="2400" dirty="0"/>
              <a:t>.</a:t>
            </a:r>
          </a:p>
        </p:txBody>
      </p:sp>
    </p:spTree>
    <p:extLst>
      <p:ext uri="{BB962C8B-B14F-4D97-AF65-F5344CB8AC3E}">
        <p14:creationId xmlns:p14="http://schemas.microsoft.com/office/powerpoint/2010/main" val="42185624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F7C8-36F8-487E-9F33-9D9285A78543}"/>
              </a:ext>
            </a:extLst>
          </p:cNvPr>
          <p:cNvSpPr>
            <a:spLocks noGrp="1"/>
          </p:cNvSpPr>
          <p:nvPr>
            <p:ph type="title"/>
          </p:nvPr>
        </p:nvSpPr>
        <p:spPr/>
        <p:txBody>
          <a:bodyPr/>
          <a:lstStyle/>
          <a:p>
            <a:r>
              <a:rPr lang="es-MX" dirty="0"/>
              <a:t>Interfaces</a:t>
            </a:r>
          </a:p>
        </p:txBody>
      </p:sp>
      <p:sp>
        <p:nvSpPr>
          <p:cNvPr id="3" name="Content Placeholder 2">
            <a:extLst>
              <a:ext uri="{FF2B5EF4-FFF2-40B4-BE49-F238E27FC236}">
                <a16:creationId xmlns:a16="http://schemas.microsoft.com/office/drawing/2014/main" id="{3C376C7C-1CBC-4C44-9756-9A1243BB4AA4}"/>
              </a:ext>
            </a:extLst>
          </p:cNvPr>
          <p:cNvSpPr>
            <a:spLocks noGrp="1"/>
          </p:cNvSpPr>
          <p:nvPr>
            <p:ph idx="1"/>
          </p:nvPr>
        </p:nvSpPr>
        <p:spPr/>
        <p:txBody>
          <a:bodyPr anchor="ctr">
            <a:normAutofit/>
          </a:bodyPr>
          <a:lstStyle/>
          <a:p>
            <a:pPr marL="0" indent="0">
              <a:buNone/>
            </a:pPr>
            <a:r>
              <a:rPr lang="es-MX" sz="2400" dirty="0"/>
              <a:t>Es posible crear referencias a partir de las interfaces y a través de ellas acceder a objetos creados a partir de las clases que implementan dichas interfaces.</a:t>
            </a:r>
          </a:p>
          <a:p>
            <a:pPr marL="0" indent="0">
              <a:buNone/>
            </a:pPr>
            <a:endParaRPr lang="es-MX" sz="2400" dirty="0"/>
          </a:p>
          <a:p>
            <a:pPr marL="0" indent="0">
              <a:buNone/>
            </a:pPr>
            <a:r>
              <a:rPr lang="es-MX" sz="2400" dirty="0"/>
              <a:t>Ver Interfaz.java</a:t>
            </a:r>
          </a:p>
        </p:txBody>
      </p:sp>
    </p:spTree>
    <p:extLst>
      <p:ext uri="{BB962C8B-B14F-4D97-AF65-F5344CB8AC3E}">
        <p14:creationId xmlns:p14="http://schemas.microsoft.com/office/powerpoint/2010/main" val="24056856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68BE78-3880-BE49-BACA-C0D5D673E942}"/>
              </a:ext>
            </a:extLst>
          </p:cNvPr>
          <p:cNvSpPr>
            <a:spLocks noGrp="1"/>
          </p:cNvSpPr>
          <p:nvPr>
            <p:ph type="title"/>
          </p:nvPr>
        </p:nvSpPr>
        <p:spPr/>
        <p:txBody>
          <a:bodyPr/>
          <a:lstStyle/>
          <a:p>
            <a:r>
              <a:rPr lang="es-MX"/>
              <a:t>Clases finales</a:t>
            </a:r>
          </a:p>
        </p:txBody>
      </p:sp>
      <p:sp>
        <p:nvSpPr>
          <p:cNvPr id="3" name="Marcador de contenido 2">
            <a:extLst>
              <a:ext uri="{FF2B5EF4-FFF2-40B4-BE49-F238E27FC236}">
                <a16:creationId xmlns:a16="http://schemas.microsoft.com/office/drawing/2014/main" id="{CAC2C848-4E90-0148-AA8D-671315943B3C}"/>
              </a:ext>
            </a:extLst>
          </p:cNvPr>
          <p:cNvSpPr>
            <a:spLocks noGrp="1"/>
          </p:cNvSpPr>
          <p:nvPr>
            <p:ph idx="1"/>
          </p:nvPr>
        </p:nvSpPr>
        <p:spPr/>
        <p:txBody>
          <a:bodyPr>
            <a:normAutofit/>
          </a:bodyPr>
          <a:lstStyle/>
          <a:p>
            <a:pPr marL="0" indent="0">
              <a:buNone/>
            </a:pPr>
            <a:r>
              <a:rPr lang="es-MX" sz="2400" dirty="0"/>
              <a:t>Puede ser necesario evitar que una clase pueda heredar, para este fin, se puede definir una clase como final. La sintaxis general de la definición de una clase final es:</a:t>
            </a:r>
          </a:p>
          <a:p>
            <a:pPr marL="0" indent="0">
              <a:buNone/>
            </a:pPr>
            <a:endParaRPr lang="es-MX" sz="2400" dirty="0"/>
          </a:p>
          <a:p>
            <a:pPr marL="0" indent="0">
              <a:buNone/>
            </a:pPr>
            <a:r>
              <a:rPr lang="es-MX" sz="2400" dirty="0"/>
              <a:t>final </a:t>
            </a:r>
            <a:r>
              <a:rPr lang="es-MX" sz="2400" dirty="0" err="1"/>
              <a:t>class</a:t>
            </a:r>
            <a:r>
              <a:rPr lang="es-MX" sz="2400" dirty="0"/>
              <a:t> </a:t>
            </a:r>
            <a:r>
              <a:rPr lang="es-MX" sz="2400" dirty="0" err="1"/>
              <a:t>NombreClase</a:t>
            </a:r>
            <a:r>
              <a:rPr lang="es-MX" sz="2400" dirty="0"/>
              <a:t>{</a:t>
            </a:r>
          </a:p>
          <a:p>
            <a:pPr marL="0" indent="0">
              <a:buNone/>
            </a:pPr>
            <a:r>
              <a:rPr lang="es-MX" sz="2400" dirty="0"/>
              <a:t>	//Atributos</a:t>
            </a:r>
          </a:p>
          <a:p>
            <a:pPr marL="0" indent="0">
              <a:buNone/>
            </a:pPr>
            <a:r>
              <a:rPr lang="es-MX" sz="2400" dirty="0"/>
              <a:t>	//Métodos</a:t>
            </a:r>
          </a:p>
          <a:p>
            <a:pPr marL="0" indent="0">
              <a:buNone/>
            </a:pPr>
            <a:r>
              <a:rPr lang="es-MX" sz="2400" dirty="0"/>
              <a:t>}</a:t>
            </a:r>
          </a:p>
        </p:txBody>
      </p:sp>
    </p:spTree>
    <p:extLst>
      <p:ext uri="{BB962C8B-B14F-4D97-AF65-F5344CB8AC3E}">
        <p14:creationId xmlns:p14="http://schemas.microsoft.com/office/powerpoint/2010/main" val="20147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FA1AE-5008-F84B-BA6C-66741C07EA38}"/>
              </a:ext>
            </a:extLst>
          </p:cNvPr>
          <p:cNvSpPr>
            <a:spLocks noGrp="1"/>
          </p:cNvSpPr>
          <p:nvPr>
            <p:ph type="title"/>
          </p:nvPr>
        </p:nvSpPr>
        <p:spPr/>
        <p:txBody>
          <a:bodyPr/>
          <a:lstStyle/>
          <a:p>
            <a:r>
              <a:rPr lang="es-MX" dirty="0"/>
              <a:t>Métodos finales</a:t>
            </a:r>
          </a:p>
        </p:txBody>
      </p:sp>
      <p:sp>
        <p:nvSpPr>
          <p:cNvPr id="3" name="Marcador de contenido 2">
            <a:extLst>
              <a:ext uri="{FF2B5EF4-FFF2-40B4-BE49-F238E27FC236}">
                <a16:creationId xmlns:a16="http://schemas.microsoft.com/office/drawing/2014/main" id="{615AF9F3-7739-EB49-B2FD-2C0AF6E6D5F2}"/>
              </a:ext>
            </a:extLst>
          </p:cNvPr>
          <p:cNvSpPr>
            <a:spLocks noGrp="1"/>
          </p:cNvSpPr>
          <p:nvPr>
            <p:ph idx="1"/>
          </p:nvPr>
        </p:nvSpPr>
        <p:spPr/>
        <p:txBody>
          <a:bodyPr>
            <a:noAutofit/>
          </a:bodyPr>
          <a:lstStyle/>
          <a:p>
            <a:pPr marL="0" indent="0">
              <a:buNone/>
            </a:pPr>
            <a:r>
              <a:rPr lang="es-MX" sz="2400" dirty="0"/>
              <a:t>Cuando se define un método como final, es posible almacenarlo para su uso dentro de memoria junto con el programa principal, de tal forma que su acceso cuando es invocado es mas rápido, normalmente, los métodos son cargados al momento de su invocación, a esto se le conoce como enlace tardío (late </a:t>
            </a:r>
            <a:r>
              <a:rPr lang="es-MX" sz="2400" dirty="0" err="1"/>
              <a:t>binding</a:t>
            </a:r>
            <a:r>
              <a:rPr lang="es-MX" sz="2400" dirty="0"/>
              <a:t>).</a:t>
            </a:r>
          </a:p>
          <a:p>
            <a:pPr marL="0" indent="0">
              <a:buNone/>
            </a:pPr>
            <a:r>
              <a:rPr lang="es-MX" sz="2400" dirty="0"/>
              <a:t>Dado que los métodos finales no pueden </a:t>
            </a:r>
            <a:r>
              <a:rPr lang="es-MX" sz="2400" dirty="0" err="1"/>
              <a:t>sobreescritos</a:t>
            </a:r>
            <a:r>
              <a:rPr lang="es-MX" sz="2400" dirty="0"/>
              <a:t>, una invocación a uno de ellos puede realizarse en tiempo de compilación. A esto se le conoce como enlace temprano (</a:t>
            </a:r>
            <a:r>
              <a:rPr lang="es-MX" sz="2400" dirty="0" err="1"/>
              <a:t>early</a:t>
            </a:r>
            <a:r>
              <a:rPr lang="es-MX" sz="2400" dirty="0"/>
              <a:t> </a:t>
            </a:r>
            <a:r>
              <a:rPr lang="es-MX" sz="2400" dirty="0" err="1"/>
              <a:t>binding</a:t>
            </a:r>
            <a:r>
              <a:rPr lang="es-MX" sz="2400" dirty="0"/>
              <a:t>).</a:t>
            </a:r>
          </a:p>
        </p:txBody>
      </p:sp>
    </p:spTree>
    <p:extLst>
      <p:ext uri="{BB962C8B-B14F-4D97-AF65-F5344CB8AC3E}">
        <p14:creationId xmlns:p14="http://schemas.microsoft.com/office/powerpoint/2010/main" val="280689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9E2AC-695E-C744-B400-9562D2313026}"/>
              </a:ext>
            </a:extLst>
          </p:cNvPr>
          <p:cNvSpPr>
            <a:spLocks noGrp="1"/>
          </p:cNvSpPr>
          <p:nvPr>
            <p:ph type="title"/>
          </p:nvPr>
        </p:nvSpPr>
        <p:spPr/>
        <p:txBody>
          <a:bodyPr/>
          <a:lstStyle/>
          <a:p>
            <a:r>
              <a:rPr lang="es-MX"/>
              <a:t>Constructor</a:t>
            </a:r>
          </a:p>
        </p:txBody>
      </p:sp>
      <p:sp>
        <p:nvSpPr>
          <p:cNvPr id="3" name="Marcador de contenido 2">
            <a:extLst>
              <a:ext uri="{FF2B5EF4-FFF2-40B4-BE49-F238E27FC236}">
                <a16:creationId xmlns:a16="http://schemas.microsoft.com/office/drawing/2014/main" id="{1D2D4DF2-97F4-474A-829B-93D15952CAE9}"/>
              </a:ext>
            </a:extLst>
          </p:cNvPr>
          <p:cNvSpPr>
            <a:spLocks noGrp="1"/>
          </p:cNvSpPr>
          <p:nvPr>
            <p:ph idx="1"/>
          </p:nvPr>
        </p:nvSpPr>
        <p:spPr/>
        <p:txBody>
          <a:bodyPr anchor="ctr">
            <a:normAutofit/>
          </a:bodyPr>
          <a:lstStyle/>
          <a:p>
            <a:pPr marL="0" indent="0" algn="just">
              <a:buNone/>
            </a:pPr>
            <a:r>
              <a:rPr lang="es-MX" sz="2400"/>
              <a:t>El método constructor inicializa un objeto inmediatamente después de la creación.  </a:t>
            </a:r>
          </a:p>
          <a:p>
            <a:pPr marL="0" indent="0" algn="just">
              <a:buNone/>
            </a:pPr>
            <a:r>
              <a:rPr lang="es-MX" sz="2400"/>
              <a:t>Tiene el mismo nombre que la clase en la que reside y es sintácticamente similar a un método. </a:t>
            </a:r>
          </a:p>
          <a:p>
            <a:pPr marL="0" indent="0" algn="just">
              <a:buNone/>
            </a:pPr>
            <a:r>
              <a:rPr lang="es-MX" sz="2400"/>
              <a:t>Una vez definido, se llama automáticamente al constructor al crear el objeto.</a:t>
            </a:r>
          </a:p>
          <a:p>
            <a:pPr marL="0" indent="0" algn="just">
              <a:buNone/>
            </a:pPr>
            <a:r>
              <a:rPr lang="es-MX" sz="2400"/>
              <a:t> Los constructores se ven un poco extraños porque no tienen tipo de retorno, ni siquiera nulos.  Esto se debe a que el tipo de retorno implícito del constructor de una clase es el tipo de clase en sí.  </a:t>
            </a:r>
          </a:p>
        </p:txBody>
      </p:sp>
    </p:spTree>
    <p:extLst>
      <p:ext uri="{BB962C8B-B14F-4D97-AF65-F5344CB8AC3E}">
        <p14:creationId xmlns:p14="http://schemas.microsoft.com/office/powerpoint/2010/main" val="32784958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925</TotalTime>
  <Words>3992</Words>
  <Application>Microsoft Office PowerPoint</Application>
  <PresentationFormat>Widescreen</PresentationFormat>
  <Paragraphs>322</Paragraphs>
  <Slides>71</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Calibri</vt:lpstr>
      <vt:lpstr>Calibri Light</vt:lpstr>
      <vt:lpstr>StarSymbol</vt:lpstr>
      <vt:lpstr>Wingdings</vt:lpstr>
      <vt:lpstr>Retrospect</vt:lpstr>
      <vt:lpstr>Tema 3: Herencia y polimorfismo</vt:lpstr>
      <vt:lpstr>Métodos</vt:lpstr>
      <vt:lpstr>Métodos</vt:lpstr>
      <vt:lpstr>Métodos</vt:lpstr>
      <vt:lpstr>Métodos</vt:lpstr>
      <vt:lpstr>Métodos</vt:lpstr>
      <vt:lpstr>Métodos finales</vt:lpstr>
      <vt:lpstr>Métodos finales</vt:lpstr>
      <vt:lpstr>Constructor</vt:lpstr>
      <vt:lpstr>Constructor</vt:lpstr>
      <vt:lpstr>Constructor</vt:lpstr>
      <vt:lpstr>La palabra reservada this</vt:lpstr>
      <vt:lpstr>La palabra reservada this</vt:lpstr>
      <vt:lpstr>La palabra reservada this</vt:lpstr>
      <vt:lpstr>Herencia y polimorfismo</vt:lpstr>
      <vt:lpstr>Herencia</vt:lpstr>
      <vt:lpstr>Herencia</vt:lpstr>
      <vt:lpstr>Herencia</vt:lpstr>
      <vt:lpstr>Herencia</vt:lpstr>
      <vt:lpstr>La palabra reservada super</vt:lpstr>
      <vt:lpstr>Ejercicio de clase</vt:lpstr>
      <vt:lpstr>La palabra reservada super</vt:lpstr>
      <vt:lpstr>Jerarquía de clases</vt:lpstr>
      <vt:lpstr>Jerarquía de clases</vt:lpstr>
      <vt:lpstr>Polimorfismo</vt:lpstr>
      <vt:lpstr>Polimorfismo</vt:lpstr>
      <vt:lpstr>Polimorfismo</vt:lpstr>
      <vt:lpstr>Sobrecarga de métodos</vt:lpstr>
      <vt:lpstr>Sobreescritura de métodos</vt:lpstr>
      <vt:lpstr>Sobreescritura de métodos</vt:lpstr>
      <vt:lpstr>Enlace dinámico</vt:lpstr>
      <vt:lpstr>Modificadores de acceso</vt:lpstr>
      <vt:lpstr>Modificadores de acceso</vt:lpstr>
      <vt:lpstr>Modificadores de acceso</vt:lpstr>
      <vt:lpstr>Modificadores de acceso</vt:lpstr>
      <vt:lpstr>Paquetes</vt:lpstr>
      <vt:lpstr>Paquetes</vt:lpstr>
      <vt:lpstr>Paquetes</vt:lpstr>
      <vt:lpstr>Paquete</vt:lpstr>
      <vt:lpstr>Paquetes</vt:lpstr>
      <vt:lpstr>Paquetes</vt:lpstr>
      <vt:lpstr>Los paquetes y el CLASSPATH</vt:lpstr>
      <vt:lpstr>Paquetes y control de acceso</vt:lpstr>
      <vt:lpstr>Paquetes y control de acceso</vt:lpstr>
      <vt:lpstr>Paquetes y control de acceso</vt:lpstr>
      <vt:lpstr>Paquetes y control de acceso</vt:lpstr>
      <vt:lpstr>Paquetes importados</vt:lpstr>
      <vt:lpstr>Paquetes importados</vt:lpstr>
      <vt:lpstr>Paquetes importados</vt:lpstr>
      <vt:lpstr>Paquetes importados</vt:lpstr>
      <vt:lpstr>Tipos de clases</vt:lpstr>
      <vt:lpstr>Tipos de clases</vt:lpstr>
      <vt:lpstr>Clases anidadas</vt:lpstr>
      <vt:lpstr>Clases anidadas</vt:lpstr>
      <vt:lpstr>Clases anidadas</vt:lpstr>
      <vt:lpstr>Clases internas</vt:lpstr>
      <vt:lpstr>Clases internas</vt:lpstr>
      <vt:lpstr>Clases internas</vt:lpstr>
      <vt:lpstr>Clases abstractas</vt:lpstr>
      <vt:lpstr>Clases abstractas</vt:lpstr>
      <vt:lpstr>Clases abstractas</vt:lpstr>
      <vt:lpstr>Clases abstractas</vt:lpstr>
      <vt:lpstr>Clases abstractas</vt:lpstr>
      <vt:lpstr>Clases abstractas</vt:lpstr>
      <vt:lpstr>Interfaces</vt:lpstr>
      <vt:lpstr>Interfaces</vt:lpstr>
      <vt:lpstr>Interfaces</vt:lpstr>
      <vt:lpstr>Interfaces</vt:lpstr>
      <vt:lpstr>Interfaces</vt:lpstr>
      <vt:lpstr>Interfaces</vt:lpstr>
      <vt:lpstr>Clases finales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3: Herencia y polimorfismo</dc:title>
  <dc:creator>GUADALUPE LIZETH PARRALES ROMAY</dc:creator>
  <cp:lastModifiedBy>GUADALUPE LIZETH PARRALES ROMAY</cp:lastModifiedBy>
  <cp:revision>59</cp:revision>
  <dcterms:created xsi:type="dcterms:W3CDTF">2019-09-04T17:12:18Z</dcterms:created>
  <dcterms:modified xsi:type="dcterms:W3CDTF">2020-10-14T18:00:11Z</dcterms:modified>
</cp:coreProperties>
</file>