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9" r:id="rId31"/>
    <p:sldId id="286" r:id="rId32"/>
    <p:sldId id="287" r:id="rId33"/>
    <p:sldId id="309" r:id="rId34"/>
    <p:sldId id="288" r:id="rId35"/>
    <p:sldId id="290" r:id="rId36"/>
    <p:sldId id="322" r:id="rId37"/>
    <p:sldId id="291" r:id="rId38"/>
    <p:sldId id="292" r:id="rId39"/>
    <p:sldId id="294" r:id="rId40"/>
    <p:sldId id="293" r:id="rId41"/>
    <p:sldId id="296" r:id="rId42"/>
    <p:sldId id="295" r:id="rId43"/>
    <p:sldId id="298" r:id="rId44"/>
    <p:sldId id="297" r:id="rId45"/>
    <p:sldId id="302" r:id="rId46"/>
    <p:sldId id="300" r:id="rId47"/>
    <p:sldId id="299" r:id="rId48"/>
    <p:sldId id="301" r:id="rId49"/>
    <p:sldId id="311" r:id="rId50"/>
    <p:sldId id="303" r:id="rId51"/>
    <p:sldId id="306" r:id="rId52"/>
    <p:sldId id="308" r:id="rId53"/>
    <p:sldId id="343" r:id="rId54"/>
    <p:sldId id="312" r:id="rId55"/>
    <p:sldId id="307" r:id="rId56"/>
    <p:sldId id="313" r:id="rId57"/>
    <p:sldId id="315" r:id="rId58"/>
    <p:sldId id="314" r:id="rId59"/>
    <p:sldId id="317" r:id="rId60"/>
    <p:sldId id="316" r:id="rId61"/>
    <p:sldId id="319" r:id="rId62"/>
    <p:sldId id="331" r:id="rId63"/>
    <p:sldId id="318" r:id="rId64"/>
    <p:sldId id="320" r:id="rId65"/>
    <p:sldId id="321" r:id="rId66"/>
    <p:sldId id="323" r:id="rId67"/>
    <p:sldId id="324" r:id="rId68"/>
    <p:sldId id="325" r:id="rId69"/>
    <p:sldId id="326" r:id="rId70"/>
    <p:sldId id="327" r:id="rId71"/>
    <p:sldId id="328" r:id="rId72"/>
    <p:sldId id="329" r:id="rId73"/>
    <p:sldId id="332" r:id="rId74"/>
    <p:sldId id="330" r:id="rId75"/>
    <p:sldId id="333" r:id="rId76"/>
    <p:sldId id="334" r:id="rId77"/>
    <p:sldId id="335" r:id="rId78"/>
    <p:sldId id="336" r:id="rId79"/>
    <p:sldId id="337" r:id="rId80"/>
    <p:sldId id="338" r:id="rId81"/>
    <p:sldId id="339" r:id="rId82"/>
    <p:sldId id="340" r:id="rId83"/>
    <p:sldId id="341" r:id="rId8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35DFEF0-F3ED-554B-8411-040215033FB0}" type="datetimeFigureOut">
              <a:rPr lang="es-MX" smtClean="0"/>
              <a:t>13/04/2020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F0AE77-A431-AA48-BD30-72BAA92BEA0A}" type="slidenum">
              <a:rPr lang="es-MX" smtClean="0"/>
              <a:t>‹Nº›</a:t>
            </a:fld>
            <a:endParaRPr lang="es-MX"/>
          </a:p>
        </p:txBody>
      </p:sp>
    </p:spTree>
    <p:extLst>
      <p:ext uri="{BB962C8B-B14F-4D97-AF65-F5344CB8AC3E}">
        <p14:creationId xmlns:p14="http://schemas.microsoft.com/office/powerpoint/2010/main" val="326216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35DFEF0-F3ED-554B-8411-040215033FB0}" type="datetimeFigureOut">
              <a:rPr lang="es-MX" smtClean="0"/>
              <a:t>13/04/2020</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43F0AE77-A431-AA48-BD30-72BAA92BEA0A}" type="slidenum">
              <a:rPr lang="es-MX" smtClean="0"/>
              <a:t>‹Nº›</a:t>
            </a:fld>
            <a:endParaRPr lang="es-MX"/>
          </a:p>
        </p:txBody>
      </p:sp>
    </p:spTree>
    <p:extLst>
      <p:ext uri="{BB962C8B-B14F-4D97-AF65-F5344CB8AC3E}">
        <p14:creationId xmlns:p14="http://schemas.microsoft.com/office/powerpoint/2010/main" val="13895379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5DFEF0-F3ED-554B-8411-040215033FB0}" type="datetimeFigureOut">
              <a:rPr lang="es-MX" smtClean="0"/>
              <a:t>13/04/2020</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F0AE77-A431-AA48-BD30-72BAA92BEA0A}" type="slidenum">
              <a:rPr lang="es-MX" smtClean="0"/>
              <a:t>‹Nº›</a:t>
            </a:fld>
            <a:endParaRPr lang="es-MX"/>
          </a:p>
        </p:txBody>
      </p:sp>
    </p:spTree>
    <p:extLst>
      <p:ext uri="{BB962C8B-B14F-4D97-AF65-F5344CB8AC3E}">
        <p14:creationId xmlns:p14="http://schemas.microsoft.com/office/powerpoint/2010/main" val="1978997983"/>
      </p:ext>
    </p:extLst>
  </p:cSld>
  <p:clrMap bg1="dk1" tx1="lt1" bg2="dk2" tx2="lt2" accent1="accent1" accent2="accent2" accent3="accent3" accent4="accent4" accent5="accent5" accent6="accent6" hlink="hlink" folHlink="folHlink"/>
  <p:sldLayoutIdLst>
    <p:sldLayoutId id="2147483662" r:id="rId1"/>
    <p:sldLayoutId id="2147483671" r:id="rId2"/>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FF09D4C-4351-4F66-B0A1-9EF29C56566C}"/>
              </a:ext>
            </a:extLst>
          </p:cNvPr>
          <p:cNvSpPr>
            <a:spLocks noGrp="1"/>
          </p:cNvSpPr>
          <p:nvPr>
            <p:ph type="title"/>
          </p:nvPr>
        </p:nvSpPr>
        <p:spPr/>
        <p:txBody>
          <a:bodyPr>
            <a:normAutofit/>
          </a:bodyPr>
          <a:lstStyle/>
          <a:p>
            <a:pPr algn="ctr"/>
            <a:r>
              <a:rPr lang="es-MX" sz="4400" dirty="0"/>
              <a:t>Tema 4: UML</a:t>
            </a:r>
          </a:p>
        </p:txBody>
      </p:sp>
      <p:sp>
        <p:nvSpPr>
          <p:cNvPr id="5" name="Marcador de texto 4">
            <a:extLst>
              <a:ext uri="{FF2B5EF4-FFF2-40B4-BE49-F238E27FC236}">
                <a16:creationId xmlns:a16="http://schemas.microsoft.com/office/drawing/2014/main" id="{766E321E-1546-4BE8-8CB1-903B03C73BF8}"/>
              </a:ext>
            </a:extLst>
          </p:cNvPr>
          <p:cNvSpPr>
            <a:spLocks noGrp="1"/>
          </p:cNvSpPr>
          <p:nvPr>
            <p:ph type="body" sz="half" idx="2"/>
          </p:nvPr>
        </p:nvSpPr>
        <p:spPr/>
        <p:txBody>
          <a:bodyPr/>
          <a:lstStyle/>
          <a:p>
            <a:endParaRPr lang="es-MX" dirty="0"/>
          </a:p>
        </p:txBody>
      </p:sp>
    </p:spTree>
    <p:extLst>
      <p:ext uri="{BB962C8B-B14F-4D97-AF65-F5344CB8AC3E}">
        <p14:creationId xmlns:p14="http://schemas.microsoft.com/office/powerpoint/2010/main" val="426168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168F2-F31E-4B02-ADBF-4796BDEA4E39}"/>
              </a:ext>
            </a:extLst>
          </p:cNvPr>
          <p:cNvSpPr>
            <a:spLocks noGrp="1"/>
          </p:cNvSpPr>
          <p:nvPr>
            <p:ph type="title"/>
          </p:nvPr>
        </p:nvSpPr>
        <p:spPr/>
        <p:txBody>
          <a:bodyPr/>
          <a:lstStyle/>
          <a:p>
            <a:r>
              <a:rPr lang="es-MX" dirty="0"/>
              <a:t>Diagramas de Casos de uso</a:t>
            </a:r>
          </a:p>
        </p:txBody>
      </p:sp>
      <p:sp>
        <p:nvSpPr>
          <p:cNvPr id="3" name="Marcador de contenido 2">
            <a:extLst>
              <a:ext uri="{FF2B5EF4-FFF2-40B4-BE49-F238E27FC236}">
                <a16:creationId xmlns:a16="http://schemas.microsoft.com/office/drawing/2014/main" id="{C92A7133-5683-453F-8013-1EE4FB258CA3}"/>
              </a:ext>
            </a:extLst>
          </p:cNvPr>
          <p:cNvSpPr>
            <a:spLocks noGrp="1"/>
          </p:cNvSpPr>
          <p:nvPr>
            <p:ph idx="1"/>
          </p:nvPr>
        </p:nvSpPr>
        <p:spPr/>
        <p:txBody>
          <a:bodyPr/>
          <a:lstStyle/>
          <a:p>
            <a:pPr marL="0" indent="0">
              <a:buNone/>
            </a:pPr>
            <a:r>
              <a:rPr lang="es-MX" dirty="0"/>
              <a:t>Un caso de uso describe una función provista por el sistema que regresa un resultado visible para el usuario. </a:t>
            </a:r>
          </a:p>
          <a:p>
            <a:pPr marL="0" indent="0">
              <a:buNone/>
            </a:pPr>
            <a:r>
              <a:rPr lang="es-MX" dirty="0"/>
              <a:t>Los actores son quienes inician un caso de uso para obtener alguna funcionalidad del sistema. Entonces los casos de uso pueden iniciar otros casos de uso u obtienen mas información de los actores.</a:t>
            </a:r>
          </a:p>
          <a:p>
            <a:pPr marL="0" indent="0">
              <a:buNone/>
            </a:pPr>
            <a:endParaRPr lang="es-MX" dirty="0"/>
          </a:p>
        </p:txBody>
      </p:sp>
    </p:spTree>
    <p:extLst>
      <p:ext uri="{BB962C8B-B14F-4D97-AF65-F5344CB8AC3E}">
        <p14:creationId xmlns:p14="http://schemas.microsoft.com/office/powerpoint/2010/main" val="383940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AEC4A-CD4D-49C4-8062-AAC85BF8F37A}"/>
              </a:ext>
            </a:extLst>
          </p:cNvPr>
          <p:cNvSpPr>
            <a:spLocks noGrp="1"/>
          </p:cNvSpPr>
          <p:nvPr>
            <p:ph type="title"/>
          </p:nvPr>
        </p:nvSpPr>
        <p:spPr/>
        <p:txBody>
          <a:bodyPr/>
          <a:lstStyle/>
          <a:p>
            <a:r>
              <a:rPr lang="es-MX" dirty="0"/>
              <a:t>Diagramas de Casos de uso</a:t>
            </a:r>
          </a:p>
        </p:txBody>
      </p:sp>
      <p:sp>
        <p:nvSpPr>
          <p:cNvPr id="3" name="Marcador de contenido 2">
            <a:extLst>
              <a:ext uri="{FF2B5EF4-FFF2-40B4-BE49-F238E27FC236}">
                <a16:creationId xmlns:a16="http://schemas.microsoft.com/office/drawing/2014/main" id="{812C63C6-AB2A-4038-8437-DAF237541738}"/>
              </a:ext>
            </a:extLst>
          </p:cNvPr>
          <p:cNvSpPr>
            <a:spLocks noGrp="1"/>
          </p:cNvSpPr>
          <p:nvPr>
            <p:ph idx="1"/>
          </p:nvPr>
        </p:nvSpPr>
        <p:spPr/>
        <p:txBody>
          <a:bodyPr>
            <a:normAutofit/>
          </a:bodyPr>
          <a:lstStyle/>
          <a:p>
            <a:pPr marL="0" indent="0">
              <a:buNone/>
            </a:pPr>
            <a:r>
              <a:rPr lang="es-MX" dirty="0"/>
              <a:t>Para la descripción textual de un caso de uso se utiliza una plantilla compuesta de 6 campos.</a:t>
            </a:r>
          </a:p>
          <a:p>
            <a:r>
              <a:rPr lang="es-MX" b="1" dirty="0"/>
              <a:t>Nombre del caso de uso</a:t>
            </a:r>
            <a:r>
              <a:rPr lang="es-MX" dirty="0"/>
              <a:t>: Nombre único dentro del sistema.</a:t>
            </a:r>
          </a:p>
          <a:p>
            <a:r>
              <a:rPr lang="es-MX" b="1" dirty="0"/>
              <a:t>Actores participantes</a:t>
            </a:r>
            <a:r>
              <a:rPr lang="es-MX" dirty="0"/>
              <a:t>: Definiciones de actores que interactúan con el sistema.</a:t>
            </a:r>
          </a:p>
          <a:p>
            <a:r>
              <a:rPr lang="es-MX" b="1" dirty="0"/>
              <a:t>Condiciones de entrada</a:t>
            </a:r>
            <a:r>
              <a:rPr lang="es-MX" dirty="0"/>
              <a:t>: Describe las condiciones que deben cumplirse antes de iniciar el caso de uso.</a:t>
            </a:r>
          </a:p>
        </p:txBody>
      </p:sp>
    </p:spTree>
    <p:extLst>
      <p:ext uri="{BB962C8B-B14F-4D97-AF65-F5344CB8AC3E}">
        <p14:creationId xmlns:p14="http://schemas.microsoft.com/office/powerpoint/2010/main" val="73394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98D13-2020-44DD-AE1A-43442D5B2903}"/>
              </a:ext>
            </a:extLst>
          </p:cNvPr>
          <p:cNvSpPr>
            <a:spLocks noGrp="1"/>
          </p:cNvSpPr>
          <p:nvPr>
            <p:ph type="title"/>
          </p:nvPr>
        </p:nvSpPr>
        <p:spPr/>
        <p:txBody>
          <a:bodyPr/>
          <a:lstStyle/>
          <a:p>
            <a:r>
              <a:rPr lang="es-MX" dirty="0"/>
              <a:t>Diagramas de Casos de uso</a:t>
            </a:r>
          </a:p>
        </p:txBody>
      </p:sp>
      <p:sp>
        <p:nvSpPr>
          <p:cNvPr id="3" name="Marcador de contenido 2">
            <a:extLst>
              <a:ext uri="{FF2B5EF4-FFF2-40B4-BE49-F238E27FC236}">
                <a16:creationId xmlns:a16="http://schemas.microsoft.com/office/drawing/2014/main" id="{E9CACA0D-A1C1-4608-9619-40BC28090BAB}"/>
              </a:ext>
            </a:extLst>
          </p:cNvPr>
          <p:cNvSpPr>
            <a:spLocks noGrp="1"/>
          </p:cNvSpPr>
          <p:nvPr>
            <p:ph idx="1"/>
          </p:nvPr>
        </p:nvSpPr>
        <p:spPr/>
        <p:txBody>
          <a:bodyPr>
            <a:normAutofit/>
          </a:bodyPr>
          <a:lstStyle/>
          <a:p>
            <a:r>
              <a:rPr lang="es-MX" sz="2400" b="1" dirty="0"/>
              <a:t>Flujo de eventos</a:t>
            </a:r>
            <a:r>
              <a:rPr lang="es-MX" sz="2400" dirty="0"/>
              <a:t>: Describe la secuencia de interacciones del caso de uso, las cuales serán numeradas. Se debe hacer una descripción para casos comunes y otra para casos especiales. Los pasos del flujo de eventos se organizan en dos columnas, la columna izquierda representa las acciones realizadas por el actor, y la derecha, las acciones del sistema. Cada par actor-sistema representa una interacción.</a:t>
            </a:r>
          </a:p>
          <a:p>
            <a:r>
              <a:rPr lang="es-MX" sz="2400" b="1" dirty="0"/>
              <a:t>Condiciones de salida: </a:t>
            </a:r>
            <a:r>
              <a:rPr lang="es-MX" sz="2400" dirty="0"/>
              <a:t>Describe las condiciones que deben satisfacerse después de que el caso de uso ha sido completado. </a:t>
            </a:r>
            <a:endParaRPr lang="es-MX" sz="2400" b="1" dirty="0"/>
          </a:p>
          <a:p>
            <a:endParaRPr lang="es-MX" sz="2400" dirty="0"/>
          </a:p>
        </p:txBody>
      </p:sp>
    </p:spTree>
    <p:extLst>
      <p:ext uri="{BB962C8B-B14F-4D97-AF65-F5344CB8AC3E}">
        <p14:creationId xmlns:p14="http://schemas.microsoft.com/office/powerpoint/2010/main" val="246674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02814-E4F0-41AC-87E9-8B9F2BD51A16}"/>
              </a:ext>
            </a:extLst>
          </p:cNvPr>
          <p:cNvSpPr>
            <a:spLocks noGrp="1"/>
          </p:cNvSpPr>
          <p:nvPr>
            <p:ph type="title"/>
          </p:nvPr>
        </p:nvSpPr>
        <p:spPr/>
        <p:txBody>
          <a:bodyPr/>
          <a:lstStyle/>
          <a:p>
            <a:r>
              <a:rPr lang="es-MX" dirty="0"/>
              <a:t>Diagramas de Casos de uso</a:t>
            </a:r>
          </a:p>
        </p:txBody>
      </p:sp>
      <p:sp>
        <p:nvSpPr>
          <p:cNvPr id="3" name="Marcador de contenido 2">
            <a:extLst>
              <a:ext uri="{FF2B5EF4-FFF2-40B4-BE49-F238E27FC236}">
                <a16:creationId xmlns:a16="http://schemas.microsoft.com/office/drawing/2014/main" id="{EED3839C-D130-4FB5-8708-933386599D86}"/>
              </a:ext>
            </a:extLst>
          </p:cNvPr>
          <p:cNvSpPr>
            <a:spLocks noGrp="1"/>
          </p:cNvSpPr>
          <p:nvPr>
            <p:ph idx="1"/>
          </p:nvPr>
        </p:nvSpPr>
        <p:spPr/>
        <p:txBody>
          <a:bodyPr>
            <a:normAutofit/>
          </a:bodyPr>
          <a:lstStyle/>
          <a:p>
            <a:r>
              <a:rPr lang="es-MX" sz="2400" b="1" dirty="0"/>
              <a:t>Requerimientos de calidad:</a:t>
            </a:r>
            <a:r>
              <a:rPr lang="es-MX" sz="2400" dirty="0"/>
              <a:t> Son requerimientos que no están relacionados con la funcionalidad  del sistema. Incluyen restricciones de comportamiento del sistema, su implementación, plataformas de hardware donde puede ejecutarse el sistema, etc.</a:t>
            </a:r>
          </a:p>
          <a:p>
            <a:pPr marL="0" indent="0">
              <a:buNone/>
            </a:pPr>
            <a:endParaRPr lang="es-MX" sz="2400" dirty="0"/>
          </a:p>
        </p:txBody>
      </p:sp>
    </p:spTree>
    <p:extLst>
      <p:ext uri="{BB962C8B-B14F-4D97-AF65-F5344CB8AC3E}">
        <p14:creationId xmlns:p14="http://schemas.microsoft.com/office/powerpoint/2010/main" val="140487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7A768-0B1F-45A4-80D3-FE5B90833BB6}"/>
              </a:ext>
            </a:extLst>
          </p:cNvPr>
          <p:cNvSpPr>
            <a:spLocks noGrp="1"/>
          </p:cNvSpPr>
          <p:nvPr>
            <p:ph type="title"/>
          </p:nvPr>
        </p:nvSpPr>
        <p:spPr/>
        <p:txBody>
          <a:bodyPr/>
          <a:lstStyle/>
          <a:p>
            <a:r>
              <a:rPr lang="es-MX" dirty="0"/>
              <a:t>Diagramas de Casos de uso</a:t>
            </a:r>
          </a:p>
        </p:txBody>
      </p:sp>
      <p:pic>
        <p:nvPicPr>
          <p:cNvPr id="4" name="Marcador de contenido 3">
            <a:extLst>
              <a:ext uri="{FF2B5EF4-FFF2-40B4-BE49-F238E27FC236}">
                <a16:creationId xmlns:a16="http://schemas.microsoft.com/office/drawing/2014/main" id="{A1FF8577-74E0-4381-A78F-8306FFA0699E}"/>
              </a:ext>
            </a:extLst>
          </p:cNvPr>
          <p:cNvPicPr>
            <a:picLocks noGrp="1" noChangeAspect="1"/>
          </p:cNvPicPr>
          <p:nvPr>
            <p:ph idx="1"/>
          </p:nvPr>
        </p:nvPicPr>
        <p:blipFill>
          <a:blip r:embed="rId2"/>
          <a:stretch>
            <a:fillRect/>
          </a:stretch>
        </p:blipFill>
        <p:spPr>
          <a:xfrm>
            <a:off x="2438400" y="2839244"/>
            <a:ext cx="7315200" cy="2733675"/>
          </a:xfrm>
          <a:prstGeom prst="rect">
            <a:avLst/>
          </a:prstGeom>
        </p:spPr>
      </p:pic>
    </p:spTree>
    <p:extLst>
      <p:ext uri="{BB962C8B-B14F-4D97-AF65-F5344CB8AC3E}">
        <p14:creationId xmlns:p14="http://schemas.microsoft.com/office/powerpoint/2010/main" val="58522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D82167A-B4BF-4782-8F23-2F0D3EFCCA6D}"/>
              </a:ext>
            </a:extLst>
          </p:cNvPr>
          <p:cNvPicPr>
            <a:picLocks noGrp="1" noChangeAspect="1"/>
          </p:cNvPicPr>
          <p:nvPr>
            <p:ph idx="1"/>
          </p:nvPr>
        </p:nvPicPr>
        <p:blipFill>
          <a:blip r:embed="rId2"/>
          <a:stretch>
            <a:fillRect/>
          </a:stretch>
        </p:blipFill>
        <p:spPr>
          <a:xfrm>
            <a:off x="2531168" y="443118"/>
            <a:ext cx="7129664" cy="5971764"/>
          </a:xfrm>
          <a:prstGeom prst="rect">
            <a:avLst/>
          </a:prstGeom>
        </p:spPr>
      </p:pic>
    </p:spTree>
    <p:extLst>
      <p:ext uri="{BB962C8B-B14F-4D97-AF65-F5344CB8AC3E}">
        <p14:creationId xmlns:p14="http://schemas.microsoft.com/office/powerpoint/2010/main" val="169393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F6661-1DE4-4657-89F9-BDFD5EFB49DC}"/>
              </a:ext>
            </a:extLst>
          </p:cNvPr>
          <p:cNvSpPr>
            <a:spLocks noGrp="1"/>
          </p:cNvSpPr>
          <p:nvPr>
            <p:ph type="title"/>
          </p:nvPr>
        </p:nvSpPr>
        <p:spPr/>
        <p:txBody>
          <a:bodyPr/>
          <a:lstStyle/>
          <a:p>
            <a:r>
              <a:rPr lang="es-MX" dirty="0"/>
              <a:t>Diagramas de Casos de uso</a:t>
            </a:r>
            <a:br>
              <a:rPr lang="es-MX" dirty="0"/>
            </a:br>
            <a:r>
              <a:rPr lang="es-MX" dirty="0"/>
              <a:t>relaciones de comunicación</a:t>
            </a:r>
          </a:p>
        </p:txBody>
      </p:sp>
      <p:sp>
        <p:nvSpPr>
          <p:cNvPr id="3" name="Marcador de contenido 2">
            <a:extLst>
              <a:ext uri="{FF2B5EF4-FFF2-40B4-BE49-F238E27FC236}">
                <a16:creationId xmlns:a16="http://schemas.microsoft.com/office/drawing/2014/main" id="{878263AE-AEAD-45D7-9C58-D0A68C9D61CD}"/>
              </a:ext>
            </a:extLst>
          </p:cNvPr>
          <p:cNvSpPr>
            <a:spLocks noGrp="1"/>
          </p:cNvSpPr>
          <p:nvPr>
            <p:ph idx="1"/>
          </p:nvPr>
        </p:nvSpPr>
        <p:spPr/>
        <p:txBody>
          <a:bodyPr>
            <a:normAutofit/>
          </a:bodyPr>
          <a:lstStyle/>
          <a:p>
            <a:pPr marL="0" indent="0">
              <a:buNone/>
            </a:pPr>
            <a:r>
              <a:rPr lang="es-MX" sz="2400" dirty="0"/>
              <a:t>Cuando los actores y casos de uso intercambian información se dice que se comunican.</a:t>
            </a:r>
          </a:p>
          <a:p>
            <a:pPr marL="0" indent="0">
              <a:buNone/>
            </a:pPr>
            <a:r>
              <a:rPr lang="es-MX" sz="2400" dirty="0"/>
              <a:t>Las relaciones de comunicación entre actores y casos de uso se representan a través de una línea solida en los diagramas de casos de uso.</a:t>
            </a:r>
          </a:p>
        </p:txBody>
      </p:sp>
    </p:spTree>
    <p:extLst>
      <p:ext uri="{BB962C8B-B14F-4D97-AF65-F5344CB8AC3E}">
        <p14:creationId xmlns:p14="http://schemas.microsoft.com/office/powerpoint/2010/main" val="83599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2346E-465E-44DD-B956-1DA3D911714A}"/>
              </a:ext>
            </a:extLst>
          </p:cNvPr>
          <p:cNvSpPr>
            <a:spLocks noGrp="1"/>
          </p:cNvSpPr>
          <p:nvPr>
            <p:ph type="title"/>
          </p:nvPr>
        </p:nvSpPr>
        <p:spPr/>
        <p:txBody>
          <a:bodyPr/>
          <a:lstStyle/>
          <a:p>
            <a:r>
              <a:rPr lang="es-MX" dirty="0"/>
              <a:t>Diagramas de Casos de uso</a:t>
            </a:r>
            <a:br>
              <a:rPr lang="es-MX" dirty="0"/>
            </a:br>
            <a:r>
              <a:rPr lang="es-MX" dirty="0"/>
              <a:t>relaciones de inclusión</a:t>
            </a:r>
          </a:p>
        </p:txBody>
      </p:sp>
      <p:sp>
        <p:nvSpPr>
          <p:cNvPr id="3" name="Marcador de contenido 2">
            <a:extLst>
              <a:ext uri="{FF2B5EF4-FFF2-40B4-BE49-F238E27FC236}">
                <a16:creationId xmlns:a16="http://schemas.microsoft.com/office/drawing/2014/main" id="{AE0D5C26-84E7-4032-B0FC-56BB930F4C5F}"/>
              </a:ext>
            </a:extLst>
          </p:cNvPr>
          <p:cNvSpPr>
            <a:spLocks noGrp="1"/>
          </p:cNvSpPr>
          <p:nvPr>
            <p:ph idx="1"/>
          </p:nvPr>
        </p:nvSpPr>
        <p:spPr/>
        <p:txBody>
          <a:bodyPr>
            <a:normAutofit/>
          </a:bodyPr>
          <a:lstStyle/>
          <a:p>
            <a:pPr marL="0" indent="0">
              <a:buNone/>
            </a:pPr>
            <a:r>
              <a:rPr lang="es-MX" sz="2400" dirty="0"/>
              <a:t>Cuando se describe un sistema complejo, el modelo de casos de uso puede volverse complejo, por tanto se deben identificar comportamientos comunes para reducir la complejidad, por ejemplo dos casos de uso dentro del sistema que se comunican con un tercer caso de uso.</a:t>
            </a:r>
          </a:p>
          <a:p>
            <a:pPr marL="0" indent="0">
              <a:buNone/>
            </a:pPr>
            <a:endParaRPr lang="es-MX" sz="2400" dirty="0"/>
          </a:p>
        </p:txBody>
      </p:sp>
    </p:spTree>
    <p:extLst>
      <p:ext uri="{BB962C8B-B14F-4D97-AF65-F5344CB8AC3E}">
        <p14:creationId xmlns:p14="http://schemas.microsoft.com/office/powerpoint/2010/main" val="255676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2205F-57CF-47A9-A1F9-31FBCF41503C}"/>
              </a:ext>
            </a:extLst>
          </p:cNvPr>
          <p:cNvSpPr>
            <a:spLocks noGrp="1"/>
          </p:cNvSpPr>
          <p:nvPr>
            <p:ph type="title"/>
          </p:nvPr>
        </p:nvSpPr>
        <p:spPr/>
        <p:txBody>
          <a:bodyPr/>
          <a:lstStyle/>
          <a:p>
            <a:r>
              <a:rPr lang="es-MX" dirty="0"/>
              <a:t>Diagramas de Casos de uso</a:t>
            </a:r>
            <a:br>
              <a:rPr lang="es-MX" dirty="0"/>
            </a:br>
            <a:r>
              <a:rPr lang="es-MX" dirty="0"/>
              <a:t>relaciones de inclusión</a:t>
            </a:r>
          </a:p>
        </p:txBody>
      </p:sp>
      <p:pic>
        <p:nvPicPr>
          <p:cNvPr id="4" name="Marcador de contenido 3">
            <a:extLst>
              <a:ext uri="{FF2B5EF4-FFF2-40B4-BE49-F238E27FC236}">
                <a16:creationId xmlns:a16="http://schemas.microsoft.com/office/drawing/2014/main" id="{74E5ABE0-92AA-40A5-93E1-F280ED43FA79}"/>
              </a:ext>
            </a:extLst>
          </p:cNvPr>
          <p:cNvPicPr>
            <a:picLocks noGrp="1" noChangeAspect="1"/>
          </p:cNvPicPr>
          <p:nvPr>
            <p:ph idx="1"/>
          </p:nvPr>
        </p:nvPicPr>
        <p:blipFill>
          <a:blip r:embed="rId2"/>
          <a:stretch>
            <a:fillRect/>
          </a:stretch>
        </p:blipFill>
        <p:spPr>
          <a:xfrm>
            <a:off x="3268724" y="2876394"/>
            <a:ext cx="5654552" cy="2202570"/>
          </a:xfrm>
          <a:prstGeom prst="rect">
            <a:avLst/>
          </a:prstGeom>
        </p:spPr>
      </p:pic>
    </p:spTree>
    <p:extLst>
      <p:ext uri="{BB962C8B-B14F-4D97-AF65-F5344CB8AC3E}">
        <p14:creationId xmlns:p14="http://schemas.microsoft.com/office/powerpoint/2010/main" val="418068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73DFB-D3D6-4669-BB2A-D3FFBEF50B7D}"/>
              </a:ext>
            </a:extLst>
          </p:cNvPr>
          <p:cNvSpPr>
            <a:spLocks noGrp="1"/>
          </p:cNvSpPr>
          <p:nvPr>
            <p:ph type="title"/>
          </p:nvPr>
        </p:nvSpPr>
        <p:spPr/>
        <p:txBody>
          <a:bodyPr/>
          <a:lstStyle/>
          <a:p>
            <a:r>
              <a:rPr lang="es-MX" dirty="0"/>
              <a:t>Diagramas de Casos de uso</a:t>
            </a:r>
            <a:br>
              <a:rPr lang="es-MX" dirty="0"/>
            </a:br>
            <a:r>
              <a:rPr lang="es-MX" dirty="0"/>
              <a:t>relaciones de inclusión</a:t>
            </a:r>
          </a:p>
        </p:txBody>
      </p:sp>
      <p:sp>
        <p:nvSpPr>
          <p:cNvPr id="3" name="Marcador de contenido 2">
            <a:extLst>
              <a:ext uri="{FF2B5EF4-FFF2-40B4-BE49-F238E27FC236}">
                <a16:creationId xmlns:a16="http://schemas.microsoft.com/office/drawing/2014/main" id="{03D20921-3E35-4134-8713-88E34DABAF16}"/>
              </a:ext>
            </a:extLst>
          </p:cNvPr>
          <p:cNvSpPr>
            <a:spLocks noGrp="1"/>
          </p:cNvSpPr>
          <p:nvPr>
            <p:ph idx="1"/>
          </p:nvPr>
        </p:nvSpPr>
        <p:spPr/>
        <p:txBody>
          <a:bodyPr/>
          <a:lstStyle/>
          <a:p>
            <a:pPr marL="0" indent="0">
              <a:buNone/>
            </a:pPr>
            <a:r>
              <a:rPr lang="es-MX" dirty="0"/>
              <a:t>Se dice que dos casos de uso tiene una relación de inclusión si uno de ellos incluye al segundo en su flujo de eventos. Las relaciones de inclusión se representan mediante líneas segmentadas.</a:t>
            </a:r>
          </a:p>
          <a:p>
            <a:pPr marL="0" indent="0">
              <a:buNone/>
            </a:pPr>
            <a:r>
              <a:rPr lang="es-MX" dirty="0"/>
              <a:t>De forma textual, se puede representar una relación de inclusión de dos formas:</a:t>
            </a:r>
          </a:p>
          <a:p>
            <a:pPr marL="0" indent="0">
              <a:buNone/>
            </a:pPr>
            <a:r>
              <a:rPr lang="es-MX" dirty="0"/>
              <a:t>Si el caso de uso se puede incluir en cualquier punto del flujo de eventos, entonces se agregará a la sección de requerimientos de calidad. La palabra “incluye” debe escribirse en negritas.</a:t>
            </a:r>
          </a:p>
          <a:p>
            <a:pPr marL="0" indent="0">
              <a:buNone/>
            </a:pPr>
            <a:r>
              <a:rPr lang="es-MX" dirty="0"/>
              <a:t>Si el caso de uso se incluye durante un evento especifico, se debe indicar la inclusión en la sección de flujo de eventos.</a:t>
            </a:r>
          </a:p>
        </p:txBody>
      </p:sp>
    </p:spTree>
    <p:extLst>
      <p:ext uri="{BB962C8B-B14F-4D97-AF65-F5344CB8AC3E}">
        <p14:creationId xmlns:p14="http://schemas.microsoft.com/office/powerpoint/2010/main" val="252891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E01D373-4B02-4AAD-8C55-E2A04D3B79B5}"/>
              </a:ext>
            </a:extLst>
          </p:cNvPr>
          <p:cNvSpPr>
            <a:spLocks noGrp="1"/>
          </p:cNvSpPr>
          <p:nvPr>
            <p:ph type="title"/>
          </p:nvPr>
        </p:nvSpPr>
        <p:spPr/>
        <p:txBody>
          <a:bodyPr/>
          <a:lstStyle/>
          <a:p>
            <a:r>
              <a:rPr lang="es-MX" dirty="0"/>
              <a:t>¿Qué es </a:t>
            </a:r>
            <a:r>
              <a:rPr lang="es-MX" dirty="0" err="1"/>
              <a:t>uml</a:t>
            </a:r>
            <a:r>
              <a:rPr lang="es-MX" dirty="0"/>
              <a:t>?</a:t>
            </a:r>
          </a:p>
        </p:txBody>
      </p:sp>
      <p:sp>
        <p:nvSpPr>
          <p:cNvPr id="5" name="Marcador de contenido 4">
            <a:extLst>
              <a:ext uri="{FF2B5EF4-FFF2-40B4-BE49-F238E27FC236}">
                <a16:creationId xmlns:a16="http://schemas.microsoft.com/office/drawing/2014/main" id="{2A450449-440C-4D16-8F17-C21B009CF0F8}"/>
              </a:ext>
            </a:extLst>
          </p:cNvPr>
          <p:cNvSpPr>
            <a:spLocks noGrp="1"/>
          </p:cNvSpPr>
          <p:nvPr>
            <p:ph idx="1"/>
          </p:nvPr>
        </p:nvSpPr>
        <p:spPr/>
        <p:txBody>
          <a:bodyPr>
            <a:normAutofit/>
          </a:bodyPr>
          <a:lstStyle/>
          <a:p>
            <a:pPr marL="0" indent="0">
              <a:buNone/>
            </a:pPr>
            <a:r>
              <a:rPr lang="es-MX" sz="2400" dirty="0"/>
              <a:t>UML (Lenguaje de Modelado Unificado) es una notación que surgió como resultado de la unificación de la Técnica de Modelado de Objetos (OMT) creada por Rumbaugh y Booch y la ingeniería de software Orientada a Objetos descrita por Jacobson. Además ha tenido influencia de otras notaciones orientadas a objetos.</a:t>
            </a:r>
          </a:p>
          <a:p>
            <a:pPr marL="0" indent="0">
              <a:buNone/>
            </a:pPr>
            <a:r>
              <a:rPr lang="es-MX" sz="2400" dirty="0"/>
              <a:t>La meta de UML es proveer una notación estándar que pueda ser utilizada por todas las metodologías orientadas a objetos utilizando los mejores elementos de notaciones precursoras.</a:t>
            </a:r>
          </a:p>
        </p:txBody>
      </p:sp>
    </p:spTree>
    <p:extLst>
      <p:ext uri="{BB962C8B-B14F-4D97-AF65-F5344CB8AC3E}">
        <p14:creationId xmlns:p14="http://schemas.microsoft.com/office/powerpoint/2010/main" val="3315717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23091-ABC7-481A-99FF-4860DAB746B7}"/>
              </a:ext>
            </a:extLst>
          </p:cNvPr>
          <p:cNvSpPr>
            <a:spLocks noGrp="1"/>
          </p:cNvSpPr>
          <p:nvPr>
            <p:ph type="title"/>
          </p:nvPr>
        </p:nvSpPr>
        <p:spPr/>
        <p:txBody>
          <a:bodyPr/>
          <a:lstStyle/>
          <a:p>
            <a:r>
              <a:rPr lang="es-MX" dirty="0"/>
              <a:t>Diagramas de Casos de uso</a:t>
            </a:r>
            <a:br>
              <a:rPr lang="es-MX" dirty="0"/>
            </a:br>
            <a:r>
              <a:rPr lang="es-MX" dirty="0"/>
              <a:t>relaciones de inclusión</a:t>
            </a:r>
          </a:p>
        </p:txBody>
      </p:sp>
      <p:pic>
        <p:nvPicPr>
          <p:cNvPr id="4" name="Marcador de contenido 3">
            <a:extLst>
              <a:ext uri="{FF2B5EF4-FFF2-40B4-BE49-F238E27FC236}">
                <a16:creationId xmlns:a16="http://schemas.microsoft.com/office/drawing/2014/main" id="{E70DDBB1-D1A3-4749-9582-AF3AAC9D81F0}"/>
              </a:ext>
            </a:extLst>
          </p:cNvPr>
          <p:cNvPicPr>
            <a:picLocks noGrp="1" noChangeAspect="1"/>
          </p:cNvPicPr>
          <p:nvPr>
            <p:ph idx="1"/>
          </p:nvPr>
        </p:nvPicPr>
        <p:blipFill>
          <a:blip r:embed="rId2"/>
          <a:stretch>
            <a:fillRect/>
          </a:stretch>
        </p:blipFill>
        <p:spPr>
          <a:xfrm>
            <a:off x="2424112" y="2482056"/>
            <a:ext cx="7343775" cy="3448050"/>
          </a:xfrm>
          <a:prstGeom prst="rect">
            <a:avLst/>
          </a:prstGeom>
        </p:spPr>
      </p:pic>
    </p:spTree>
    <p:extLst>
      <p:ext uri="{BB962C8B-B14F-4D97-AF65-F5344CB8AC3E}">
        <p14:creationId xmlns:p14="http://schemas.microsoft.com/office/powerpoint/2010/main" val="417716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32571-EAC8-48EE-A823-61EB0A010214}"/>
              </a:ext>
            </a:extLst>
          </p:cNvPr>
          <p:cNvSpPr>
            <a:spLocks noGrp="1"/>
          </p:cNvSpPr>
          <p:nvPr>
            <p:ph type="title"/>
          </p:nvPr>
        </p:nvSpPr>
        <p:spPr/>
        <p:txBody>
          <a:bodyPr/>
          <a:lstStyle/>
          <a:p>
            <a:r>
              <a:rPr lang="es-MX" dirty="0"/>
              <a:t>Diagramas de Casos de uso</a:t>
            </a:r>
            <a:br>
              <a:rPr lang="es-MX" dirty="0"/>
            </a:br>
            <a:r>
              <a:rPr lang="es-MX" dirty="0"/>
              <a:t>relaciones Extensión</a:t>
            </a:r>
          </a:p>
        </p:txBody>
      </p:sp>
      <p:sp>
        <p:nvSpPr>
          <p:cNvPr id="3" name="Marcador de contenido 2">
            <a:extLst>
              <a:ext uri="{FF2B5EF4-FFF2-40B4-BE49-F238E27FC236}">
                <a16:creationId xmlns:a16="http://schemas.microsoft.com/office/drawing/2014/main" id="{B346A29B-FA43-4F8B-BF1E-F292AD17E0B9}"/>
              </a:ext>
            </a:extLst>
          </p:cNvPr>
          <p:cNvSpPr>
            <a:spLocks noGrp="1"/>
          </p:cNvSpPr>
          <p:nvPr>
            <p:ph idx="1"/>
          </p:nvPr>
        </p:nvSpPr>
        <p:spPr/>
        <p:txBody>
          <a:bodyPr>
            <a:normAutofit/>
          </a:bodyPr>
          <a:lstStyle/>
          <a:p>
            <a:pPr marL="0" indent="0">
              <a:buNone/>
            </a:pPr>
            <a:r>
              <a:rPr lang="es-MX" sz="2400" dirty="0"/>
              <a:t>Dentro de los diagramas de casos de uso también podemos hacer uso de la extensión para reducir la complejidad del sistema.</a:t>
            </a:r>
          </a:p>
          <a:p>
            <a:pPr marL="0" indent="0">
              <a:buNone/>
            </a:pPr>
            <a:r>
              <a:rPr lang="es-MX" sz="2400" dirty="0"/>
              <a:t>Un caso de uso puede agregar la funcionalidad de otro caso de uso para añadir comportamientos específicos a su flujo de eventos. Una aplicación típica de las relaciones de extensión son las especificaciones de comportamiento excepcionales.</a:t>
            </a:r>
          </a:p>
          <a:p>
            <a:pPr marL="0" indent="0">
              <a:buNone/>
            </a:pPr>
            <a:r>
              <a:rPr lang="es-MX" sz="2400" dirty="0"/>
              <a:t>En la representación textual, una relación de extensión se representa en la sección de condiciones de entrada. </a:t>
            </a:r>
          </a:p>
          <a:p>
            <a:pPr marL="0" indent="0">
              <a:buNone/>
            </a:pPr>
            <a:r>
              <a:rPr lang="es-MX" sz="2400" dirty="0"/>
              <a:t>En e diagrama de casos de uso, al igual que la relación de inclusión, se representa con líneas segmentadas.</a:t>
            </a:r>
          </a:p>
        </p:txBody>
      </p:sp>
    </p:spTree>
    <p:extLst>
      <p:ext uri="{BB962C8B-B14F-4D97-AF65-F5344CB8AC3E}">
        <p14:creationId xmlns:p14="http://schemas.microsoft.com/office/powerpoint/2010/main" val="210173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BC434-6604-4128-A401-C1F52A34FE9E}"/>
              </a:ext>
            </a:extLst>
          </p:cNvPr>
          <p:cNvSpPr>
            <a:spLocks noGrp="1"/>
          </p:cNvSpPr>
          <p:nvPr>
            <p:ph type="title"/>
          </p:nvPr>
        </p:nvSpPr>
        <p:spPr/>
        <p:txBody>
          <a:bodyPr/>
          <a:lstStyle/>
          <a:p>
            <a:r>
              <a:rPr lang="es-MX" dirty="0"/>
              <a:t>Diagramas de Casos de uso</a:t>
            </a:r>
            <a:br>
              <a:rPr lang="es-MX" dirty="0"/>
            </a:br>
            <a:r>
              <a:rPr lang="es-MX" dirty="0"/>
              <a:t>relaciones extensión</a:t>
            </a:r>
          </a:p>
        </p:txBody>
      </p:sp>
      <p:pic>
        <p:nvPicPr>
          <p:cNvPr id="4" name="Marcador de contenido 3">
            <a:extLst>
              <a:ext uri="{FF2B5EF4-FFF2-40B4-BE49-F238E27FC236}">
                <a16:creationId xmlns:a16="http://schemas.microsoft.com/office/drawing/2014/main" id="{DA906E79-CEAD-44E9-9B09-E8AF7D7DF608}"/>
              </a:ext>
            </a:extLst>
          </p:cNvPr>
          <p:cNvPicPr>
            <a:picLocks noGrp="1" noChangeAspect="1"/>
          </p:cNvPicPr>
          <p:nvPr>
            <p:ph idx="1"/>
          </p:nvPr>
        </p:nvPicPr>
        <p:blipFill>
          <a:blip r:embed="rId2"/>
          <a:stretch>
            <a:fillRect/>
          </a:stretch>
        </p:blipFill>
        <p:spPr>
          <a:xfrm>
            <a:off x="2485826" y="2795208"/>
            <a:ext cx="7220348" cy="2888139"/>
          </a:xfrm>
          <a:prstGeom prst="rect">
            <a:avLst/>
          </a:prstGeom>
        </p:spPr>
      </p:pic>
    </p:spTree>
    <p:extLst>
      <p:ext uri="{BB962C8B-B14F-4D97-AF65-F5344CB8AC3E}">
        <p14:creationId xmlns:p14="http://schemas.microsoft.com/office/powerpoint/2010/main" val="2726305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F1736-A4E0-4EA7-A312-D3FC5E5D7CC7}"/>
              </a:ext>
            </a:extLst>
          </p:cNvPr>
          <p:cNvSpPr>
            <a:spLocks noGrp="1"/>
          </p:cNvSpPr>
          <p:nvPr>
            <p:ph type="title"/>
          </p:nvPr>
        </p:nvSpPr>
        <p:spPr/>
        <p:txBody>
          <a:bodyPr/>
          <a:lstStyle/>
          <a:p>
            <a:r>
              <a:rPr lang="es-MX" dirty="0"/>
              <a:t>Diagramas de Casos de uso</a:t>
            </a:r>
            <a:br>
              <a:rPr lang="es-MX" dirty="0"/>
            </a:br>
            <a:r>
              <a:rPr lang="es-MX" dirty="0"/>
              <a:t>relaciones extensión</a:t>
            </a:r>
          </a:p>
        </p:txBody>
      </p:sp>
      <p:pic>
        <p:nvPicPr>
          <p:cNvPr id="4" name="Marcador de contenido 3">
            <a:extLst>
              <a:ext uri="{FF2B5EF4-FFF2-40B4-BE49-F238E27FC236}">
                <a16:creationId xmlns:a16="http://schemas.microsoft.com/office/drawing/2014/main" id="{AC354898-84ED-4E0A-8BD5-F8692283D1D0}"/>
              </a:ext>
            </a:extLst>
          </p:cNvPr>
          <p:cNvPicPr>
            <a:picLocks noGrp="1" noChangeAspect="1"/>
          </p:cNvPicPr>
          <p:nvPr>
            <p:ph idx="1"/>
          </p:nvPr>
        </p:nvPicPr>
        <p:blipFill>
          <a:blip r:embed="rId2"/>
          <a:stretch>
            <a:fillRect/>
          </a:stretch>
        </p:blipFill>
        <p:spPr>
          <a:xfrm>
            <a:off x="1071515" y="2794819"/>
            <a:ext cx="10048969" cy="3182815"/>
          </a:xfrm>
          <a:prstGeom prst="rect">
            <a:avLst/>
          </a:prstGeom>
        </p:spPr>
      </p:pic>
    </p:spTree>
    <p:extLst>
      <p:ext uri="{BB962C8B-B14F-4D97-AF65-F5344CB8AC3E}">
        <p14:creationId xmlns:p14="http://schemas.microsoft.com/office/powerpoint/2010/main" val="65539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78BB3-9D5E-4EED-9563-8D71F0599DD0}"/>
              </a:ext>
            </a:extLst>
          </p:cNvPr>
          <p:cNvSpPr>
            <a:spLocks noGrp="1"/>
          </p:cNvSpPr>
          <p:nvPr>
            <p:ph type="title"/>
          </p:nvPr>
        </p:nvSpPr>
        <p:spPr/>
        <p:txBody>
          <a:bodyPr/>
          <a:lstStyle/>
          <a:p>
            <a:r>
              <a:rPr lang="es-MX" dirty="0"/>
              <a:t>Diagramas de Casos de uso</a:t>
            </a:r>
            <a:br>
              <a:rPr lang="es-MX" dirty="0"/>
            </a:br>
            <a:r>
              <a:rPr lang="es-MX" dirty="0"/>
              <a:t>relaciones de herencia</a:t>
            </a:r>
          </a:p>
        </p:txBody>
      </p:sp>
      <p:sp>
        <p:nvSpPr>
          <p:cNvPr id="3" name="Marcador de contenido 2">
            <a:extLst>
              <a:ext uri="{FF2B5EF4-FFF2-40B4-BE49-F238E27FC236}">
                <a16:creationId xmlns:a16="http://schemas.microsoft.com/office/drawing/2014/main" id="{FC84A49F-C04E-4F75-B3B4-47646306372D}"/>
              </a:ext>
            </a:extLst>
          </p:cNvPr>
          <p:cNvSpPr>
            <a:spLocks noGrp="1"/>
          </p:cNvSpPr>
          <p:nvPr>
            <p:ph idx="1"/>
          </p:nvPr>
        </p:nvSpPr>
        <p:spPr/>
        <p:txBody>
          <a:bodyPr>
            <a:normAutofit/>
          </a:bodyPr>
          <a:lstStyle/>
          <a:p>
            <a:pPr marL="0" indent="0">
              <a:buNone/>
            </a:pPr>
            <a:r>
              <a:rPr lang="es-MX" sz="2400" dirty="0"/>
              <a:t>Las relaciones de herencia son el tercer mecanismo para reducir la complejidad, y representa la especialización de un comportamiento. Los casos de uso generales surgen en las etapas de análisis y obtención de requerimientos.</a:t>
            </a:r>
          </a:p>
          <a:p>
            <a:pPr marL="0" indent="0">
              <a:buNone/>
            </a:pPr>
            <a:endParaRPr lang="es-MX" sz="2400" dirty="0"/>
          </a:p>
          <a:p>
            <a:pPr marL="0" indent="0">
              <a:buNone/>
            </a:pPr>
            <a:endParaRPr lang="es-MX" sz="2400" dirty="0"/>
          </a:p>
        </p:txBody>
      </p:sp>
      <p:pic>
        <p:nvPicPr>
          <p:cNvPr id="4" name="Imagen 3">
            <a:extLst>
              <a:ext uri="{FF2B5EF4-FFF2-40B4-BE49-F238E27FC236}">
                <a16:creationId xmlns:a16="http://schemas.microsoft.com/office/drawing/2014/main" id="{3CB149CB-5054-4B08-902B-04D7BA1AA2C6}"/>
              </a:ext>
            </a:extLst>
          </p:cNvPr>
          <p:cNvPicPr>
            <a:picLocks noChangeAspect="1"/>
          </p:cNvPicPr>
          <p:nvPr/>
        </p:nvPicPr>
        <p:blipFill>
          <a:blip r:embed="rId2"/>
          <a:stretch>
            <a:fillRect/>
          </a:stretch>
        </p:blipFill>
        <p:spPr>
          <a:xfrm>
            <a:off x="3400082" y="3677016"/>
            <a:ext cx="5391836" cy="2416611"/>
          </a:xfrm>
          <a:prstGeom prst="rect">
            <a:avLst/>
          </a:prstGeom>
        </p:spPr>
      </p:pic>
    </p:spTree>
    <p:extLst>
      <p:ext uri="{BB962C8B-B14F-4D97-AF65-F5344CB8AC3E}">
        <p14:creationId xmlns:p14="http://schemas.microsoft.com/office/powerpoint/2010/main" val="353775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9007D-98F9-497A-9848-5597F9079D27}"/>
              </a:ext>
            </a:extLst>
          </p:cNvPr>
          <p:cNvSpPr>
            <a:spLocks noGrp="1"/>
          </p:cNvSpPr>
          <p:nvPr>
            <p:ph type="title"/>
          </p:nvPr>
        </p:nvSpPr>
        <p:spPr/>
        <p:txBody>
          <a:bodyPr/>
          <a:lstStyle/>
          <a:p>
            <a:r>
              <a:rPr lang="es-MX" dirty="0"/>
              <a:t>Diagramas de Casos de uso</a:t>
            </a:r>
            <a:br>
              <a:rPr lang="es-MX" dirty="0"/>
            </a:br>
            <a:r>
              <a:rPr lang="es-MX" dirty="0"/>
              <a:t>relaciones de herencia</a:t>
            </a:r>
          </a:p>
        </p:txBody>
      </p:sp>
      <p:sp>
        <p:nvSpPr>
          <p:cNvPr id="3" name="Marcador de contenido 2">
            <a:extLst>
              <a:ext uri="{FF2B5EF4-FFF2-40B4-BE49-F238E27FC236}">
                <a16:creationId xmlns:a16="http://schemas.microsoft.com/office/drawing/2014/main" id="{4D454084-89A9-456B-9DB9-498901E8EF17}"/>
              </a:ext>
            </a:extLst>
          </p:cNvPr>
          <p:cNvSpPr>
            <a:spLocks noGrp="1"/>
          </p:cNvSpPr>
          <p:nvPr>
            <p:ph idx="1"/>
          </p:nvPr>
        </p:nvSpPr>
        <p:spPr/>
        <p:txBody>
          <a:bodyPr>
            <a:normAutofit/>
          </a:bodyPr>
          <a:lstStyle/>
          <a:p>
            <a:r>
              <a:rPr lang="es-MX" sz="2400" dirty="0"/>
              <a:t>En la representación textual, se heredan los actores, condiciones de entrada y condiciones de salida del caso general que se esta especializando.</a:t>
            </a:r>
          </a:p>
        </p:txBody>
      </p:sp>
    </p:spTree>
    <p:extLst>
      <p:ext uri="{BB962C8B-B14F-4D97-AF65-F5344CB8AC3E}">
        <p14:creationId xmlns:p14="http://schemas.microsoft.com/office/powerpoint/2010/main" val="1789812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D65045D-0A01-4E00-869A-771F85D1E711}"/>
              </a:ext>
            </a:extLst>
          </p:cNvPr>
          <p:cNvPicPr>
            <a:picLocks noChangeAspect="1"/>
          </p:cNvPicPr>
          <p:nvPr/>
        </p:nvPicPr>
        <p:blipFill>
          <a:blip r:embed="rId2"/>
          <a:stretch>
            <a:fillRect/>
          </a:stretch>
        </p:blipFill>
        <p:spPr>
          <a:xfrm>
            <a:off x="1218298" y="983895"/>
            <a:ext cx="9755404" cy="4890209"/>
          </a:xfrm>
          <a:prstGeom prst="rect">
            <a:avLst/>
          </a:prstGeom>
        </p:spPr>
      </p:pic>
    </p:spTree>
    <p:extLst>
      <p:ext uri="{BB962C8B-B14F-4D97-AF65-F5344CB8AC3E}">
        <p14:creationId xmlns:p14="http://schemas.microsoft.com/office/powerpoint/2010/main" val="250947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lstStyle/>
          <a:p>
            <a:r>
              <a:rPr lang="es-MX" dirty="0"/>
              <a:t>Diagramas de casos de uso</a:t>
            </a:r>
            <a:br>
              <a:rPr lang="es-MX" dirty="0"/>
            </a:br>
            <a:r>
              <a:rPr lang="es-MX" dirty="0"/>
              <a:t>escenarios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Un caso de uso es una abstracción que describe todos los posibles escenarios que involucra una funcionalidad.</a:t>
            </a:r>
          </a:p>
          <a:p>
            <a:pPr marL="0" indent="0" algn="just">
              <a:buNone/>
            </a:pPr>
            <a:r>
              <a:rPr lang="es-MX" sz="2400" dirty="0"/>
              <a:t>Un escenario es una instancia de un caso de uso que describe un conjunto de acciones concreto. </a:t>
            </a:r>
          </a:p>
          <a:p>
            <a:pPr marL="0" indent="0" algn="just">
              <a:buNone/>
            </a:pPr>
            <a:r>
              <a:rPr lang="es-MX" sz="2400" dirty="0"/>
              <a:t>Los escenarios se utilizan para representar casos comunes, y se enfocan en el entendimiento del caso, mientras los casos de uso se encargan de describir todos los posibles casos y se enfocan en la integridad.</a:t>
            </a:r>
          </a:p>
        </p:txBody>
      </p:sp>
    </p:spTree>
    <p:extLst>
      <p:ext uri="{BB962C8B-B14F-4D97-AF65-F5344CB8AC3E}">
        <p14:creationId xmlns:p14="http://schemas.microsoft.com/office/powerpoint/2010/main" val="408268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lstStyle/>
          <a:p>
            <a:r>
              <a:rPr lang="es-MX" dirty="0"/>
              <a:t>Diagramas de casos de uso</a:t>
            </a:r>
            <a:br>
              <a:rPr lang="es-MX" dirty="0"/>
            </a:br>
            <a:r>
              <a:rPr lang="es-MX" dirty="0"/>
              <a:t>escenarios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Se describe un escenario mediante una plantilla con los siguientes campos:</a:t>
            </a:r>
          </a:p>
          <a:p>
            <a:pPr marL="0" indent="0" algn="just">
              <a:buNone/>
            </a:pPr>
            <a:endParaRPr lang="es-MX" sz="2400" dirty="0"/>
          </a:p>
          <a:p>
            <a:pPr algn="just"/>
            <a:r>
              <a:rPr lang="es-MX" sz="2400" b="1" dirty="0"/>
              <a:t>Nombre</a:t>
            </a:r>
            <a:r>
              <a:rPr lang="es-MX" sz="2400" dirty="0"/>
              <a:t>: Debe ser un nombre único y debe estar subrayado para indicar que es una instancia.</a:t>
            </a:r>
          </a:p>
          <a:p>
            <a:pPr algn="just"/>
            <a:r>
              <a:rPr lang="es-MX" sz="2400" b="1" dirty="0"/>
              <a:t>Instancias de los usuarios participantes</a:t>
            </a:r>
            <a:r>
              <a:rPr lang="es-MX" sz="2400" dirty="0"/>
              <a:t>: Indica cuales instancias de los actores están involucrados en el escenario, sus nombres también deben estar subrayados.</a:t>
            </a:r>
          </a:p>
          <a:p>
            <a:pPr algn="just"/>
            <a:r>
              <a:rPr lang="es-MX" sz="2400" b="1" dirty="0"/>
              <a:t>Flujo de eventos</a:t>
            </a:r>
            <a:r>
              <a:rPr lang="es-MX" sz="2400" dirty="0"/>
              <a:t>: describe el flujo de eventos del escenario paso a paso.</a:t>
            </a:r>
          </a:p>
        </p:txBody>
      </p:sp>
    </p:spTree>
    <p:extLst>
      <p:ext uri="{BB962C8B-B14F-4D97-AF65-F5344CB8AC3E}">
        <p14:creationId xmlns:p14="http://schemas.microsoft.com/office/powerpoint/2010/main" val="402868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lstStyle/>
          <a:p>
            <a:r>
              <a:rPr lang="es-MX" dirty="0"/>
              <a:t>Diagramas de casos de uso</a:t>
            </a:r>
            <a:br>
              <a:rPr lang="es-MX" dirty="0"/>
            </a:br>
            <a:r>
              <a:rPr lang="es-MX" dirty="0"/>
              <a:t>escenarios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Debido a que los escenarios describen una situación especifica, no es necesario indicar las condiciones de entrada ni las de salida.</a:t>
            </a:r>
          </a:p>
        </p:txBody>
      </p:sp>
    </p:spTree>
    <p:extLst>
      <p:ext uri="{BB962C8B-B14F-4D97-AF65-F5344CB8AC3E}">
        <p14:creationId xmlns:p14="http://schemas.microsoft.com/office/powerpoint/2010/main" val="217589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2BC56-17B1-4170-B172-F61508DAFE21}"/>
              </a:ext>
            </a:extLst>
          </p:cNvPr>
          <p:cNvSpPr>
            <a:spLocks noGrp="1"/>
          </p:cNvSpPr>
          <p:nvPr>
            <p:ph type="title"/>
          </p:nvPr>
        </p:nvSpPr>
        <p:spPr/>
        <p:txBody>
          <a:bodyPr/>
          <a:lstStyle/>
          <a:p>
            <a:r>
              <a:rPr lang="es-MX" dirty="0"/>
              <a:t>UML</a:t>
            </a:r>
          </a:p>
        </p:txBody>
      </p:sp>
      <p:sp>
        <p:nvSpPr>
          <p:cNvPr id="3" name="Marcador de contenido 2">
            <a:extLst>
              <a:ext uri="{FF2B5EF4-FFF2-40B4-BE49-F238E27FC236}">
                <a16:creationId xmlns:a16="http://schemas.microsoft.com/office/drawing/2014/main" id="{777BF6B3-7FDF-4435-A3A5-5AE4F5F4FECA}"/>
              </a:ext>
            </a:extLst>
          </p:cNvPr>
          <p:cNvSpPr>
            <a:spLocks noGrp="1"/>
          </p:cNvSpPr>
          <p:nvPr>
            <p:ph idx="1"/>
          </p:nvPr>
        </p:nvSpPr>
        <p:spPr/>
        <p:txBody>
          <a:bodyPr>
            <a:normAutofit/>
          </a:bodyPr>
          <a:lstStyle/>
          <a:p>
            <a:pPr marL="0" indent="0">
              <a:buNone/>
            </a:pPr>
            <a:r>
              <a:rPr lang="es-MX" sz="2400" dirty="0"/>
              <a:t>En UML el desarrollo de un sistema de software se enfoca en 3 modelos generales:</a:t>
            </a:r>
          </a:p>
          <a:p>
            <a:pPr marL="0" indent="0">
              <a:buNone/>
            </a:pPr>
            <a:endParaRPr lang="es-MX" sz="2400" dirty="0"/>
          </a:p>
          <a:p>
            <a:r>
              <a:rPr lang="es-MX" sz="2400" b="1" dirty="0"/>
              <a:t>Modelo funcional.</a:t>
            </a:r>
          </a:p>
          <a:p>
            <a:r>
              <a:rPr lang="es-MX" sz="2400" b="1" dirty="0"/>
              <a:t>Modelo de objetos</a:t>
            </a:r>
          </a:p>
          <a:p>
            <a:r>
              <a:rPr lang="es-MX" sz="2400" b="1" dirty="0"/>
              <a:t>Modelo dinámico</a:t>
            </a:r>
          </a:p>
          <a:p>
            <a:pPr marL="0" indent="0">
              <a:buNone/>
            </a:pPr>
            <a:endParaRPr lang="es-MX" sz="2400" dirty="0"/>
          </a:p>
          <a:p>
            <a:pPr marL="0" indent="0">
              <a:buNone/>
            </a:pPr>
            <a:r>
              <a:rPr lang="es-MX" sz="2400" dirty="0"/>
              <a:t>Nota: A menudo los modelos funcional y de objetos se engloban en una solo modelo llamado </a:t>
            </a:r>
            <a:r>
              <a:rPr lang="es-MX" sz="2400" b="1" dirty="0"/>
              <a:t>modelo estático</a:t>
            </a:r>
            <a:r>
              <a:rPr lang="es-MX" sz="2400" dirty="0"/>
              <a:t>.</a:t>
            </a:r>
          </a:p>
        </p:txBody>
      </p:sp>
    </p:spTree>
    <p:extLst>
      <p:ext uri="{BB962C8B-B14F-4D97-AF65-F5344CB8AC3E}">
        <p14:creationId xmlns:p14="http://schemas.microsoft.com/office/powerpoint/2010/main" val="197459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8D3F59E-6541-44E9-B47E-1EB6F3EB565B}"/>
              </a:ext>
            </a:extLst>
          </p:cNvPr>
          <p:cNvPicPr>
            <a:picLocks noChangeAspect="1"/>
          </p:cNvPicPr>
          <p:nvPr/>
        </p:nvPicPr>
        <p:blipFill>
          <a:blip r:embed="rId2"/>
          <a:stretch>
            <a:fillRect/>
          </a:stretch>
        </p:blipFill>
        <p:spPr>
          <a:xfrm>
            <a:off x="599071" y="509202"/>
            <a:ext cx="10993858" cy="5839595"/>
          </a:xfrm>
          <a:prstGeom prst="rect">
            <a:avLst/>
          </a:prstGeom>
        </p:spPr>
      </p:pic>
    </p:spTree>
    <p:extLst>
      <p:ext uri="{BB962C8B-B14F-4D97-AF65-F5344CB8AC3E}">
        <p14:creationId xmlns:p14="http://schemas.microsoft.com/office/powerpoint/2010/main" val="578204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84765-4F3F-4764-AB64-CC4AD4407021}"/>
              </a:ext>
            </a:extLst>
          </p:cNvPr>
          <p:cNvSpPr>
            <a:spLocks noGrp="1"/>
          </p:cNvSpPr>
          <p:nvPr>
            <p:ph type="title"/>
          </p:nvPr>
        </p:nvSpPr>
        <p:spPr/>
        <p:txBody>
          <a:bodyPr/>
          <a:lstStyle/>
          <a:p>
            <a:r>
              <a:rPr lang="es-MX" dirty="0"/>
              <a:t>Diagramas de clases</a:t>
            </a:r>
          </a:p>
        </p:txBody>
      </p:sp>
      <p:sp>
        <p:nvSpPr>
          <p:cNvPr id="3" name="Marcador de texto 2">
            <a:extLst>
              <a:ext uri="{FF2B5EF4-FFF2-40B4-BE49-F238E27FC236}">
                <a16:creationId xmlns:a16="http://schemas.microsoft.com/office/drawing/2014/main" id="{2BDBE66E-786D-4ED8-A482-21EE78CA21CD}"/>
              </a:ext>
            </a:extLst>
          </p:cNvPr>
          <p:cNvSpPr>
            <a:spLocks noGrp="1"/>
          </p:cNvSpPr>
          <p:nvPr>
            <p:ph type="body" sz="half" idx="2"/>
          </p:nvPr>
        </p:nvSpPr>
        <p:spPr/>
        <p:txBody>
          <a:bodyPr/>
          <a:lstStyle/>
          <a:p>
            <a:endParaRPr lang="es-MX"/>
          </a:p>
        </p:txBody>
      </p:sp>
    </p:spTree>
    <p:extLst>
      <p:ext uri="{BB962C8B-B14F-4D97-AF65-F5344CB8AC3E}">
        <p14:creationId xmlns:p14="http://schemas.microsoft.com/office/powerpoint/2010/main" val="129493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lstStyle/>
          <a:p>
            <a:r>
              <a:rPr lang="es-MX" dirty="0"/>
              <a:t>Diagramas de clases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Los diagramas de clases describen la estructura de un sistema en términos de clases y objetos.</a:t>
            </a:r>
          </a:p>
          <a:p>
            <a:pPr marL="0" indent="0" algn="just">
              <a:buNone/>
            </a:pPr>
            <a:r>
              <a:rPr lang="es-MX" sz="2400" dirty="0"/>
              <a:t>Durante la fase de análisis los diagramas de clases se crean para formalizar el dominio de conocimiento de la aplicación, las clases representan a los objetos encontrados en los casos de uso y en los diagramas de interacción.</a:t>
            </a:r>
          </a:p>
        </p:txBody>
      </p:sp>
    </p:spTree>
    <p:extLst>
      <p:ext uri="{BB962C8B-B14F-4D97-AF65-F5344CB8AC3E}">
        <p14:creationId xmlns:p14="http://schemas.microsoft.com/office/powerpoint/2010/main" val="417209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lstStyle/>
          <a:p>
            <a:r>
              <a:rPr lang="es-MX" dirty="0"/>
              <a:t>Diagramas de clases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Las clases son abstracciones que especifican los atributos y comportamiento, que modelan a un conjunto de objetos que comparten dichos atributos y comportamiento.</a:t>
            </a:r>
          </a:p>
          <a:p>
            <a:pPr marL="0" indent="0" algn="just">
              <a:buNone/>
            </a:pPr>
            <a:r>
              <a:rPr lang="es-MX" sz="2400" dirty="0"/>
              <a:t>Los objetos son entidades que encapsulan su estado (valor de sus atributos) y comportamiento, y pueden distinguirse unos de otros. Al tratarse de instancias de una clase su nombre debe estar subrayado, y debe estar acompañado por el nombre de la clase a la que pertenece.</a:t>
            </a:r>
          </a:p>
        </p:txBody>
      </p:sp>
    </p:spTree>
    <p:extLst>
      <p:ext uri="{BB962C8B-B14F-4D97-AF65-F5344CB8AC3E}">
        <p14:creationId xmlns:p14="http://schemas.microsoft.com/office/powerpoint/2010/main" val="1484103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427DD65-57ED-4AF7-8F51-1EA2639CD861}"/>
              </a:ext>
            </a:extLst>
          </p:cNvPr>
          <p:cNvPicPr>
            <a:picLocks noChangeAspect="1"/>
          </p:cNvPicPr>
          <p:nvPr/>
        </p:nvPicPr>
        <p:blipFill>
          <a:blip r:embed="rId2"/>
          <a:stretch>
            <a:fillRect/>
          </a:stretch>
        </p:blipFill>
        <p:spPr>
          <a:xfrm>
            <a:off x="422433" y="1697700"/>
            <a:ext cx="11347134" cy="3462600"/>
          </a:xfrm>
          <a:prstGeom prst="rect">
            <a:avLst/>
          </a:prstGeom>
        </p:spPr>
      </p:pic>
    </p:spTree>
    <p:extLst>
      <p:ext uri="{BB962C8B-B14F-4D97-AF65-F5344CB8AC3E}">
        <p14:creationId xmlns:p14="http://schemas.microsoft.com/office/powerpoint/2010/main" val="2916613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37A58F0-EBD7-4736-9CD4-5086C14472F3}"/>
              </a:ext>
            </a:extLst>
          </p:cNvPr>
          <p:cNvPicPr>
            <a:picLocks noChangeAspect="1"/>
          </p:cNvPicPr>
          <p:nvPr/>
        </p:nvPicPr>
        <p:blipFill>
          <a:blip r:embed="rId2"/>
          <a:stretch>
            <a:fillRect/>
          </a:stretch>
        </p:blipFill>
        <p:spPr>
          <a:xfrm>
            <a:off x="1025485" y="1353392"/>
            <a:ext cx="10141030" cy="4151215"/>
          </a:xfrm>
          <a:prstGeom prst="rect">
            <a:avLst/>
          </a:prstGeom>
        </p:spPr>
      </p:pic>
    </p:spTree>
    <p:extLst>
      <p:ext uri="{BB962C8B-B14F-4D97-AF65-F5344CB8AC3E}">
        <p14:creationId xmlns:p14="http://schemas.microsoft.com/office/powerpoint/2010/main" val="261467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19C90-6D12-467C-BCBD-74EB7148029B}"/>
              </a:ext>
            </a:extLst>
          </p:cNvPr>
          <p:cNvSpPr>
            <a:spLocks noGrp="1"/>
          </p:cNvSpPr>
          <p:nvPr>
            <p:ph type="title"/>
          </p:nvPr>
        </p:nvSpPr>
        <p:spPr/>
        <p:txBody>
          <a:bodyPr>
            <a:normAutofit fontScale="90000"/>
          </a:bodyPr>
          <a:lstStyle/>
          <a:p>
            <a:r>
              <a:rPr lang="es-MX" dirty="0"/>
              <a:t>Diagramas de clases</a:t>
            </a:r>
            <a:br>
              <a:rPr lang="es-MX" dirty="0"/>
            </a:br>
            <a:r>
              <a:rPr lang="es-MX" dirty="0"/>
              <a:t>Interfaces y clases abstractas</a:t>
            </a:r>
          </a:p>
        </p:txBody>
      </p:sp>
      <p:sp>
        <p:nvSpPr>
          <p:cNvPr id="3" name="Marcador de contenido 2">
            <a:extLst>
              <a:ext uri="{FF2B5EF4-FFF2-40B4-BE49-F238E27FC236}">
                <a16:creationId xmlns:a16="http://schemas.microsoft.com/office/drawing/2014/main" id="{98E50D2B-7654-4BDC-A7CE-89574F4E85BA}"/>
              </a:ext>
            </a:extLst>
          </p:cNvPr>
          <p:cNvSpPr>
            <a:spLocks noGrp="1"/>
          </p:cNvSpPr>
          <p:nvPr>
            <p:ph idx="1"/>
          </p:nvPr>
        </p:nvSpPr>
        <p:spPr/>
        <p:txBody>
          <a:bodyPr/>
          <a:lstStyle/>
          <a:p>
            <a:pPr marL="0" indent="0">
              <a:buNone/>
            </a:pPr>
            <a:r>
              <a:rPr lang="es-MX" dirty="0"/>
              <a:t>Las interfaces y las clases abstractas se definen de la misma forma que las clases normales, es decir, a través de un rectángulo con tres secciones, la diferencia para su representación se encuentra en el nombre de la clase.</a:t>
            </a:r>
          </a:p>
          <a:p>
            <a:r>
              <a:rPr lang="es-MX" dirty="0"/>
              <a:t>Cuando se modela una interfaz, sobre su nombre, se coloca la palabra interfaz encerrada en doble </a:t>
            </a:r>
            <a:r>
              <a:rPr lang="es-MX" dirty="0" err="1"/>
              <a:t>picoparentesis</a:t>
            </a:r>
            <a:r>
              <a:rPr lang="es-MX" dirty="0"/>
              <a:t> es decir: &lt;&lt;interfaz&gt;&gt;.</a:t>
            </a:r>
          </a:p>
          <a:p>
            <a:r>
              <a:rPr lang="es-MX" dirty="0"/>
              <a:t>Cuando se modela una clase abstracta, el nombre de la clase debe estar escrito con letra cursiva.</a:t>
            </a:r>
          </a:p>
        </p:txBody>
      </p:sp>
    </p:spTree>
    <p:extLst>
      <p:ext uri="{BB962C8B-B14F-4D97-AF65-F5344CB8AC3E}">
        <p14:creationId xmlns:p14="http://schemas.microsoft.com/office/powerpoint/2010/main" val="2463064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lstStyle/>
          <a:p>
            <a:r>
              <a:rPr lang="es-MX" dirty="0"/>
              <a:t>Diagramas de clases</a:t>
            </a:r>
            <a:br>
              <a:rPr lang="es-MX" dirty="0"/>
            </a:br>
            <a:r>
              <a:rPr lang="es-MX" dirty="0"/>
              <a:t>Enlaces y asociaciones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chor="ctr">
            <a:normAutofit/>
          </a:bodyPr>
          <a:lstStyle/>
          <a:p>
            <a:pPr algn="just"/>
            <a:r>
              <a:rPr lang="es-MX" sz="2400" dirty="0"/>
              <a:t>Un </a:t>
            </a:r>
            <a:r>
              <a:rPr lang="es-MX" sz="2400" b="1" dirty="0"/>
              <a:t>enlace</a:t>
            </a:r>
            <a:r>
              <a:rPr lang="es-MX" sz="2400" dirty="0"/>
              <a:t> representa una conexión entre dos objetos.</a:t>
            </a:r>
          </a:p>
          <a:p>
            <a:pPr algn="just"/>
            <a:r>
              <a:rPr lang="es-MX" sz="2400" dirty="0"/>
              <a:t>Una </a:t>
            </a:r>
            <a:r>
              <a:rPr lang="es-MX" sz="2400" b="1" dirty="0"/>
              <a:t>asociación</a:t>
            </a:r>
            <a:r>
              <a:rPr lang="es-MX" sz="2400" dirty="0"/>
              <a:t> es una relación entre clases y representa un grupo de enlaces.</a:t>
            </a:r>
          </a:p>
          <a:p>
            <a:pPr marL="0" indent="0" algn="just">
              <a:buNone/>
            </a:pPr>
            <a:r>
              <a:rPr lang="es-MX" sz="2400" dirty="0"/>
              <a:t>Las asociaciones pueden ser simétricas (bidireccionales) o asimétricas (unidireccionales).</a:t>
            </a:r>
          </a:p>
        </p:txBody>
      </p:sp>
    </p:spTree>
    <p:extLst>
      <p:ext uri="{BB962C8B-B14F-4D97-AF65-F5344CB8AC3E}">
        <p14:creationId xmlns:p14="http://schemas.microsoft.com/office/powerpoint/2010/main" val="3816448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normAutofit/>
          </a:bodyPr>
          <a:lstStyle/>
          <a:p>
            <a:r>
              <a:rPr lang="es-MX" dirty="0"/>
              <a:t>Diagramas de clases</a:t>
            </a:r>
            <a:br>
              <a:rPr lang="es-MX" dirty="0"/>
            </a:br>
            <a:r>
              <a:rPr lang="es-MX" dirty="0" err="1"/>
              <a:t>Clases</a:t>
            </a:r>
            <a:r>
              <a:rPr lang="es-MX" dirty="0"/>
              <a:t> de asociación</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Las asociaciones son similares a las clases debido a que también tiene un conjunto de atributos y operaciones asociadas. A este tipo de asociación se le conoce como </a:t>
            </a:r>
            <a:r>
              <a:rPr lang="es-MX" sz="2400" b="1" dirty="0"/>
              <a:t>clase de asociación </a:t>
            </a:r>
            <a:r>
              <a:rPr lang="es-MX" sz="2400" dirty="0"/>
              <a:t>y se representa igual que una clase junto con sus atributos y métodos, y se conecta con el símbolo de asociación (línea solida) mediante una línea punteada.</a:t>
            </a:r>
          </a:p>
          <a:p>
            <a:pPr marL="0" indent="0" algn="just">
              <a:buNone/>
            </a:pPr>
            <a:r>
              <a:rPr lang="es-MX" sz="2400" dirty="0"/>
              <a:t>Una asociación no puede existir sin las clases con las que se enlaza.</a:t>
            </a:r>
          </a:p>
        </p:txBody>
      </p:sp>
    </p:spTree>
    <p:extLst>
      <p:ext uri="{BB962C8B-B14F-4D97-AF65-F5344CB8AC3E}">
        <p14:creationId xmlns:p14="http://schemas.microsoft.com/office/powerpoint/2010/main" val="4092696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5948D8-01C8-4A3C-83E2-B8AE4E856DC0}"/>
              </a:ext>
            </a:extLst>
          </p:cNvPr>
          <p:cNvPicPr>
            <a:picLocks noChangeAspect="1"/>
          </p:cNvPicPr>
          <p:nvPr/>
        </p:nvPicPr>
        <p:blipFill>
          <a:blip r:embed="rId2"/>
          <a:stretch>
            <a:fillRect/>
          </a:stretch>
        </p:blipFill>
        <p:spPr>
          <a:xfrm>
            <a:off x="501455" y="1652954"/>
            <a:ext cx="11189089" cy="3552092"/>
          </a:xfrm>
          <a:prstGeom prst="rect">
            <a:avLst/>
          </a:prstGeom>
        </p:spPr>
      </p:pic>
    </p:spTree>
    <p:extLst>
      <p:ext uri="{BB962C8B-B14F-4D97-AF65-F5344CB8AC3E}">
        <p14:creationId xmlns:p14="http://schemas.microsoft.com/office/powerpoint/2010/main" val="244370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892E-B27F-4D6A-B754-11FC667016C2}"/>
              </a:ext>
            </a:extLst>
          </p:cNvPr>
          <p:cNvSpPr>
            <a:spLocks noGrp="1"/>
          </p:cNvSpPr>
          <p:nvPr>
            <p:ph type="title"/>
          </p:nvPr>
        </p:nvSpPr>
        <p:spPr/>
        <p:txBody>
          <a:bodyPr/>
          <a:lstStyle/>
          <a:p>
            <a:r>
              <a:rPr lang="es-MX" dirty="0"/>
              <a:t>UML</a:t>
            </a:r>
          </a:p>
        </p:txBody>
      </p:sp>
      <p:sp>
        <p:nvSpPr>
          <p:cNvPr id="3" name="Marcador de contenido 2">
            <a:extLst>
              <a:ext uri="{FF2B5EF4-FFF2-40B4-BE49-F238E27FC236}">
                <a16:creationId xmlns:a16="http://schemas.microsoft.com/office/drawing/2014/main" id="{BFACC6A8-6E40-4499-9AD8-2D781D33DB54}"/>
              </a:ext>
            </a:extLst>
          </p:cNvPr>
          <p:cNvSpPr>
            <a:spLocks noGrp="1"/>
          </p:cNvSpPr>
          <p:nvPr>
            <p:ph idx="1"/>
          </p:nvPr>
        </p:nvSpPr>
        <p:spPr>
          <a:xfrm>
            <a:off x="685800" y="1786598"/>
            <a:ext cx="10820400" cy="4432088"/>
          </a:xfrm>
        </p:spPr>
        <p:txBody>
          <a:bodyPr>
            <a:noAutofit/>
          </a:bodyPr>
          <a:lstStyle/>
          <a:p>
            <a:r>
              <a:rPr lang="es-MX" sz="2400" b="1" dirty="0"/>
              <a:t>Modelo funcional: </a:t>
            </a:r>
            <a:r>
              <a:rPr lang="es-MX" sz="2400" dirty="0"/>
              <a:t>Describe la funcionalidad del sistema desde el punto de vista del usuario. Se representa a través </a:t>
            </a:r>
            <a:r>
              <a:rPr lang="es-MX" sz="2400" b="1" dirty="0"/>
              <a:t>diagramas de casos de uso.</a:t>
            </a:r>
          </a:p>
          <a:p>
            <a:r>
              <a:rPr lang="es-MX" sz="2400" b="1" dirty="0"/>
              <a:t>Modelo de objetos</a:t>
            </a:r>
            <a:r>
              <a:rPr lang="es-MX" sz="2400" dirty="0"/>
              <a:t>: Describe la estructura del sistema en términos de objetos, atributos, asociaciones y operaciones. Durante la fase de requerimientos y análisis el modelo inicial se conoce como </a:t>
            </a:r>
            <a:r>
              <a:rPr lang="es-MX" sz="2400" b="1" dirty="0"/>
              <a:t>modelo de análisis de objetos. </a:t>
            </a:r>
            <a:r>
              <a:rPr lang="es-MX" sz="2400" dirty="0"/>
              <a:t>En la fase de diseño del sistema el modelo de análisis de objetos se refina y convierte en el </a:t>
            </a:r>
            <a:r>
              <a:rPr lang="es-MX" sz="2400" b="1" dirty="0"/>
              <a:t>modelo de objetos de diseño del sistema</a:t>
            </a:r>
            <a:r>
              <a:rPr lang="es-MX" sz="2400" dirty="0"/>
              <a:t>. Y durante la fase de diseño de objetos, el modelo se refina en el </a:t>
            </a:r>
            <a:r>
              <a:rPr lang="es-MX" sz="2400" b="1" dirty="0"/>
              <a:t>modelo de diseño de objetos</a:t>
            </a:r>
            <a:r>
              <a:rPr lang="es-MX" sz="2400" dirty="0"/>
              <a:t>. El modelo de objetos se representa en UML con los diagramas de clases y los diagramas de objetos.</a:t>
            </a:r>
          </a:p>
        </p:txBody>
      </p:sp>
    </p:spTree>
    <p:extLst>
      <p:ext uri="{BB962C8B-B14F-4D97-AF65-F5344CB8AC3E}">
        <p14:creationId xmlns:p14="http://schemas.microsoft.com/office/powerpoint/2010/main" val="602701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normAutofit/>
          </a:bodyPr>
          <a:lstStyle/>
          <a:p>
            <a:r>
              <a:rPr lang="es-MX" dirty="0"/>
              <a:t>Diagramas de clases</a:t>
            </a:r>
            <a:br>
              <a:rPr lang="es-MX" dirty="0"/>
            </a:br>
            <a:r>
              <a:rPr lang="es-MX" dirty="0" err="1"/>
              <a:t>Clases</a:t>
            </a:r>
            <a:r>
              <a:rPr lang="es-MX" dirty="0"/>
              <a:t> de asociación</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Cualquier clase de asociación puede ser transformada en una clase con asociaciones simples.</a:t>
            </a:r>
          </a:p>
          <a:p>
            <a:pPr marL="0" indent="0" algn="just">
              <a:buNone/>
            </a:pPr>
            <a:r>
              <a:rPr lang="es-MX" sz="2400" dirty="0"/>
              <a:t>Aunque la representación sea similar, es mas entendible utilizar las clases de asociación.</a:t>
            </a:r>
          </a:p>
        </p:txBody>
      </p:sp>
    </p:spTree>
    <p:extLst>
      <p:ext uri="{BB962C8B-B14F-4D97-AF65-F5344CB8AC3E}">
        <p14:creationId xmlns:p14="http://schemas.microsoft.com/office/powerpoint/2010/main" val="2663724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1907B89-2C5A-4B3B-809B-C8F052CA1103}"/>
              </a:ext>
            </a:extLst>
          </p:cNvPr>
          <p:cNvPicPr>
            <a:picLocks noChangeAspect="1"/>
          </p:cNvPicPr>
          <p:nvPr/>
        </p:nvPicPr>
        <p:blipFill>
          <a:blip r:embed="rId2"/>
          <a:stretch>
            <a:fillRect/>
          </a:stretch>
        </p:blipFill>
        <p:spPr>
          <a:xfrm>
            <a:off x="518294" y="1771749"/>
            <a:ext cx="11155412" cy="3314501"/>
          </a:xfrm>
          <a:prstGeom prst="rect">
            <a:avLst/>
          </a:prstGeom>
        </p:spPr>
      </p:pic>
    </p:spTree>
    <p:extLst>
      <p:ext uri="{BB962C8B-B14F-4D97-AF65-F5344CB8AC3E}">
        <p14:creationId xmlns:p14="http://schemas.microsoft.com/office/powerpoint/2010/main" val="2880492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normAutofit/>
          </a:bodyPr>
          <a:lstStyle/>
          <a:p>
            <a:r>
              <a:rPr lang="es-MX" dirty="0"/>
              <a:t>Diagramas de clases</a:t>
            </a:r>
            <a:br>
              <a:rPr lang="es-MX" dirty="0"/>
            </a:br>
            <a:r>
              <a:rPr lang="es-MX" dirty="0"/>
              <a:t>Roles</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Cada extremo de una asociación puede etiquetarse con un rol, con el fin de esclarecer el propósito de la asociación permitiendo distinguir las múltiples asociaciones que pueden tener origen en una clase. </a:t>
            </a:r>
          </a:p>
        </p:txBody>
      </p:sp>
    </p:spTree>
    <p:extLst>
      <p:ext uri="{BB962C8B-B14F-4D97-AF65-F5344CB8AC3E}">
        <p14:creationId xmlns:p14="http://schemas.microsoft.com/office/powerpoint/2010/main" val="1642217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5153773-39BE-4E2C-86A3-5E160A8FC597}"/>
              </a:ext>
            </a:extLst>
          </p:cNvPr>
          <p:cNvPicPr>
            <a:picLocks noChangeAspect="1"/>
          </p:cNvPicPr>
          <p:nvPr/>
        </p:nvPicPr>
        <p:blipFill>
          <a:blip r:embed="rId2"/>
          <a:stretch>
            <a:fillRect/>
          </a:stretch>
        </p:blipFill>
        <p:spPr>
          <a:xfrm>
            <a:off x="1416465" y="1976730"/>
            <a:ext cx="9359070" cy="2904539"/>
          </a:xfrm>
          <a:prstGeom prst="rect">
            <a:avLst/>
          </a:prstGeom>
        </p:spPr>
      </p:pic>
    </p:spTree>
    <p:extLst>
      <p:ext uri="{BB962C8B-B14F-4D97-AF65-F5344CB8AC3E}">
        <p14:creationId xmlns:p14="http://schemas.microsoft.com/office/powerpoint/2010/main" val="3160945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normAutofit/>
          </a:bodyPr>
          <a:lstStyle/>
          <a:p>
            <a:r>
              <a:rPr lang="es-MX" dirty="0"/>
              <a:t>Diagramas de clases</a:t>
            </a:r>
            <a:br>
              <a:rPr lang="es-MX" dirty="0"/>
            </a:br>
            <a:r>
              <a:rPr lang="es-MX" dirty="0"/>
              <a:t>Multiplicidad</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Cada extremo de una asociación puede ser etiquetado por un conjunto de números enteros indicando el número de enlaces que pueden generarse de una instancia de la clase conectada al final de la asociación.</a:t>
            </a:r>
          </a:p>
          <a:p>
            <a:pPr marL="0" indent="0" algn="just">
              <a:buNone/>
            </a:pPr>
            <a:r>
              <a:rPr lang="es-MX" sz="2400" dirty="0"/>
              <a:t>La multiplicidad provee información importante sobre el dominio de una aplicación y puede ser critica para determinar los casos de uso que se necesitan para manipular a los objetos del dominio de la aplicación.</a:t>
            </a:r>
          </a:p>
          <a:p>
            <a:pPr marL="0" indent="0" algn="just">
              <a:buNone/>
            </a:pPr>
            <a:endParaRPr lang="es-MX" sz="2400" dirty="0"/>
          </a:p>
        </p:txBody>
      </p:sp>
    </p:spTree>
    <p:extLst>
      <p:ext uri="{BB962C8B-B14F-4D97-AF65-F5344CB8AC3E}">
        <p14:creationId xmlns:p14="http://schemas.microsoft.com/office/powerpoint/2010/main" val="3028642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p:txBody>
          <a:bodyPr>
            <a:normAutofit/>
          </a:bodyPr>
          <a:lstStyle/>
          <a:p>
            <a:r>
              <a:rPr lang="es-MX" dirty="0"/>
              <a:t>Diagramas de clases</a:t>
            </a:r>
            <a:br>
              <a:rPr lang="es-MX" dirty="0"/>
            </a:br>
            <a:r>
              <a:rPr lang="es-MX" dirty="0"/>
              <a:t>Multiplicidad</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La mayoría de las asociaciones puede tener uno de los siguientes tipos de multiplicidad:</a:t>
            </a:r>
          </a:p>
          <a:p>
            <a:pPr algn="just"/>
            <a:r>
              <a:rPr lang="es-MX" sz="2400" dirty="0"/>
              <a:t>Uno a uno</a:t>
            </a:r>
          </a:p>
          <a:p>
            <a:pPr algn="just"/>
            <a:r>
              <a:rPr lang="es-MX" sz="2400" dirty="0"/>
              <a:t>Uno a muchos</a:t>
            </a:r>
          </a:p>
          <a:p>
            <a:pPr algn="just"/>
            <a:r>
              <a:rPr lang="es-MX" sz="2400" dirty="0"/>
              <a:t>Muchos a muchos </a:t>
            </a:r>
          </a:p>
        </p:txBody>
      </p:sp>
    </p:spTree>
    <p:extLst>
      <p:ext uri="{BB962C8B-B14F-4D97-AF65-F5344CB8AC3E}">
        <p14:creationId xmlns:p14="http://schemas.microsoft.com/office/powerpoint/2010/main" val="3862284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56655CF-E267-4084-A823-6F4114D335DD}"/>
              </a:ext>
            </a:extLst>
          </p:cNvPr>
          <p:cNvPicPr>
            <a:picLocks noChangeAspect="1"/>
          </p:cNvPicPr>
          <p:nvPr/>
        </p:nvPicPr>
        <p:blipFill>
          <a:blip r:embed="rId2"/>
          <a:stretch>
            <a:fillRect/>
          </a:stretch>
        </p:blipFill>
        <p:spPr>
          <a:xfrm>
            <a:off x="1235011" y="1688452"/>
            <a:ext cx="9721977" cy="3481095"/>
          </a:xfrm>
          <a:prstGeom prst="rect">
            <a:avLst/>
          </a:prstGeom>
        </p:spPr>
      </p:pic>
    </p:spTree>
    <p:extLst>
      <p:ext uri="{BB962C8B-B14F-4D97-AF65-F5344CB8AC3E}">
        <p14:creationId xmlns:p14="http://schemas.microsoft.com/office/powerpoint/2010/main" val="4246167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a:xfrm>
            <a:off x="2895600" y="764373"/>
            <a:ext cx="8610600" cy="1293028"/>
          </a:xfrm>
        </p:spPr>
        <p:txBody>
          <a:bodyPr>
            <a:normAutofit/>
          </a:bodyPr>
          <a:lstStyle/>
          <a:p>
            <a:r>
              <a:rPr lang="es-MX" dirty="0"/>
              <a:t>Diagramas de clases</a:t>
            </a:r>
            <a:br>
              <a:rPr lang="es-MX" dirty="0"/>
            </a:br>
            <a:r>
              <a:rPr lang="es-MX" dirty="0"/>
              <a:t>Multiplicidad</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algn="just"/>
            <a:r>
              <a:rPr lang="es-MX" sz="2400" b="1" dirty="0"/>
              <a:t>Asociación uno a uno</a:t>
            </a:r>
            <a:r>
              <a:rPr lang="es-MX" sz="2400" dirty="0"/>
              <a:t>: Esta asociación tiene una multiplicidad de 1 en cada extremo, y significa que existe solo un enlace entre instancias de cada clase. </a:t>
            </a:r>
          </a:p>
          <a:p>
            <a:pPr algn="just"/>
            <a:r>
              <a:rPr lang="es-MX" sz="2400" b="1" dirty="0"/>
              <a:t>Asociación uno a muchos</a:t>
            </a:r>
            <a:r>
              <a:rPr lang="es-MX" sz="2400" dirty="0"/>
              <a:t>: En esta asociación un extremo tiene una multiplicidad de 1 y el otro extremo puede tener una multiplicidad de 0..n (que se puede representar por el </a:t>
            </a:r>
            <a:r>
              <a:rPr lang="es-MX" sz="2400" dirty="0" err="1"/>
              <a:t>simbolo</a:t>
            </a:r>
            <a:r>
              <a:rPr lang="es-MX" sz="2400" dirty="0"/>
              <a:t> *) o 1..n, una asociación como esta simboliza una composición.</a:t>
            </a:r>
          </a:p>
          <a:p>
            <a:pPr algn="just"/>
            <a:r>
              <a:rPr lang="es-MX" sz="2400" b="1" dirty="0"/>
              <a:t>Asociación muchos a muchos</a:t>
            </a:r>
            <a:r>
              <a:rPr lang="es-MX" sz="2400" dirty="0"/>
              <a:t>: Esta asociación tiene una multiplicidad de 0..n o 1..n en cada extremo y significa que un número arbitrario de enlaces pueden ser creados entre instancias de dos clases.</a:t>
            </a:r>
          </a:p>
        </p:txBody>
      </p:sp>
    </p:spTree>
    <p:extLst>
      <p:ext uri="{BB962C8B-B14F-4D97-AF65-F5344CB8AC3E}">
        <p14:creationId xmlns:p14="http://schemas.microsoft.com/office/powerpoint/2010/main" val="20980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a:xfrm>
            <a:off x="2895600" y="764373"/>
            <a:ext cx="8610600" cy="1293028"/>
          </a:xfrm>
        </p:spPr>
        <p:txBody>
          <a:bodyPr>
            <a:normAutofit/>
          </a:bodyPr>
          <a:lstStyle/>
          <a:p>
            <a:r>
              <a:rPr lang="es-MX" dirty="0"/>
              <a:t>Diagramas de clases</a:t>
            </a:r>
            <a:br>
              <a:rPr lang="es-MX" dirty="0"/>
            </a:br>
            <a:r>
              <a:rPr lang="es-MX" dirty="0"/>
              <a:t>Agregación</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Las asociaciones uno a muchos y muchos a muchos que además requieren de una definición jerárquica pueden representarse mediante un símbolo especial denominado agregación.</a:t>
            </a:r>
          </a:p>
          <a:p>
            <a:pPr marL="0" indent="0" algn="just">
              <a:buNone/>
            </a:pPr>
            <a:endParaRPr lang="es-MX" sz="2400" dirty="0"/>
          </a:p>
        </p:txBody>
      </p:sp>
      <p:pic>
        <p:nvPicPr>
          <p:cNvPr id="3" name="Imagen 2">
            <a:extLst>
              <a:ext uri="{FF2B5EF4-FFF2-40B4-BE49-F238E27FC236}">
                <a16:creationId xmlns:a16="http://schemas.microsoft.com/office/drawing/2014/main" id="{413E04EC-B5FD-4EC7-9480-7290A7193A52}"/>
              </a:ext>
            </a:extLst>
          </p:cNvPr>
          <p:cNvPicPr>
            <a:picLocks noChangeAspect="1"/>
          </p:cNvPicPr>
          <p:nvPr/>
        </p:nvPicPr>
        <p:blipFill>
          <a:blip r:embed="rId2"/>
          <a:stretch>
            <a:fillRect/>
          </a:stretch>
        </p:blipFill>
        <p:spPr>
          <a:xfrm>
            <a:off x="2681287" y="3724202"/>
            <a:ext cx="6829425" cy="1857375"/>
          </a:xfrm>
          <a:prstGeom prst="rect">
            <a:avLst/>
          </a:prstGeom>
        </p:spPr>
      </p:pic>
    </p:spTree>
    <p:extLst>
      <p:ext uri="{BB962C8B-B14F-4D97-AF65-F5344CB8AC3E}">
        <p14:creationId xmlns:p14="http://schemas.microsoft.com/office/powerpoint/2010/main" val="1773581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9859F-341B-41B8-83DB-48BE046937C5}"/>
              </a:ext>
            </a:extLst>
          </p:cNvPr>
          <p:cNvSpPr>
            <a:spLocks noGrp="1"/>
          </p:cNvSpPr>
          <p:nvPr>
            <p:ph type="title"/>
          </p:nvPr>
        </p:nvSpPr>
        <p:spPr/>
        <p:txBody>
          <a:bodyPr/>
          <a:lstStyle/>
          <a:p>
            <a:r>
              <a:rPr lang="es-MX" dirty="0"/>
              <a:t>Diagrama de clases</a:t>
            </a:r>
            <a:br>
              <a:rPr lang="es-MX" dirty="0"/>
            </a:br>
            <a:r>
              <a:rPr lang="es-MX" dirty="0"/>
              <a:t>composición</a:t>
            </a:r>
          </a:p>
        </p:txBody>
      </p:sp>
      <p:sp>
        <p:nvSpPr>
          <p:cNvPr id="3" name="Marcador de contenido 2">
            <a:extLst>
              <a:ext uri="{FF2B5EF4-FFF2-40B4-BE49-F238E27FC236}">
                <a16:creationId xmlns:a16="http://schemas.microsoft.com/office/drawing/2014/main" id="{8401DCA4-8E80-4E73-8A87-380D775ED260}"/>
              </a:ext>
            </a:extLst>
          </p:cNvPr>
          <p:cNvSpPr>
            <a:spLocks noGrp="1"/>
          </p:cNvSpPr>
          <p:nvPr>
            <p:ph idx="1"/>
          </p:nvPr>
        </p:nvSpPr>
        <p:spPr/>
        <p:txBody>
          <a:bodyPr/>
          <a:lstStyle/>
          <a:p>
            <a:pPr marL="0" indent="0">
              <a:buNone/>
            </a:pPr>
            <a:r>
              <a:rPr lang="es-MX" dirty="0"/>
              <a:t>Se utiliza para modelar la relación tiene-un(a) (has-a), e indica que un objeto esta compuesto por otros objetos al igual que la agregación común, sin embargo una composición implica un acoplamiento alto de las clases involucradas de tal forma que un objeto de una clase no puede existir sin los objetos que lo componen.</a:t>
            </a:r>
          </a:p>
          <a:p>
            <a:pPr marL="0" indent="0">
              <a:buNone/>
            </a:pPr>
            <a:endParaRPr lang="es-MX" dirty="0"/>
          </a:p>
        </p:txBody>
      </p:sp>
      <p:pic>
        <p:nvPicPr>
          <p:cNvPr id="4" name="Imagen 3">
            <a:extLst>
              <a:ext uri="{FF2B5EF4-FFF2-40B4-BE49-F238E27FC236}">
                <a16:creationId xmlns:a16="http://schemas.microsoft.com/office/drawing/2014/main" id="{30DBB106-0783-4F48-B6D7-C7C4ED064CDB}"/>
              </a:ext>
            </a:extLst>
          </p:cNvPr>
          <p:cNvPicPr>
            <a:picLocks noChangeAspect="1"/>
          </p:cNvPicPr>
          <p:nvPr/>
        </p:nvPicPr>
        <p:blipFill>
          <a:blip r:embed="rId2"/>
          <a:stretch>
            <a:fillRect/>
          </a:stretch>
        </p:blipFill>
        <p:spPr>
          <a:xfrm>
            <a:off x="4324972" y="3904399"/>
            <a:ext cx="4104762" cy="2314286"/>
          </a:xfrm>
          <a:prstGeom prst="rect">
            <a:avLst/>
          </a:prstGeom>
        </p:spPr>
      </p:pic>
    </p:spTree>
    <p:extLst>
      <p:ext uri="{BB962C8B-B14F-4D97-AF65-F5344CB8AC3E}">
        <p14:creationId xmlns:p14="http://schemas.microsoft.com/office/powerpoint/2010/main" val="199534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91B9D-230E-4FB2-90DF-360F46754A80}"/>
              </a:ext>
            </a:extLst>
          </p:cNvPr>
          <p:cNvSpPr>
            <a:spLocks noGrp="1"/>
          </p:cNvSpPr>
          <p:nvPr>
            <p:ph type="title"/>
          </p:nvPr>
        </p:nvSpPr>
        <p:spPr/>
        <p:txBody>
          <a:bodyPr/>
          <a:lstStyle/>
          <a:p>
            <a:r>
              <a:rPr lang="es-MX" dirty="0"/>
              <a:t>UML</a:t>
            </a:r>
          </a:p>
        </p:txBody>
      </p:sp>
      <p:sp>
        <p:nvSpPr>
          <p:cNvPr id="3" name="Marcador de contenido 2">
            <a:extLst>
              <a:ext uri="{FF2B5EF4-FFF2-40B4-BE49-F238E27FC236}">
                <a16:creationId xmlns:a16="http://schemas.microsoft.com/office/drawing/2014/main" id="{756FC5D6-0D1E-44A2-845A-B35957C36C4B}"/>
              </a:ext>
            </a:extLst>
          </p:cNvPr>
          <p:cNvSpPr>
            <a:spLocks noGrp="1"/>
          </p:cNvSpPr>
          <p:nvPr>
            <p:ph idx="1"/>
          </p:nvPr>
        </p:nvSpPr>
        <p:spPr/>
        <p:txBody>
          <a:bodyPr>
            <a:normAutofit/>
          </a:bodyPr>
          <a:lstStyle/>
          <a:p>
            <a:pPr marL="0" indent="0">
              <a:buNone/>
            </a:pPr>
            <a:endParaRPr lang="es-MX" sz="2400" dirty="0"/>
          </a:p>
          <a:p>
            <a:r>
              <a:rPr lang="es-MX" sz="2400" b="1" dirty="0"/>
              <a:t>Modelo dinámico</a:t>
            </a:r>
            <a:r>
              <a:rPr lang="es-MX" sz="2400" dirty="0"/>
              <a:t>: Describe el comportamiento interno del sistema. Se representa mediante los diagramas de interacción, diagramas de actividades y diagramas de estado (también conocidos como diagramas de maquinas de estados)</a:t>
            </a:r>
          </a:p>
          <a:p>
            <a:endParaRPr lang="es-MX" sz="2400" dirty="0"/>
          </a:p>
          <a:p>
            <a:endParaRPr lang="es-MX" sz="2400" dirty="0"/>
          </a:p>
        </p:txBody>
      </p:sp>
    </p:spTree>
    <p:extLst>
      <p:ext uri="{BB962C8B-B14F-4D97-AF65-F5344CB8AC3E}">
        <p14:creationId xmlns:p14="http://schemas.microsoft.com/office/powerpoint/2010/main" val="3445584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636F007-B917-4A3D-95D4-6AE4D9E71139}"/>
              </a:ext>
            </a:extLst>
          </p:cNvPr>
          <p:cNvSpPr>
            <a:spLocks noGrp="1"/>
          </p:cNvSpPr>
          <p:nvPr>
            <p:ph type="title"/>
          </p:nvPr>
        </p:nvSpPr>
        <p:spPr>
          <a:xfrm>
            <a:off x="2895600" y="764373"/>
            <a:ext cx="8610600" cy="1293028"/>
          </a:xfrm>
        </p:spPr>
        <p:txBody>
          <a:bodyPr>
            <a:normAutofit/>
          </a:bodyPr>
          <a:lstStyle/>
          <a:p>
            <a:r>
              <a:rPr lang="es-MX" dirty="0"/>
              <a:t>Diagramas de clases</a:t>
            </a:r>
            <a:br>
              <a:rPr lang="es-MX" dirty="0"/>
            </a:br>
            <a:r>
              <a:rPr lang="es-MX" dirty="0"/>
              <a:t>Cualificación</a:t>
            </a:r>
          </a:p>
        </p:txBody>
      </p:sp>
      <p:sp>
        <p:nvSpPr>
          <p:cNvPr id="7" name="Marcador de contenido 6">
            <a:extLst>
              <a:ext uri="{FF2B5EF4-FFF2-40B4-BE49-F238E27FC236}">
                <a16:creationId xmlns:a16="http://schemas.microsoft.com/office/drawing/2014/main" id="{E8411E05-96CE-4353-B83E-70F7B070F854}"/>
              </a:ext>
            </a:extLst>
          </p:cNvPr>
          <p:cNvSpPr>
            <a:spLocks noGrp="1"/>
          </p:cNvSpPr>
          <p:nvPr>
            <p:ph idx="1"/>
          </p:nvPr>
        </p:nvSpPr>
        <p:spPr/>
        <p:txBody>
          <a:bodyPr>
            <a:normAutofit/>
          </a:bodyPr>
          <a:lstStyle/>
          <a:p>
            <a:pPr marL="0" indent="0" algn="just">
              <a:buNone/>
            </a:pPr>
            <a:r>
              <a:rPr lang="es-MX" sz="2400" dirty="0"/>
              <a:t>La cualificación se utiliza para reducir la multiplicidad utilizando claves. En una relación uno a muchos, los objetos en el extremo que representa 0..n o 1..n pueden distinguirse de otros mediante una clave.</a:t>
            </a:r>
          </a:p>
          <a:p>
            <a:pPr marL="0" indent="0" algn="just">
              <a:buNone/>
            </a:pPr>
            <a:endParaRPr lang="es-MX" sz="2400" dirty="0"/>
          </a:p>
        </p:txBody>
      </p:sp>
      <p:pic>
        <p:nvPicPr>
          <p:cNvPr id="4" name="Imagen 3">
            <a:extLst>
              <a:ext uri="{FF2B5EF4-FFF2-40B4-BE49-F238E27FC236}">
                <a16:creationId xmlns:a16="http://schemas.microsoft.com/office/drawing/2014/main" id="{0902BA66-896F-41DB-B43C-15F28A5B03A8}"/>
              </a:ext>
            </a:extLst>
          </p:cNvPr>
          <p:cNvPicPr>
            <a:picLocks noChangeAspect="1"/>
          </p:cNvPicPr>
          <p:nvPr/>
        </p:nvPicPr>
        <p:blipFill>
          <a:blip r:embed="rId2"/>
          <a:stretch>
            <a:fillRect/>
          </a:stretch>
        </p:blipFill>
        <p:spPr>
          <a:xfrm>
            <a:off x="3138487" y="3643898"/>
            <a:ext cx="5915025" cy="1933575"/>
          </a:xfrm>
          <a:prstGeom prst="rect">
            <a:avLst/>
          </a:prstGeom>
        </p:spPr>
      </p:pic>
    </p:spTree>
    <p:extLst>
      <p:ext uri="{BB962C8B-B14F-4D97-AF65-F5344CB8AC3E}">
        <p14:creationId xmlns:p14="http://schemas.microsoft.com/office/powerpoint/2010/main" val="367587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clases</a:t>
            </a:r>
            <a:br>
              <a:rPr lang="es-MX" dirty="0"/>
            </a:br>
            <a:r>
              <a:rPr lang="es-MX" dirty="0"/>
              <a:t>Herencia</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a:bodyPr>
          <a:lstStyle/>
          <a:p>
            <a:pPr marL="0" indent="0" algn="just">
              <a:buNone/>
            </a:pPr>
            <a:r>
              <a:rPr lang="es-MX" sz="2400" dirty="0"/>
              <a:t>Representa la relación entre una clase general y una o mas clases especializadas y nos permite describir que atributos y operaciones tiene en común un conjunto de clases.</a:t>
            </a:r>
          </a:p>
          <a:p>
            <a:pPr marL="0" indent="0" algn="just">
              <a:buNone/>
            </a:pPr>
            <a:r>
              <a:rPr lang="es-MX" sz="2400" dirty="0"/>
              <a:t>La clase general se conoce como superclase y las clases especializadas se conocen como subclases.</a:t>
            </a:r>
          </a:p>
        </p:txBody>
      </p:sp>
    </p:spTree>
    <p:extLst>
      <p:ext uri="{BB962C8B-B14F-4D97-AF65-F5344CB8AC3E}">
        <p14:creationId xmlns:p14="http://schemas.microsoft.com/office/powerpoint/2010/main" val="1159709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31FD34C-B450-4287-BBE5-CF2867E3CF42}"/>
              </a:ext>
            </a:extLst>
          </p:cNvPr>
          <p:cNvPicPr>
            <a:picLocks noChangeAspect="1"/>
          </p:cNvPicPr>
          <p:nvPr/>
        </p:nvPicPr>
        <p:blipFill>
          <a:blip r:embed="rId2"/>
          <a:stretch>
            <a:fillRect/>
          </a:stretch>
        </p:blipFill>
        <p:spPr>
          <a:xfrm>
            <a:off x="1247792" y="1217203"/>
            <a:ext cx="9696415" cy="4423593"/>
          </a:xfrm>
          <a:prstGeom prst="rect">
            <a:avLst/>
          </a:prstGeom>
        </p:spPr>
      </p:pic>
    </p:spTree>
    <p:extLst>
      <p:ext uri="{BB962C8B-B14F-4D97-AF65-F5344CB8AC3E}">
        <p14:creationId xmlns:p14="http://schemas.microsoft.com/office/powerpoint/2010/main" val="1616061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2608799-5A79-43E9-8A37-01B817370B66}"/>
              </a:ext>
            </a:extLst>
          </p:cNvPr>
          <p:cNvSpPr>
            <a:spLocks noGrp="1"/>
          </p:cNvSpPr>
          <p:nvPr>
            <p:ph type="title"/>
          </p:nvPr>
        </p:nvSpPr>
        <p:spPr/>
        <p:txBody>
          <a:bodyPr/>
          <a:lstStyle/>
          <a:p>
            <a:r>
              <a:rPr lang="es-MX" dirty="0"/>
              <a:t>Diagrama de clases</a:t>
            </a:r>
            <a:br>
              <a:rPr lang="es-MX" dirty="0"/>
            </a:br>
            <a:r>
              <a:rPr lang="es-MX" dirty="0"/>
              <a:t>Representación de paquetes</a:t>
            </a:r>
          </a:p>
        </p:txBody>
      </p:sp>
      <p:pic>
        <p:nvPicPr>
          <p:cNvPr id="6" name="Marcador de contenido 5">
            <a:extLst>
              <a:ext uri="{FF2B5EF4-FFF2-40B4-BE49-F238E27FC236}">
                <a16:creationId xmlns:a16="http://schemas.microsoft.com/office/drawing/2014/main" id="{3E8694A0-9DEC-4B03-BE6B-74F387455934}"/>
              </a:ext>
            </a:extLst>
          </p:cNvPr>
          <p:cNvPicPr>
            <a:picLocks noGrp="1" noChangeAspect="1"/>
          </p:cNvPicPr>
          <p:nvPr>
            <p:ph idx="1"/>
          </p:nvPr>
        </p:nvPicPr>
        <p:blipFill>
          <a:blip r:embed="rId2"/>
          <a:stretch>
            <a:fillRect/>
          </a:stretch>
        </p:blipFill>
        <p:spPr>
          <a:xfrm>
            <a:off x="1290637" y="3105944"/>
            <a:ext cx="9610725" cy="2200275"/>
          </a:xfrm>
          <a:prstGeom prst="rect">
            <a:avLst/>
          </a:prstGeom>
        </p:spPr>
      </p:pic>
    </p:spTree>
    <p:extLst>
      <p:ext uri="{BB962C8B-B14F-4D97-AF65-F5344CB8AC3E}">
        <p14:creationId xmlns:p14="http://schemas.microsoft.com/office/powerpoint/2010/main" val="4082294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C3A27-5EC7-4D50-81B6-52DD4D54F430}"/>
              </a:ext>
            </a:extLst>
          </p:cNvPr>
          <p:cNvSpPr>
            <a:spLocks noGrp="1"/>
          </p:cNvSpPr>
          <p:nvPr>
            <p:ph type="title"/>
          </p:nvPr>
        </p:nvSpPr>
        <p:spPr/>
        <p:txBody>
          <a:bodyPr/>
          <a:lstStyle/>
          <a:p>
            <a:r>
              <a:rPr lang="es-MX" dirty="0"/>
              <a:t>Modelado </a:t>
            </a:r>
            <a:r>
              <a:rPr lang="es-MX" dirty="0" err="1"/>
              <a:t>dinamico</a:t>
            </a:r>
            <a:endParaRPr lang="es-MX" dirty="0"/>
          </a:p>
        </p:txBody>
      </p:sp>
      <p:sp>
        <p:nvSpPr>
          <p:cNvPr id="3" name="Marcador de texto 2">
            <a:extLst>
              <a:ext uri="{FF2B5EF4-FFF2-40B4-BE49-F238E27FC236}">
                <a16:creationId xmlns:a16="http://schemas.microsoft.com/office/drawing/2014/main" id="{07704AC7-10AB-4309-93EF-7AE9CEEA2059}"/>
              </a:ext>
            </a:extLst>
          </p:cNvPr>
          <p:cNvSpPr>
            <a:spLocks noGrp="1"/>
          </p:cNvSpPr>
          <p:nvPr>
            <p:ph type="body" sz="half" idx="2"/>
          </p:nvPr>
        </p:nvSpPr>
        <p:spPr/>
        <p:txBody>
          <a:bodyPr/>
          <a:lstStyle/>
          <a:p>
            <a:endParaRPr lang="es-MX"/>
          </a:p>
        </p:txBody>
      </p:sp>
    </p:spTree>
    <p:extLst>
      <p:ext uri="{BB962C8B-B14F-4D97-AF65-F5344CB8AC3E}">
        <p14:creationId xmlns:p14="http://schemas.microsoft.com/office/powerpoint/2010/main" val="3514351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interacción</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fontScale="92500"/>
          </a:bodyPr>
          <a:lstStyle/>
          <a:p>
            <a:pPr marL="0" indent="0">
              <a:buNone/>
            </a:pPr>
            <a:r>
              <a:rPr lang="es-MX" sz="2400" dirty="0"/>
              <a:t>Los diagramas de interacción describen patrones de comunicación entre un conjunto de objetos. Permiten descubrir la responsabilidad de las clases en el diagrama de clases o permiten identificar si se debe crear una nueva clase o un nuevo caso de uso.</a:t>
            </a:r>
          </a:p>
          <a:p>
            <a:pPr marL="0" indent="0">
              <a:buNone/>
            </a:pPr>
            <a:r>
              <a:rPr lang="es-MX" sz="2400" dirty="0"/>
              <a:t>Existe un diagrama de interacción para cada diagrama de casos de uso. </a:t>
            </a:r>
          </a:p>
          <a:p>
            <a:pPr marL="0" indent="0">
              <a:buNone/>
            </a:pPr>
            <a:r>
              <a:rPr lang="es-MX" sz="2400" dirty="0"/>
              <a:t>Usualmente, los diagramas de clases y objetos se desarrollan en conjunto con los de interacción.</a:t>
            </a:r>
          </a:p>
          <a:p>
            <a:pPr marL="0" indent="0">
              <a:buNone/>
            </a:pPr>
            <a:r>
              <a:rPr lang="es-MX" sz="2400" dirty="0"/>
              <a:t>Los objetos interactúan entre por medio de mensajes. La recepción de un mensaje detona la ejecución de un método, que a su vez puede implicar el envío de mensajes a otros objetos. Los mensajes pueden contener los parámetros ligados a la ejecución de un método en el objeto receptor.</a:t>
            </a:r>
          </a:p>
        </p:txBody>
      </p:sp>
    </p:spTree>
    <p:extLst>
      <p:ext uri="{BB962C8B-B14F-4D97-AF65-F5344CB8AC3E}">
        <p14:creationId xmlns:p14="http://schemas.microsoft.com/office/powerpoint/2010/main" val="428859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interacción</a:t>
            </a:r>
            <a:br>
              <a:rPr lang="es-MX" dirty="0"/>
            </a:br>
            <a:r>
              <a:rPr lang="es-MX" dirty="0"/>
              <a:t>Diagramas de secuencia</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a:bodyPr>
          <a:lstStyle/>
          <a:p>
            <a:pPr marL="0" indent="0">
              <a:buNone/>
            </a:pPr>
            <a:r>
              <a:rPr lang="es-MX" sz="2400" dirty="0"/>
              <a:t>Representa la interacción de los objetos en forma vertical, y el tiempo en que ocurren los eventos en forma horizontal.</a:t>
            </a:r>
          </a:p>
          <a:p>
            <a:pPr marL="0" indent="0">
              <a:buNone/>
            </a:pPr>
            <a:r>
              <a:rPr lang="es-MX" sz="2400" dirty="0"/>
              <a:t>Considere el siguiente ejemplo de un diagrama para cambiar la hora en un reloj.</a:t>
            </a:r>
          </a:p>
        </p:txBody>
      </p:sp>
    </p:spTree>
    <p:extLst>
      <p:ext uri="{BB962C8B-B14F-4D97-AF65-F5344CB8AC3E}">
        <p14:creationId xmlns:p14="http://schemas.microsoft.com/office/powerpoint/2010/main" val="1931686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61A5F01-09FE-4994-94D0-A93597D0694C}"/>
              </a:ext>
            </a:extLst>
          </p:cNvPr>
          <p:cNvPicPr>
            <a:picLocks noChangeAspect="1"/>
          </p:cNvPicPr>
          <p:nvPr/>
        </p:nvPicPr>
        <p:blipFill>
          <a:blip r:embed="rId2"/>
          <a:stretch>
            <a:fillRect/>
          </a:stretch>
        </p:blipFill>
        <p:spPr>
          <a:xfrm>
            <a:off x="1493421" y="929272"/>
            <a:ext cx="9205157" cy="4999455"/>
          </a:xfrm>
          <a:prstGeom prst="rect">
            <a:avLst/>
          </a:prstGeom>
        </p:spPr>
      </p:pic>
    </p:spTree>
    <p:extLst>
      <p:ext uri="{BB962C8B-B14F-4D97-AF65-F5344CB8AC3E}">
        <p14:creationId xmlns:p14="http://schemas.microsoft.com/office/powerpoint/2010/main" val="1576432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interacción</a:t>
            </a:r>
            <a:br>
              <a:rPr lang="es-MX" dirty="0"/>
            </a:br>
            <a:r>
              <a:rPr lang="es-MX" dirty="0"/>
              <a:t>Diagramas de secuencia</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a:bodyPr>
          <a:lstStyle/>
          <a:p>
            <a:pPr marL="0" indent="0">
              <a:buNone/>
            </a:pPr>
            <a:r>
              <a:rPr lang="es-MX" sz="2400" dirty="0"/>
              <a:t>Para representar condicionales y ciclos se utilizan rectángulos etiquetados.</a:t>
            </a:r>
          </a:p>
          <a:p>
            <a:pPr marL="0" indent="0">
              <a:buNone/>
            </a:pPr>
            <a:r>
              <a:rPr lang="es-MX" sz="2400" dirty="0"/>
              <a:t>Los bloques de selección se representan mediante la etiqueta </a:t>
            </a:r>
            <a:r>
              <a:rPr lang="es-MX" sz="2400" dirty="0" err="1"/>
              <a:t>alt</a:t>
            </a:r>
            <a:r>
              <a:rPr lang="es-MX" sz="2400" dirty="0"/>
              <a:t> de alternativa, y los ciclos mediante la etiqueta </a:t>
            </a:r>
            <a:r>
              <a:rPr lang="es-MX" sz="2400" dirty="0" err="1"/>
              <a:t>loop</a:t>
            </a:r>
            <a:r>
              <a:rPr lang="es-MX" sz="2400" dirty="0"/>
              <a:t>.</a:t>
            </a:r>
          </a:p>
        </p:txBody>
      </p:sp>
    </p:spTree>
    <p:extLst>
      <p:ext uri="{BB962C8B-B14F-4D97-AF65-F5344CB8AC3E}">
        <p14:creationId xmlns:p14="http://schemas.microsoft.com/office/powerpoint/2010/main" val="3785957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C05D694-EFC8-4B55-9BBD-98BCA10FD63B}"/>
              </a:ext>
            </a:extLst>
          </p:cNvPr>
          <p:cNvPicPr>
            <a:picLocks noChangeAspect="1"/>
          </p:cNvPicPr>
          <p:nvPr/>
        </p:nvPicPr>
        <p:blipFill>
          <a:blip r:embed="rId2"/>
          <a:stretch>
            <a:fillRect/>
          </a:stretch>
        </p:blipFill>
        <p:spPr>
          <a:xfrm>
            <a:off x="1748094" y="973433"/>
            <a:ext cx="8442593" cy="4911134"/>
          </a:xfrm>
          <a:prstGeom prst="rect">
            <a:avLst/>
          </a:prstGeom>
        </p:spPr>
      </p:pic>
    </p:spTree>
    <p:extLst>
      <p:ext uri="{BB962C8B-B14F-4D97-AF65-F5344CB8AC3E}">
        <p14:creationId xmlns:p14="http://schemas.microsoft.com/office/powerpoint/2010/main" val="5846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B080C-2FC6-458F-B8AD-19D1D750251F}"/>
              </a:ext>
            </a:extLst>
          </p:cNvPr>
          <p:cNvSpPr>
            <a:spLocks noGrp="1"/>
          </p:cNvSpPr>
          <p:nvPr>
            <p:ph type="title"/>
          </p:nvPr>
        </p:nvSpPr>
        <p:spPr/>
        <p:txBody>
          <a:bodyPr>
            <a:normAutofit fontScale="90000"/>
          </a:bodyPr>
          <a:lstStyle/>
          <a:p>
            <a:r>
              <a:rPr lang="es-MX" dirty="0"/>
              <a:t>Herramientas para el desarrollo de diagramas </a:t>
            </a:r>
            <a:r>
              <a:rPr lang="es-MX" dirty="0" err="1"/>
              <a:t>uml</a:t>
            </a:r>
            <a:endParaRPr lang="es-MX" dirty="0"/>
          </a:p>
        </p:txBody>
      </p:sp>
      <p:sp>
        <p:nvSpPr>
          <p:cNvPr id="3" name="Marcador de contenido 2">
            <a:extLst>
              <a:ext uri="{FF2B5EF4-FFF2-40B4-BE49-F238E27FC236}">
                <a16:creationId xmlns:a16="http://schemas.microsoft.com/office/drawing/2014/main" id="{676934F8-C27D-488F-A327-3C81F07F4F6E}"/>
              </a:ext>
            </a:extLst>
          </p:cNvPr>
          <p:cNvSpPr>
            <a:spLocks noGrp="1"/>
          </p:cNvSpPr>
          <p:nvPr>
            <p:ph idx="1"/>
          </p:nvPr>
        </p:nvSpPr>
        <p:spPr/>
        <p:txBody>
          <a:bodyPr>
            <a:normAutofit/>
          </a:bodyPr>
          <a:lstStyle/>
          <a:p>
            <a:r>
              <a:rPr lang="es-MX" sz="2400" dirty="0" err="1"/>
              <a:t>Star</a:t>
            </a:r>
            <a:r>
              <a:rPr lang="es-MX" sz="2400" dirty="0"/>
              <a:t> UML (Gratuito con marca de agua)</a:t>
            </a:r>
          </a:p>
          <a:p>
            <a:r>
              <a:rPr lang="es-MX" sz="2400" dirty="0"/>
              <a:t>Dia (Gratuito)</a:t>
            </a:r>
          </a:p>
          <a:p>
            <a:r>
              <a:rPr lang="es-MX" sz="2400" dirty="0"/>
              <a:t>draw.io (gratuito en línea y versión de escritorio)</a:t>
            </a:r>
          </a:p>
          <a:p>
            <a:r>
              <a:rPr lang="es-MX" sz="2400" dirty="0"/>
              <a:t>Word (Gratuito con una cuenta de comunidad UNAM y en línea con una cuenta de correo)</a:t>
            </a:r>
          </a:p>
        </p:txBody>
      </p:sp>
    </p:spTree>
    <p:extLst>
      <p:ext uri="{BB962C8B-B14F-4D97-AF65-F5344CB8AC3E}">
        <p14:creationId xmlns:p14="http://schemas.microsoft.com/office/powerpoint/2010/main" val="30926287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interacción</a:t>
            </a:r>
            <a:br>
              <a:rPr lang="es-MX" dirty="0"/>
            </a:br>
            <a:r>
              <a:rPr lang="es-MX" dirty="0"/>
              <a:t>Diagramas de comunicación</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a:bodyPr>
          <a:lstStyle/>
          <a:p>
            <a:pPr marL="0" indent="0">
              <a:buNone/>
            </a:pPr>
            <a:r>
              <a:rPr lang="es-MX" sz="2400" dirty="0"/>
              <a:t>Reflejan la misma información que los diagramas de secuencia pero representan la secuencia de envío de los mensajes mediante números.</a:t>
            </a:r>
          </a:p>
          <a:p>
            <a:pPr marL="0" indent="0">
              <a:buNone/>
            </a:pPr>
            <a:r>
              <a:rPr lang="es-MX" sz="2400" dirty="0"/>
              <a:t>Son una representación mas compacta para la interacción entre objetos.</a:t>
            </a:r>
          </a:p>
        </p:txBody>
      </p:sp>
    </p:spTree>
    <p:extLst>
      <p:ext uri="{BB962C8B-B14F-4D97-AF65-F5344CB8AC3E}">
        <p14:creationId xmlns:p14="http://schemas.microsoft.com/office/powerpoint/2010/main" val="218060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CA9D21D-18C5-4C4F-9494-6AA6D7724618}"/>
              </a:ext>
            </a:extLst>
          </p:cNvPr>
          <p:cNvPicPr>
            <a:picLocks noChangeAspect="1"/>
          </p:cNvPicPr>
          <p:nvPr/>
        </p:nvPicPr>
        <p:blipFill>
          <a:blip r:embed="rId2"/>
          <a:stretch>
            <a:fillRect/>
          </a:stretch>
        </p:blipFill>
        <p:spPr>
          <a:xfrm>
            <a:off x="1848802" y="1102878"/>
            <a:ext cx="8494395" cy="4652244"/>
          </a:xfrm>
          <a:prstGeom prst="rect">
            <a:avLst/>
          </a:prstGeom>
        </p:spPr>
      </p:pic>
    </p:spTree>
    <p:extLst>
      <p:ext uri="{BB962C8B-B14F-4D97-AF65-F5344CB8AC3E}">
        <p14:creationId xmlns:p14="http://schemas.microsoft.com/office/powerpoint/2010/main" val="3896488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9CA7B-E8CE-4571-9A7B-2DC8289A6BCF}"/>
              </a:ext>
            </a:extLst>
          </p:cNvPr>
          <p:cNvSpPr>
            <a:spLocks noGrp="1"/>
          </p:cNvSpPr>
          <p:nvPr>
            <p:ph type="title"/>
          </p:nvPr>
        </p:nvSpPr>
        <p:spPr/>
        <p:txBody>
          <a:bodyPr/>
          <a:lstStyle/>
          <a:p>
            <a:r>
              <a:rPr lang="es-MX" dirty="0"/>
              <a:t>Diagrama de maquinas de estados</a:t>
            </a:r>
          </a:p>
        </p:txBody>
      </p:sp>
      <p:sp>
        <p:nvSpPr>
          <p:cNvPr id="3" name="Marcador de texto 2">
            <a:extLst>
              <a:ext uri="{FF2B5EF4-FFF2-40B4-BE49-F238E27FC236}">
                <a16:creationId xmlns:a16="http://schemas.microsoft.com/office/drawing/2014/main" id="{3DBEBD0D-9E26-4437-B293-0E8CE6503F97}"/>
              </a:ext>
            </a:extLst>
          </p:cNvPr>
          <p:cNvSpPr>
            <a:spLocks noGrp="1"/>
          </p:cNvSpPr>
          <p:nvPr>
            <p:ph type="body" sz="half" idx="2"/>
          </p:nvPr>
        </p:nvSpPr>
        <p:spPr/>
        <p:txBody>
          <a:bodyPr/>
          <a:lstStyle/>
          <a:p>
            <a:endParaRPr lang="es-MX"/>
          </a:p>
        </p:txBody>
      </p:sp>
    </p:spTree>
    <p:extLst>
      <p:ext uri="{BB962C8B-B14F-4D97-AF65-F5344CB8AC3E}">
        <p14:creationId xmlns:p14="http://schemas.microsoft.com/office/powerpoint/2010/main" val="2563992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maquina de estados</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a:bodyPr>
          <a:lstStyle/>
          <a:p>
            <a:pPr marL="0" indent="0">
              <a:buNone/>
            </a:pPr>
            <a:r>
              <a:rPr lang="es-MX" sz="2400" dirty="0"/>
              <a:t>Describen la secuencia de estados por los que pasa un objeto en respuesta a eventos externos. Proveen una notación para estados anidados  y maquinas de estados y además, proveen una notación para relacionar los mensajes  y las condiciones en los objetos.</a:t>
            </a:r>
          </a:p>
          <a:p>
            <a:pPr marL="0" indent="0">
              <a:buNone/>
            </a:pPr>
            <a:r>
              <a:rPr lang="es-MX" sz="2400" dirty="0"/>
              <a:t>Un estado es una condición satisfecha por los atributos de un objeto.</a:t>
            </a:r>
          </a:p>
          <a:p>
            <a:pPr marL="0" indent="0">
              <a:buNone/>
            </a:pPr>
            <a:r>
              <a:rPr lang="es-MX" sz="2400" dirty="0"/>
              <a:t>Una transición representa el cambio de estado de los objetos provocado por eventos, condiciones o el tiempo.</a:t>
            </a:r>
          </a:p>
        </p:txBody>
      </p:sp>
    </p:spTree>
    <p:extLst>
      <p:ext uri="{BB962C8B-B14F-4D97-AF65-F5344CB8AC3E}">
        <p14:creationId xmlns:p14="http://schemas.microsoft.com/office/powerpoint/2010/main" val="1261303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5BB4-C309-4FFE-9EDB-B6789C9CBCA5}"/>
              </a:ext>
            </a:extLst>
          </p:cNvPr>
          <p:cNvSpPr>
            <a:spLocks noGrp="1"/>
          </p:cNvSpPr>
          <p:nvPr>
            <p:ph type="title"/>
          </p:nvPr>
        </p:nvSpPr>
        <p:spPr/>
        <p:txBody>
          <a:bodyPr/>
          <a:lstStyle/>
          <a:p>
            <a:r>
              <a:rPr lang="es-MX" dirty="0"/>
              <a:t>Diagramas de maquina de estados</a:t>
            </a:r>
          </a:p>
        </p:txBody>
      </p:sp>
      <p:sp>
        <p:nvSpPr>
          <p:cNvPr id="3" name="Marcador de contenido 2">
            <a:extLst>
              <a:ext uri="{FF2B5EF4-FFF2-40B4-BE49-F238E27FC236}">
                <a16:creationId xmlns:a16="http://schemas.microsoft.com/office/drawing/2014/main" id="{B6782966-D296-4A86-A5AA-315CD678071D}"/>
              </a:ext>
            </a:extLst>
          </p:cNvPr>
          <p:cNvSpPr>
            <a:spLocks noGrp="1"/>
          </p:cNvSpPr>
          <p:nvPr>
            <p:ph idx="1"/>
          </p:nvPr>
        </p:nvSpPr>
        <p:spPr/>
        <p:txBody>
          <a:bodyPr>
            <a:normAutofit/>
          </a:bodyPr>
          <a:lstStyle/>
          <a:p>
            <a:pPr marL="0" indent="0">
              <a:buNone/>
            </a:pPr>
            <a:r>
              <a:rPr lang="es-MX" sz="2400" dirty="0"/>
              <a:t>Los estados se representan por rectángulos redondeados y las transiciones por flechas abiertas. El estado inicial se representa por un circulo solido y el estado final se representa por un circulo solido dentro de otro circulo.</a:t>
            </a:r>
          </a:p>
          <a:p>
            <a:pPr marL="0" indent="0">
              <a:buNone/>
            </a:pPr>
            <a:endParaRPr lang="es-MX" sz="2400" dirty="0"/>
          </a:p>
        </p:txBody>
      </p:sp>
      <p:pic>
        <p:nvPicPr>
          <p:cNvPr id="4" name="Imagen 3">
            <a:extLst>
              <a:ext uri="{FF2B5EF4-FFF2-40B4-BE49-F238E27FC236}">
                <a16:creationId xmlns:a16="http://schemas.microsoft.com/office/drawing/2014/main" id="{3B3AAFC0-F160-47B7-A26A-C669F36D5953}"/>
              </a:ext>
            </a:extLst>
          </p:cNvPr>
          <p:cNvPicPr>
            <a:picLocks noChangeAspect="1"/>
          </p:cNvPicPr>
          <p:nvPr/>
        </p:nvPicPr>
        <p:blipFill>
          <a:blip r:embed="rId2"/>
          <a:stretch>
            <a:fillRect/>
          </a:stretch>
        </p:blipFill>
        <p:spPr>
          <a:xfrm>
            <a:off x="2562225" y="3872865"/>
            <a:ext cx="7067550" cy="2038350"/>
          </a:xfrm>
          <a:prstGeom prst="rect">
            <a:avLst/>
          </a:prstGeom>
        </p:spPr>
      </p:pic>
    </p:spTree>
    <p:extLst>
      <p:ext uri="{BB962C8B-B14F-4D97-AF65-F5344CB8AC3E}">
        <p14:creationId xmlns:p14="http://schemas.microsoft.com/office/powerpoint/2010/main" val="919368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92DE4E2-A6B6-4134-A0AA-ADF023E83338}"/>
              </a:ext>
            </a:extLst>
          </p:cNvPr>
          <p:cNvPicPr>
            <a:picLocks noChangeAspect="1"/>
          </p:cNvPicPr>
          <p:nvPr/>
        </p:nvPicPr>
        <p:blipFill>
          <a:blip r:embed="rId2"/>
          <a:stretch>
            <a:fillRect/>
          </a:stretch>
        </p:blipFill>
        <p:spPr>
          <a:xfrm>
            <a:off x="2432245" y="1055886"/>
            <a:ext cx="7327509" cy="4746227"/>
          </a:xfrm>
          <a:prstGeom prst="rect">
            <a:avLst/>
          </a:prstGeom>
        </p:spPr>
      </p:pic>
    </p:spTree>
    <p:extLst>
      <p:ext uri="{BB962C8B-B14F-4D97-AF65-F5344CB8AC3E}">
        <p14:creationId xmlns:p14="http://schemas.microsoft.com/office/powerpoint/2010/main" val="22278148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248B2DB-2066-44F5-825C-4F29EB93F9BD}"/>
              </a:ext>
            </a:extLst>
          </p:cNvPr>
          <p:cNvSpPr>
            <a:spLocks noGrp="1"/>
          </p:cNvSpPr>
          <p:nvPr>
            <p:ph type="title"/>
          </p:nvPr>
        </p:nvSpPr>
        <p:spPr/>
        <p:txBody>
          <a:bodyPr/>
          <a:lstStyle/>
          <a:p>
            <a:r>
              <a:rPr lang="es-MX" dirty="0"/>
              <a:t>Diagramas de maquina de estados</a:t>
            </a:r>
          </a:p>
        </p:txBody>
      </p:sp>
      <p:sp>
        <p:nvSpPr>
          <p:cNvPr id="5" name="Marcador de contenido 4">
            <a:extLst>
              <a:ext uri="{FF2B5EF4-FFF2-40B4-BE49-F238E27FC236}">
                <a16:creationId xmlns:a16="http://schemas.microsoft.com/office/drawing/2014/main" id="{F6A07479-56BF-4A05-A0BC-779AA5B82CCB}"/>
              </a:ext>
            </a:extLst>
          </p:cNvPr>
          <p:cNvSpPr>
            <a:spLocks noGrp="1"/>
          </p:cNvSpPr>
          <p:nvPr>
            <p:ph idx="1"/>
          </p:nvPr>
        </p:nvSpPr>
        <p:spPr/>
        <p:txBody>
          <a:bodyPr>
            <a:normAutofit/>
          </a:bodyPr>
          <a:lstStyle/>
          <a:p>
            <a:pPr marL="0" indent="0">
              <a:buNone/>
            </a:pPr>
            <a:r>
              <a:rPr lang="es-MX" sz="2400" dirty="0"/>
              <a:t>Los diagramas de máquina de estados también pueden contener las acciones que se llevan a cabo dentro de cada estado.</a:t>
            </a:r>
          </a:p>
          <a:p>
            <a:pPr marL="0" indent="0">
              <a:buNone/>
            </a:pPr>
            <a:endParaRPr lang="es-MX" sz="2400" dirty="0"/>
          </a:p>
          <a:p>
            <a:pPr marL="0" indent="0">
              <a:buNone/>
            </a:pPr>
            <a:r>
              <a:rPr lang="es-MX" sz="2400" dirty="0"/>
              <a:t>Las acciones son unidades fundamentales de procesamiento que trabajan con un conjunto de entradas y producen un conjunto de salidas que pueden cambiar el estado del sistema. Las acciones se llevan a cabo en un periodo muy corto de tiempo y no son interrumpidas.</a:t>
            </a:r>
          </a:p>
          <a:p>
            <a:pPr marL="0" indent="0">
              <a:buNone/>
            </a:pPr>
            <a:endParaRPr lang="es-MX" sz="2400" dirty="0"/>
          </a:p>
        </p:txBody>
      </p:sp>
    </p:spTree>
    <p:extLst>
      <p:ext uri="{BB962C8B-B14F-4D97-AF65-F5344CB8AC3E}">
        <p14:creationId xmlns:p14="http://schemas.microsoft.com/office/powerpoint/2010/main" val="33376091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248B2DB-2066-44F5-825C-4F29EB93F9BD}"/>
              </a:ext>
            </a:extLst>
          </p:cNvPr>
          <p:cNvSpPr>
            <a:spLocks noGrp="1"/>
          </p:cNvSpPr>
          <p:nvPr>
            <p:ph type="title"/>
          </p:nvPr>
        </p:nvSpPr>
        <p:spPr/>
        <p:txBody>
          <a:bodyPr/>
          <a:lstStyle/>
          <a:p>
            <a:r>
              <a:rPr lang="es-MX" dirty="0"/>
              <a:t>Diagramas de maquina de estados</a:t>
            </a:r>
          </a:p>
        </p:txBody>
      </p:sp>
      <p:sp>
        <p:nvSpPr>
          <p:cNvPr id="5" name="Marcador de contenido 4">
            <a:extLst>
              <a:ext uri="{FF2B5EF4-FFF2-40B4-BE49-F238E27FC236}">
                <a16:creationId xmlns:a16="http://schemas.microsoft.com/office/drawing/2014/main" id="{F6A07479-56BF-4A05-A0BC-779AA5B82CCB}"/>
              </a:ext>
            </a:extLst>
          </p:cNvPr>
          <p:cNvSpPr>
            <a:spLocks noGrp="1"/>
          </p:cNvSpPr>
          <p:nvPr>
            <p:ph idx="1"/>
          </p:nvPr>
        </p:nvSpPr>
        <p:spPr/>
        <p:txBody>
          <a:bodyPr>
            <a:normAutofit/>
          </a:bodyPr>
          <a:lstStyle/>
          <a:p>
            <a:pPr marL="0" indent="0">
              <a:buNone/>
            </a:pPr>
            <a:r>
              <a:rPr lang="es-MX" dirty="0"/>
              <a:t>Las acciones pueden ejecutarse cuando se realiza una llamada a una operación. En un diagrama de estados, las acciones pueden ocurrir en uno de tres momentos distintos:</a:t>
            </a:r>
          </a:p>
          <a:p>
            <a:pPr marL="0" indent="0">
              <a:buNone/>
            </a:pPr>
            <a:r>
              <a:rPr lang="es-MX" dirty="0"/>
              <a:t> </a:t>
            </a:r>
          </a:p>
          <a:p>
            <a:r>
              <a:rPr lang="es-MX" dirty="0"/>
              <a:t>Cuando se lleva a cabo una transición.</a:t>
            </a:r>
          </a:p>
          <a:p>
            <a:r>
              <a:rPr lang="es-MX" dirty="0"/>
              <a:t>Cuando se entra a un estado </a:t>
            </a:r>
          </a:p>
          <a:p>
            <a:r>
              <a:rPr lang="es-MX" dirty="0"/>
              <a:t>Cuando se sale de un estado </a:t>
            </a:r>
          </a:p>
          <a:p>
            <a:pPr marL="0" indent="0">
              <a:buNone/>
            </a:pPr>
            <a:endParaRPr lang="es-MX" dirty="0"/>
          </a:p>
          <a:p>
            <a:pPr marL="0" indent="0">
              <a:buNone/>
            </a:pPr>
            <a:r>
              <a:rPr lang="es-MX" dirty="0"/>
              <a:t>Las acciones de entrada y salida de un estado son independientes de la transición que conecta los estados.</a:t>
            </a:r>
          </a:p>
          <a:p>
            <a:pPr marL="0" indent="0">
              <a:buNone/>
            </a:pPr>
            <a:endParaRPr lang="es-MX" sz="2400" dirty="0"/>
          </a:p>
        </p:txBody>
      </p:sp>
    </p:spTree>
    <p:extLst>
      <p:ext uri="{BB962C8B-B14F-4D97-AF65-F5344CB8AC3E}">
        <p14:creationId xmlns:p14="http://schemas.microsoft.com/office/powerpoint/2010/main" val="34010465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DDE9699-32C4-46EB-9581-9A545E5315EC}"/>
              </a:ext>
            </a:extLst>
          </p:cNvPr>
          <p:cNvPicPr>
            <a:picLocks noChangeAspect="1"/>
          </p:cNvPicPr>
          <p:nvPr/>
        </p:nvPicPr>
        <p:blipFill>
          <a:blip r:embed="rId2"/>
          <a:stretch>
            <a:fillRect/>
          </a:stretch>
        </p:blipFill>
        <p:spPr>
          <a:xfrm>
            <a:off x="1898345" y="777240"/>
            <a:ext cx="8395309" cy="5303519"/>
          </a:xfrm>
          <a:prstGeom prst="rect">
            <a:avLst/>
          </a:prstGeom>
        </p:spPr>
      </p:pic>
    </p:spTree>
    <p:extLst>
      <p:ext uri="{BB962C8B-B14F-4D97-AF65-F5344CB8AC3E}">
        <p14:creationId xmlns:p14="http://schemas.microsoft.com/office/powerpoint/2010/main" val="3293913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133337-418B-41CF-B889-5B2B1D51318A}"/>
              </a:ext>
            </a:extLst>
          </p:cNvPr>
          <p:cNvSpPr>
            <a:spLocks noGrp="1"/>
          </p:cNvSpPr>
          <p:nvPr>
            <p:ph type="title"/>
          </p:nvPr>
        </p:nvSpPr>
        <p:spPr/>
        <p:txBody>
          <a:bodyPr/>
          <a:lstStyle/>
          <a:p>
            <a:r>
              <a:rPr lang="es-MX" dirty="0"/>
              <a:t>Diagramas de maquina de estados</a:t>
            </a:r>
          </a:p>
        </p:txBody>
      </p:sp>
      <p:sp>
        <p:nvSpPr>
          <p:cNvPr id="5" name="Marcador de contenido 4">
            <a:extLst>
              <a:ext uri="{FF2B5EF4-FFF2-40B4-BE49-F238E27FC236}">
                <a16:creationId xmlns:a16="http://schemas.microsoft.com/office/drawing/2014/main" id="{86168FC8-71B8-448B-9239-EC32BBBB0562}"/>
              </a:ext>
            </a:extLst>
          </p:cNvPr>
          <p:cNvSpPr>
            <a:spLocks noGrp="1"/>
          </p:cNvSpPr>
          <p:nvPr>
            <p:ph idx="1"/>
          </p:nvPr>
        </p:nvSpPr>
        <p:spPr/>
        <p:txBody>
          <a:bodyPr>
            <a:normAutofit/>
          </a:bodyPr>
          <a:lstStyle/>
          <a:p>
            <a:pPr marL="0" indent="0">
              <a:buNone/>
            </a:pPr>
            <a:r>
              <a:rPr lang="es-MX" sz="2400" dirty="0"/>
              <a:t>En un diagrama de estados, también puede haber transiciones internas. Dichas transiciones no provocan un cambio de estado y tampoco son resultado de una acción de entrada o de salida.</a:t>
            </a:r>
          </a:p>
          <a:p>
            <a:pPr marL="0" indent="0">
              <a:buNone/>
            </a:pPr>
            <a:endParaRPr lang="es-MX" sz="2400" dirty="0"/>
          </a:p>
        </p:txBody>
      </p:sp>
      <p:pic>
        <p:nvPicPr>
          <p:cNvPr id="6" name="Imagen 5">
            <a:extLst>
              <a:ext uri="{FF2B5EF4-FFF2-40B4-BE49-F238E27FC236}">
                <a16:creationId xmlns:a16="http://schemas.microsoft.com/office/drawing/2014/main" id="{4A868932-5DB9-4734-8B4B-FE51825414E2}"/>
              </a:ext>
            </a:extLst>
          </p:cNvPr>
          <p:cNvPicPr>
            <a:picLocks noChangeAspect="1"/>
          </p:cNvPicPr>
          <p:nvPr/>
        </p:nvPicPr>
        <p:blipFill>
          <a:blip r:embed="rId2"/>
          <a:stretch>
            <a:fillRect/>
          </a:stretch>
        </p:blipFill>
        <p:spPr>
          <a:xfrm>
            <a:off x="2873997" y="3804358"/>
            <a:ext cx="6444006" cy="1766449"/>
          </a:xfrm>
          <a:prstGeom prst="rect">
            <a:avLst/>
          </a:prstGeom>
        </p:spPr>
      </p:pic>
    </p:spTree>
    <p:extLst>
      <p:ext uri="{BB962C8B-B14F-4D97-AF65-F5344CB8AC3E}">
        <p14:creationId xmlns:p14="http://schemas.microsoft.com/office/powerpoint/2010/main" val="377373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B586D-E634-4920-A685-DEAB2F5A65B7}"/>
              </a:ext>
            </a:extLst>
          </p:cNvPr>
          <p:cNvSpPr>
            <a:spLocks noGrp="1"/>
          </p:cNvSpPr>
          <p:nvPr>
            <p:ph type="title"/>
          </p:nvPr>
        </p:nvSpPr>
        <p:spPr/>
        <p:txBody>
          <a:bodyPr/>
          <a:lstStyle/>
          <a:p>
            <a:r>
              <a:rPr lang="es-MX" dirty="0"/>
              <a:t>Diagrama de casos de uso</a:t>
            </a:r>
          </a:p>
        </p:txBody>
      </p:sp>
      <p:sp>
        <p:nvSpPr>
          <p:cNvPr id="3" name="Marcador de contenido 2">
            <a:extLst>
              <a:ext uri="{FF2B5EF4-FFF2-40B4-BE49-F238E27FC236}">
                <a16:creationId xmlns:a16="http://schemas.microsoft.com/office/drawing/2014/main" id="{B66A43BE-CEEE-4636-B76C-99374F75A352}"/>
              </a:ext>
            </a:extLst>
          </p:cNvPr>
          <p:cNvSpPr>
            <a:spLocks noGrp="1"/>
          </p:cNvSpPr>
          <p:nvPr>
            <p:ph idx="1"/>
          </p:nvPr>
        </p:nvSpPr>
        <p:spPr/>
        <p:txBody>
          <a:bodyPr>
            <a:normAutofit/>
          </a:bodyPr>
          <a:lstStyle/>
          <a:p>
            <a:pPr marL="0" indent="0">
              <a:buNone/>
            </a:pPr>
            <a:r>
              <a:rPr lang="es-MX" sz="2400" dirty="0"/>
              <a:t>Los diagramas de casos de uso son utilizados durante la fase de adquisición de requerimientos y análisis para representar la funcionalidad del sistema desde un punto de vista externo (punto de vista del usuario).</a:t>
            </a:r>
          </a:p>
          <a:p>
            <a:pPr marL="0" indent="0">
              <a:buNone/>
            </a:pPr>
            <a:r>
              <a:rPr lang="es-MX" sz="2400" dirty="0"/>
              <a:t>Un caso de uso describe una función provista por el sistema que dará un resultado visible para un actor.</a:t>
            </a:r>
          </a:p>
          <a:p>
            <a:pPr marL="0" indent="0">
              <a:buNone/>
            </a:pPr>
            <a:r>
              <a:rPr lang="es-MX" sz="2400" dirty="0"/>
              <a:t>La definición de los casos de uso y actores se obtiene a partir de la definición de delimitación del sistema, que consiste en diferenciar las tareas que debe realizar el sistema y aquellas que se realizan en su entorno.</a:t>
            </a:r>
          </a:p>
        </p:txBody>
      </p:sp>
    </p:spTree>
    <p:extLst>
      <p:ext uri="{BB962C8B-B14F-4D97-AF65-F5344CB8AC3E}">
        <p14:creationId xmlns:p14="http://schemas.microsoft.com/office/powerpoint/2010/main" val="31053128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A03AD-7EBE-45F0-9E80-614A34DEE35F}"/>
              </a:ext>
            </a:extLst>
          </p:cNvPr>
          <p:cNvSpPr>
            <a:spLocks noGrp="1"/>
          </p:cNvSpPr>
          <p:nvPr>
            <p:ph type="title"/>
          </p:nvPr>
        </p:nvSpPr>
        <p:spPr/>
        <p:txBody>
          <a:bodyPr/>
          <a:lstStyle/>
          <a:p>
            <a:r>
              <a:rPr lang="es-MX" dirty="0"/>
              <a:t>Diagramas de maquina de estados</a:t>
            </a:r>
          </a:p>
        </p:txBody>
      </p:sp>
      <p:sp>
        <p:nvSpPr>
          <p:cNvPr id="3" name="Marcador de contenido 2">
            <a:extLst>
              <a:ext uri="{FF2B5EF4-FFF2-40B4-BE49-F238E27FC236}">
                <a16:creationId xmlns:a16="http://schemas.microsoft.com/office/drawing/2014/main" id="{E6424C6C-164D-412A-8162-A9866E682616}"/>
              </a:ext>
            </a:extLst>
          </p:cNvPr>
          <p:cNvSpPr>
            <a:spLocks noGrp="1"/>
          </p:cNvSpPr>
          <p:nvPr>
            <p:ph idx="1"/>
          </p:nvPr>
        </p:nvSpPr>
        <p:spPr/>
        <p:txBody>
          <a:bodyPr/>
          <a:lstStyle/>
          <a:p>
            <a:pPr marL="0" indent="0">
              <a:buNone/>
            </a:pPr>
            <a:r>
              <a:rPr lang="es-MX" dirty="0"/>
              <a:t>Una actividad es un conjunto de acciones coordinadas que es ejecutada mientras un objeto se encuentra en un estado. </a:t>
            </a:r>
          </a:p>
          <a:p>
            <a:pPr marL="0" indent="0">
              <a:buNone/>
            </a:pPr>
            <a:r>
              <a:rPr lang="es-MX" dirty="0"/>
              <a:t>A diferencia de una acción, una actividad tiene una duración más larga y se interrumpe cuando se lleva a cabo una transición de salida. </a:t>
            </a:r>
          </a:p>
          <a:p>
            <a:pPr marL="0" indent="0">
              <a:buNone/>
            </a:pPr>
            <a:r>
              <a:rPr lang="es-MX" dirty="0"/>
              <a:t>Las actividades se asocian con un estado mediante la etiqueta  </a:t>
            </a:r>
            <a:r>
              <a:rPr lang="es-MX" i="1" dirty="0"/>
              <a:t>do</a:t>
            </a:r>
            <a:r>
              <a:rPr lang="es-MX" dirty="0"/>
              <a:t> y se definen dentro del estado en el que se ejecutan.</a:t>
            </a:r>
          </a:p>
          <a:p>
            <a:pPr marL="0" indent="0">
              <a:buNone/>
            </a:pPr>
            <a:endParaRPr lang="es-MX" dirty="0"/>
          </a:p>
        </p:txBody>
      </p:sp>
      <p:pic>
        <p:nvPicPr>
          <p:cNvPr id="4" name="Imagen 3">
            <a:extLst>
              <a:ext uri="{FF2B5EF4-FFF2-40B4-BE49-F238E27FC236}">
                <a16:creationId xmlns:a16="http://schemas.microsoft.com/office/drawing/2014/main" id="{1477BC1E-72F1-4F4A-A219-8F3EA5DFCBDF}"/>
              </a:ext>
            </a:extLst>
          </p:cNvPr>
          <p:cNvPicPr>
            <a:picLocks noChangeAspect="1"/>
          </p:cNvPicPr>
          <p:nvPr/>
        </p:nvPicPr>
        <p:blipFill>
          <a:blip r:embed="rId2"/>
          <a:stretch>
            <a:fillRect/>
          </a:stretch>
        </p:blipFill>
        <p:spPr>
          <a:xfrm>
            <a:off x="4791075" y="4617252"/>
            <a:ext cx="2609850" cy="1476375"/>
          </a:xfrm>
          <a:prstGeom prst="rect">
            <a:avLst/>
          </a:prstGeom>
        </p:spPr>
      </p:pic>
    </p:spTree>
    <p:extLst>
      <p:ext uri="{BB962C8B-B14F-4D97-AF65-F5344CB8AC3E}">
        <p14:creationId xmlns:p14="http://schemas.microsoft.com/office/powerpoint/2010/main" val="2722799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A03AD-7EBE-45F0-9E80-614A34DEE35F}"/>
              </a:ext>
            </a:extLst>
          </p:cNvPr>
          <p:cNvSpPr>
            <a:spLocks noGrp="1"/>
          </p:cNvSpPr>
          <p:nvPr>
            <p:ph type="title"/>
          </p:nvPr>
        </p:nvSpPr>
        <p:spPr>
          <a:xfrm>
            <a:off x="685800" y="764373"/>
            <a:ext cx="10820400" cy="1293028"/>
          </a:xfrm>
        </p:spPr>
        <p:txBody>
          <a:bodyPr>
            <a:normAutofit/>
          </a:bodyPr>
          <a:lstStyle/>
          <a:p>
            <a:r>
              <a:rPr lang="es-MX" dirty="0"/>
              <a:t>Diagramas de maquina de estados Máquinas de estados anidadas</a:t>
            </a:r>
          </a:p>
        </p:txBody>
      </p:sp>
      <p:sp>
        <p:nvSpPr>
          <p:cNvPr id="3" name="Marcador de contenido 2">
            <a:extLst>
              <a:ext uri="{FF2B5EF4-FFF2-40B4-BE49-F238E27FC236}">
                <a16:creationId xmlns:a16="http://schemas.microsoft.com/office/drawing/2014/main" id="{E6424C6C-164D-412A-8162-A9866E682616}"/>
              </a:ext>
            </a:extLst>
          </p:cNvPr>
          <p:cNvSpPr>
            <a:spLocks noGrp="1"/>
          </p:cNvSpPr>
          <p:nvPr>
            <p:ph idx="1"/>
          </p:nvPr>
        </p:nvSpPr>
        <p:spPr/>
        <p:txBody>
          <a:bodyPr>
            <a:normAutofit/>
          </a:bodyPr>
          <a:lstStyle/>
          <a:p>
            <a:pPr marL="0" indent="0">
              <a:buNone/>
            </a:pPr>
            <a:r>
              <a:rPr lang="es-MX" dirty="0"/>
              <a:t>Se utilizan para reducir la complejidad y pueden ser utilizadas en lugar de las transiciones  internas.</a:t>
            </a:r>
          </a:p>
          <a:p>
            <a:pPr marL="0" indent="0">
              <a:buNone/>
            </a:pPr>
            <a:endParaRPr lang="es-MX" sz="2400" dirty="0"/>
          </a:p>
        </p:txBody>
      </p:sp>
      <p:pic>
        <p:nvPicPr>
          <p:cNvPr id="4" name="Imagen 3">
            <a:extLst>
              <a:ext uri="{FF2B5EF4-FFF2-40B4-BE49-F238E27FC236}">
                <a16:creationId xmlns:a16="http://schemas.microsoft.com/office/drawing/2014/main" id="{28310FA1-FBDC-4F04-8D67-95B3AB6237AC}"/>
              </a:ext>
            </a:extLst>
          </p:cNvPr>
          <p:cNvPicPr>
            <a:picLocks noChangeAspect="1"/>
          </p:cNvPicPr>
          <p:nvPr/>
        </p:nvPicPr>
        <p:blipFill>
          <a:blip r:embed="rId2"/>
          <a:stretch>
            <a:fillRect/>
          </a:stretch>
        </p:blipFill>
        <p:spPr>
          <a:xfrm>
            <a:off x="2367805" y="3118924"/>
            <a:ext cx="7456390" cy="3099761"/>
          </a:xfrm>
          <a:prstGeom prst="rect">
            <a:avLst/>
          </a:prstGeom>
        </p:spPr>
      </p:pic>
    </p:spTree>
    <p:extLst>
      <p:ext uri="{BB962C8B-B14F-4D97-AF65-F5344CB8AC3E}">
        <p14:creationId xmlns:p14="http://schemas.microsoft.com/office/powerpoint/2010/main" val="2252205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A03AD-7EBE-45F0-9E80-614A34DEE35F}"/>
              </a:ext>
            </a:extLst>
          </p:cNvPr>
          <p:cNvSpPr>
            <a:spLocks noGrp="1"/>
          </p:cNvSpPr>
          <p:nvPr>
            <p:ph type="title"/>
          </p:nvPr>
        </p:nvSpPr>
        <p:spPr>
          <a:xfrm>
            <a:off x="685800" y="764373"/>
            <a:ext cx="10820400" cy="1293028"/>
          </a:xfrm>
        </p:spPr>
        <p:txBody>
          <a:bodyPr>
            <a:normAutofit fontScale="90000"/>
          </a:bodyPr>
          <a:lstStyle/>
          <a:p>
            <a:r>
              <a:rPr lang="es-MX" dirty="0"/>
              <a:t>Diagramas de maquina de estados Aplicación de las máquinas de estados</a:t>
            </a:r>
          </a:p>
        </p:txBody>
      </p:sp>
      <p:sp>
        <p:nvSpPr>
          <p:cNvPr id="3" name="Marcador de contenido 2">
            <a:extLst>
              <a:ext uri="{FF2B5EF4-FFF2-40B4-BE49-F238E27FC236}">
                <a16:creationId xmlns:a16="http://schemas.microsoft.com/office/drawing/2014/main" id="{E6424C6C-164D-412A-8162-A9866E682616}"/>
              </a:ext>
            </a:extLst>
          </p:cNvPr>
          <p:cNvSpPr>
            <a:spLocks noGrp="1"/>
          </p:cNvSpPr>
          <p:nvPr>
            <p:ph idx="1"/>
          </p:nvPr>
        </p:nvSpPr>
        <p:spPr/>
        <p:txBody>
          <a:bodyPr>
            <a:normAutofit/>
          </a:bodyPr>
          <a:lstStyle/>
          <a:p>
            <a:pPr marL="0" indent="0">
              <a:buNone/>
            </a:pPr>
            <a:r>
              <a:rPr lang="es-MX" sz="2400" dirty="0"/>
              <a:t>Se utilizan para representar comportamientos no triviales de un subsistema o de un objeto. </a:t>
            </a:r>
          </a:p>
          <a:p>
            <a:pPr marL="0" indent="0">
              <a:buNone/>
            </a:pPr>
            <a:r>
              <a:rPr lang="es-MX" sz="2400" dirty="0"/>
              <a:t>A diferencia de un diagrama de interacción que refleja el impacto de una acción sobre un conjunto de objetos, un diagrama de estados refleja que atributos o que conjunto de atributos de un solo objeto tiene un impacto en su comportamiento.</a:t>
            </a:r>
          </a:p>
          <a:p>
            <a:pPr marL="0" indent="0">
              <a:buNone/>
            </a:pPr>
            <a:r>
              <a:rPr lang="es-MX" sz="2400" dirty="0"/>
              <a:t>Los diagramas de estados se utilizan para identificar los atributos de los objetos y para refinar la definición de su comportamiento. También se utilizan durante las etapas de diseños e objetos y diseño del sistema para describir el dominio de solución de objetos cuyo comportamiento es de interés.</a:t>
            </a:r>
          </a:p>
          <a:p>
            <a:pPr marL="0" indent="0">
              <a:buNone/>
            </a:pPr>
            <a:endParaRPr lang="es-MX" sz="2400" dirty="0"/>
          </a:p>
        </p:txBody>
      </p:sp>
    </p:spTree>
    <p:extLst>
      <p:ext uri="{BB962C8B-B14F-4D97-AF65-F5344CB8AC3E}">
        <p14:creationId xmlns:p14="http://schemas.microsoft.com/office/powerpoint/2010/main" val="27801198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88248-2E29-4C64-A580-863064B3D1D7}"/>
              </a:ext>
            </a:extLst>
          </p:cNvPr>
          <p:cNvSpPr>
            <a:spLocks noGrp="1"/>
          </p:cNvSpPr>
          <p:nvPr>
            <p:ph type="title"/>
          </p:nvPr>
        </p:nvSpPr>
        <p:spPr/>
        <p:txBody>
          <a:bodyPr/>
          <a:lstStyle/>
          <a:p>
            <a:r>
              <a:rPr lang="es-MX" dirty="0"/>
              <a:t>Diagrama de actividades</a:t>
            </a:r>
          </a:p>
        </p:txBody>
      </p:sp>
      <p:sp>
        <p:nvSpPr>
          <p:cNvPr id="3" name="Marcador de texto 2">
            <a:extLst>
              <a:ext uri="{FF2B5EF4-FFF2-40B4-BE49-F238E27FC236}">
                <a16:creationId xmlns:a16="http://schemas.microsoft.com/office/drawing/2014/main" id="{2B11D488-B3ED-42CC-80F7-F47305FFA818}"/>
              </a:ext>
            </a:extLst>
          </p:cNvPr>
          <p:cNvSpPr>
            <a:spLocks noGrp="1"/>
          </p:cNvSpPr>
          <p:nvPr>
            <p:ph type="body" sz="half" idx="2"/>
          </p:nvPr>
        </p:nvSpPr>
        <p:spPr/>
        <p:txBody>
          <a:bodyPr/>
          <a:lstStyle/>
          <a:p>
            <a:endParaRPr lang="es-MX"/>
          </a:p>
        </p:txBody>
      </p:sp>
    </p:spTree>
    <p:extLst>
      <p:ext uri="{BB962C8B-B14F-4D97-AF65-F5344CB8AC3E}">
        <p14:creationId xmlns:p14="http://schemas.microsoft.com/office/powerpoint/2010/main" val="6894880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lstStyle/>
          <a:p>
            <a:r>
              <a:rPr lang="es-MX" dirty="0"/>
              <a:t>Diagrama de actividades</a:t>
            </a:r>
          </a:p>
        </p:txBody>
      </p:sp>
      <p:sp>
        <p:nvSpPr>
          <p:cNvPr id="5" name="Marcador de contenido 4">
            <a:extLst>
              <a:ext uri="{FF2B5EF4-FFF2-40B4-BE49-F238E27FC236}">
                <a16:creationId xmlns:a16="http://schemas.microsoft.com/office/drawing/2014/main" id="{73D04B2E-73E8-4FAF-9D5F-01CFE1C9FA19}"/>
              </a:ext>
            </a:extLst>
          </p:cNvPr>
          <p:cNvSpPr>
            <a:spLocks noGrp="1"/>
          </p:cNvSpPr>
          <p:nvPr>
            <p:ph idx="1"/>
          </p:nvPr>
        </p:nvSpPr>
        <p:spPr/>
        <p:txBody>
          <a:bodyPr>
            <a:normAutofit/>
          </a:bodyPr>
          <a:lstStyle/>
          <a:p>
            <a:pPr marL="0" indent="0">
              <a:buNone/>
            </a:pPr>
            <a:r>
              <a:rPr lang="es-MX" dirty="0"/>
              <a:t>Los diagramas de actividades representan la secuencia y coordinación de comportamiento de bajo nivel. </a:t>
            </a:r>
          </a:p>
          <a:p>
            <a:pPr marL="0" indent="0">
              <a:buNone/>
            </a:pPr>
            <a:r>
              <a:rPr lang="es-MX" dirty="0"/>
              <a:t>Un diagrama de actividades denota como se lleva a cabo un comportamiento en términos de varias secuencias de actividades y el flujo de control del objeto para coordinar dichas actividades. </a:t>
            </a:r>
          </a:p>
          <a:p>
            <a:pPr marL="0" indent="0">
              <a:buNone/>
            </a:pPr>
            <a:r>
              <a:rPr lang="es-MX" dirty="0"/>
              <a:t>Una actividad solo puede ser realizada hasta que todas las actividades que la preceden han sido realizadas.</a:t>
            </a:r>
          </a:p>
          <a:p>
            <a:pPr marL="0" indent="0">
              <a:buNone/>
            </a:pPr>
            <a:r>
              <a:rPr lang="es-MX" dirty="0"/>
              <a:t>Las actividades y acciones se representan mediante rectángulos redondeados y el flujo de control se representa mediante flechas.</a:t>
            </a:r>
          </a:p>
        </p:txBody>
      </p:sp>
    </p:spTree>
    <p:extLst>
      <p:ext uri="{BB962C8B-B14F-4D97-AF65-F5344CB8AC3E}">
        <p14:creationId xmlns:p14="http://schemas.microsoft.com/office/powerpoint/2010/main" val="27546116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lstStyle/>
          <a:p>
            <a:r>
              <a:rPr lang="es-MX" dirty="0"/>
              <a:t>Diagrama de actividades</a:t>
            </a:r>
          </a:p>
        </p:txBody>
      </p:sp>
      <p:pic>
        <p:nvPicPr>
          <p:cNvPr id="2" name="Marcador de contenido 1">
            <a:extLst>
              <a:ext uri="{FF2B5EF4-FFF2-40B4-BE49-F238E27FC236}">
                <a16:creationId xmlns:a16="http://schemas.microsoft.com/office/drawing/2014/main" id="{75F32D2D-429F-4CFA-8621-6886D74F82D0}"/>
              </a:ext>
            </a:extLst>
          </p:cNvPr>
          <p:cNvPicPr>
            <a:picLocks noGrp="1" noChangeAspect="1"/>
          </p:cNvPicPr>
          <p:nvPr>
            <p:ph idx="1"/>
          </p:nvPr>
        </p:nvPicPr>
        <p:blipFill rotWithShape="1">
          <a:blip r:embed="rId2"/>
          <a:srcRect l="841" r="953" b="5808"/>
          <a:stretch/>
        </p:blipFill>
        <p:spPr>
          <a:xfrm>
            <a:off x="298173" y="3014189"/>
            <a:ext cx="11595653" cy="1412037"/>
          </a:xfrm>
          <a:prstGeom prst="rect">
            <a:avLst/>
          </a:prstGeom>
        </p:spPr>
      </p:pic>
    </p:spTree>
    <p:extLst>
      <p:ext uri="{BB962C8B-B14F-4D97-AF65-F5344CB8AC3E}">
        <p14:creationId xmlns:p14="http://schemas.microsoft.com/office/powerpoint/2010/main" val="494354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lstStyle/>
          <a:p>
            <a:r>
              <a:rPr lang="es-MX" dirty="0"/>
              <a:t>Diagrama de actividades</a:t>
            </a:r>
          </a:p>
        </p:txBody>
      </p:sp>
      <p:sp>
        <p:nvSpPr>
          <p:cNvPr id="5" name="Marcador de contenido 4">
            <a:extLst>
              <a:ext uri="{FF2B5EF4-FFF2-40B4-BE49-F238E27FC236}">
                <a16:creationId xmlns:a16="http://schemas.microsoft.com/office/drawing/2014/main" id="{73D04B2E-73E8-4FAF-9D5F-01CFE1C9FA19}"/>
              </a:ext>
            </a:extLst>
          </p:cNvPr>
          <p:cNvSpPr>
            <a:spLocks noGrp="1"/>
          </p:cNvSpPr>
          <p:nvPr>
            <p:ph idx="1"/>
          </p:nvPr>
        </p:nvSpPr>
        <p:spPr/>
        <p:txBody>
          <a:bodyPr>
            <a:normAutofit/>
          </a:bodyPr>
          <a:lstStyle/>
          <a:p>
            <a:pPr marL="0" indent="0">
              <a:buNone/>
            </a:pPr>
            <a:r>
              <a:rPr lang="es-MX" sz="2400" dirty="0"/>
              <a:t>Un diagrama de actividades contiene nodos de control, que controlan el flujo de control del diagrama de actividades y permiten la representación de decisiones, sincronización y concurrencia.</a:t>
            </a:r>
          </a:p>
          <a:p>
            <a:pPr marL="0" indent="0">
              <a:buNone/>
            </a:pPr>
            <a:r>
              <a:rPr lang="es-MX" sz="2400" dirty="0"/>
              <a:t> </a:t>
            </a:r>
          </a:p>
          <a:p>
            <a:pPr marL="0" indent="0">
              <a:buNone/>
            </a:pPr>
            <a:r>
              <a:rPr lang="es-MX" sz="2400" dirty="0"/>
              <a:t>Los nodos de control  principales son los nodos de decisión, de bifurcación y de unión.</a:t>
            </a:r>
          </a:p>
          <a:p>
            <a:pPr marL="0" indent="0">
              <a:buNone/>
            </a:pPr>
            <a:endParaRPr lang="es-MX" sz="2400" dirty="0"/>
          </a:p>
        </p:txBody>
      </p:sp>
    </p:spTree>
    <p:extLst>
      <p:ext uri="{BB962C8B-B14F-4D97-AF65-F5344CB8AC3E}">
        <p14:creationId xmlns:p14="http://schemas.microsoft.com/office/powerpoint/2010/main" val="19033445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lstStyle/>
          <a:p>
            <a:r>
              <a:rPr lang="es-MX" dirty="0"/>
              <a:t>Diagrama de actividades</a:t>
            </a:r>
            <a:br>
              <a:rPr lang="es-MX" dirty="0"/>
            </a:br>
            <a:r>
              <a:rPr lang="es-MX" dirty="0"/>
              <a:t>Nodos de decisión</a:t>
            </a:r>
          </a:p>
        </p:txBody>
      </p:sp>
      <p:sp>
        <p:nvSpPr>
          <p:cNvPr id="5" name="Marcador de contenido 4">
            <a:extLst>
              <a:ext uri="{FF2B5EF4-FFF2-40B4-BE49-F238E27FC236}">
                <a16:creationId xmlns:a16="http://schemas.microsoft.com/office/drawing/2014/main" id="{73D04B2E-73E8-4FAF-9D5F-01CFE1C9FA19}"/>
              </a:ext>
            </a:extLst>
          </p:cNvPr>
          <p:cNvSpPr>
            <a:spLocks noGrp="1"/>
          </p:cNvSpPr>
          <p:nvPr>
            <p:ph idx="1"/>
          </p:nvPr>
        </p:nvSpPr>
        <p:spPr/>
        <p:txBody>
          <a:bodyPr>
            <a:normAutofit/>
          </a:bodyPr>
          <a:lstStyle/>
          <a:p>
            <a:pPr marL="0" indent="0">
              <a:buNone/>
            </a:pPr>
            <a:r>
              <a:rPr lang="es-MX" sz="2400" dirty="0"/>
              <a:t>Las decisiones son ramas del flujo de control y representan alternativas basadas en las condiciones de los objetos o de un conjunto de objetos. Las decisiones se representan mediante un rombo y pueden dividirse en dos o más ramas representadas mediante flechas; cada flecha de salida está etiquetada con la condición a la que corresponde la rama de control.</a:t>
            </a:r>
          </a:p>
          <a:p>
            <a:pPr marL="0" indent="0">
              <a:buNone/>
            </a:pPr>
            <a:endParaRPr lang="es-MX" sz="2400" dirty="0"/>
          </a:p>
        </p:txBody>
      </p:sp>
    </p:spTree>
    <p:extLst>
      <p:ext uri="{BB962C8B-B14F-4D97-AF65-F5344CB8AC3E}">
        <p14:creationId xmlns:p14="http://schemas.microsoft.com/office/powerpoint/2010/main" val="1254306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lstStyle/>
          <a:p>
            <a:r>
              <a:rPr lang="es-MX" dirty="0"/>
              <a:t>Diagrama de actividades</a:t>
            </a:r>
            <a:br>
              <a:rPr lang="es-MX" dirty="0"/>
            </a:br>
            <a:r>
              <a:rPr lang="es-MX" dirty="0"/>
              <a:t>Nodos de decisión</a:t>
            </a:r>
          </a:p>
        </p:txBody>
      </p:sp>
      <p:pic>
        <p:nvPicPr>
          <p:cNvPr id="2" name="Marcador de contenido 1">
            <a:extLst>
              <a:ext uri="{FF2B5EF4-FFF2-40B4-BE49-F238E27FC236}">
                <a16:creationId xmlns:a16="http://schemas.microsoft.com/office/drawing/2014/main" id="{6696F952-EC17-4E03-8008-14F8D1F78BF1}"/>
              </a:ext>
            </a:extLst>
          </p:cNvPr>
          <p:cNvPicPr>
            <a:picLocks noGrp="1" noChangeAspect="1"/>
          </p:cNvPicPr>
          <p:nvPr>
            <p:ph idx="1"/>
          </p:nvPr>
        </p:nvPicPr>
        <p:blipFill>
          <a:blip r:embed="rId2"/>
          <a:stretch>
            <a:fillRect/>
          </a:stretch>
        </p:blipFill>
        <p:spPr>
          <a:xfrm>
            <a:off x="1771650" y="2924969"/>
            <a:ext cx="8648700" cy="2562225"/>
          </a:xfrm>
          <a:prstGeom prst="rect">
            <a:avLst/>
          </a:prstGeom>
        </p:spPr>
      </p:pic>
    </p:spTree>
    <p:extLst>
      <p:ext uri="{BB962C8B-B14F-4D97-AF65-F5344CB8AC3E}">
        <p14:creationId xmlns:p14="http://schemas.microsoft.com/office/powerpoint/2010/main" val="2246267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normAutofit fontScale="90000"/>
          </a:bodyPr>
          <a:lstStyle/>
          <a:p>
            <a:r>
              <a:rPr lang="es-MX" dirty="0"/>
              <a:t>Diagrama de actividades</a:t>
            </a:r>
            <a:br>
              <a:rPr lang="es-MX" dirty="0"/>
            </a:br>
            <a:r>
              <a:rPr lang="es-MX" dirty="0"/>
              <a:t>Nodos de bifurcación y unión</a:t>
            </a:r>
          </a:p>
        </p:txBody>
      </p:sp>
      <p:sp>
        <p:nvSpPr>
          <p:cNvPr id="5" name="Marcador de contenido 4">
            <a:extLst>
              <a:ext uri="{FF2B5EF4-FFF2-40B4-BE49-F238E27FC236}">
                <a16:creationId xmlns:a16="http://schemas.microsoft.com/office/drawing/2014/main" id="{73D04B2E-73E8-4FAF-9D5F-01CFE1C9FA19}"/>
              </a:ext>
            </a:extLst>
          </p:cNvPr>
          <p:cNvSpPr>
            <a:spLocks noGrp="1"/>
          </p:cNvSpPr>
          <p:nvPr>
            <p:ph idx="1"/>
          </p:nvPr>
        </p:nvSpPr>
        <p:spPr/>
        <p:txBody>
          <a:bodyPr>
            <a:normAutofit/>
          </a:bodyPr>
          <a:lstStyle/>
          <a:p>
            <a:pPr marL="0" indent="0">
              <a:buNone/>
            </a:pPr>
            <a:r>
              <a:rPr lang="es-MX" dirty="0"/>
              <a:t>Los nodos de bifurcación y unión representan concurrencia. </a:t>
            </a:r>
          </a:p>
          <a:p>
            <a:pPr marL="0" indent="0">
              <a:buNone/>
            </a:pPr>
            <a:r>
              <a:rPr lang="es-MX" dirty="0"/>
              <a:t>Los nodos de bifurcación muestran la división del flujo de control en múltiples hilos que pueden ejecutarse de forma paralela. Mientras los nodos de unión muestran la sincronización de un conjunto de hilos, es decir su unión en uno solo para continuar con el flujo de control.</a:t>
            </a:r>
          </a:p>
        </p:txBody>
      </p:sp>
    </p:spTree>
    <p:extLst>
      <p:ext uri="{BB962C8B-B14F-4D97-AF65-F5344CB8AC3E}">
        <p14:creationId xmlns:p14="http://schemas.microsoft.com/office/powerpoint/2010/main" val="51074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292B2-080F-4D47-88E8-A1218F0C63B6}"/>
              </a:ext>
            </a:extLst>
          </p:cNvPr>
          <p:cNvSpPr>
            <a:spLocks noGrp="1"/>
          </p:cNvSpPr>
          <p:nvPr>
            <p:ph type="title"/>
          </p:nvPr>
        </p:nvSpPr>
        <p:spPr/>
        <p:txBody>
          <a:bodyPr/>
          <a:lstStyle/>
          <a:p>
            <a:r>
              <a:rPr lang="es-MX" dirty="0"/>
              <a:t>Diagrama de casos de uso</a:t>
            </a:r>
          </a:p>
        </p:txBody>
      </p:sp>
      <p:sp>
        <p:nvSpPr>
          <p:cNvPr id="3" name="Marcador de contenido 2">
            <a:extLst>
              <a:ext uri="{FF2B5EF4-FFF2-40B4-BE49-F238E27FC236}">
                <a16:creationId xmlns:a16="http://schemas.microsoft.com/office/drawing/2014/main" id="{BDF4D211-5842-4F5D-BA86-AE49C59783D5}"/>
              </a:ext>
            </a:extLst>
          </p:cNvPr>
          <p:cNvSpPr>
            <a:spLocks noGrp="1"/>
          </p:cNvSpPr>
          <p:nvPr>
            <p:ph idx="1"/>
          </p:nvPr>
        </p:nvSpPr>
        <p:spPr/>
        <p:txBody>
          <a:bodyPr>
            <a:normAutofit/>
          </a:bodyPr>
          <a:lstStyle/>
          <a:p>
            <a:pPr marL="0" indent="0">
              <a:buNone/>
            </a:pPr>
            <a:r>
              <a:rPr lang="es-MX" sz="2400" dirty="0"/>
              <a:t>Los actores deben estar fuera de los límites del sistema y los casos de uso dentro de los límites del sistema.</a:t>
            </a:r>
          </a:p>
          <a:p>
            <a:pPr marL="0" indent="0">
              <a:buNone/>
            </a:pPr>
            <a:endParaRPr lang="es-MX" sz="2400" dirty="0"/>
          </a:p>
        </p:txBody>
      </p:sp>
      <p:pic>
        <p:nvPicPr>
          <p:cNvPr id="4" name="Imagen 3">
            <a:extLst>
              <a:ext uri="{FF2B5EF4-FFF2-40B4-BE49-F238E27FC236}">
                <a16:creationId xmlns:a16="http://schemas.microsoft.com/office/drawing/2014/main" id="{5CD5C84B-AC15-45D5-960B-9B88DA3A37C2}"/>
              </a:ext>
            </a:extLst>
          </p:cNvPr>
          <p:cNvPicPr>
            <a:picLocks noChangeAspect="1"/>
          </p:cNvPicPr>
          <p:nvPr/>
        </p:nvPicPr>
        <p:blipFill>
          <a:blip r:embed="rId2"/>
          <a:stretch>
            <a:fillRect/>
          </a:stretch>
        </p:blipFill>
        <p:spPr>
          <a:xfrm>
            <a:off x="3557587" y="3558833"/>
            <a:ext cx="5076825" cy="2019300"/>
          </a:xfrm>
          <a:prstGeom prst="rect">
            <a:avLst/>
          </a:prstGeom>
        </p:spPr>
      </p:pic>
    </p:spTree>
    <p:extLst>
      <p:ext uri="{BB962C8B-B14F-4D97-AF65-F5344CB8AC3E}">
        <p14:creationId xmlns:p14="http://schemas.microsoft.com/office/powerpoint/2010/main" val="24957166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normAutofit fontScale="90000"/>
          </a:bodyPr>
          <a:lstStyle/>
          <a:p>
            <a:r>
              <a:rPr lang="es-MX" dirty="0"/>
              <a:t>Diagrama de actividades</a:t>
            </a:r>
            <a:br>
              <a:rPr lang="es-MX" dirty="0"/>
            </a:br>
            <a:r>
              <a:rPr lang="es-MX" dirty="0"/>
              <a:t>Nodos de bifurcación y unión</a:t>
            </a:r>
          </a:p>
        </p:txBody>
      </p:sp>
      <p:pic>
        <p:nvPicPr>
          <p:cNvPr id="2" name="Marcador de contenido 1">
            <a:extLst>
              <a:ext uri="{FF2B5EF4-FFF2-40B4-BE49-F238E27FC236}">
                <a16:creationId xmlns:a16="http://schemas.microsoft.com/office/drawing/2014/main" id="{7E1627F7-0A2B-4696-9EB0-4561D44C4238}"/>
              </a:ext>
            </a:extLst>
          </p:cNvPr>
          <p:cNvPicPr>
            <a:picLocks noGrp="1" noChangeAspect="1"/>
          </p:cNvPicPr>
          <p:nvPr>
            <p:ph idx="1"/>
          </p:nvPr>
        </p:nvPicPr>
        <p:blipFill>
          <a:blip r:embed="rId2"/>
          <a:stretch>
            <a:fillRect/>
          </a:stretch>
        </p:blipFill>
        <p:spPr>
          <a:xfrm>
            <a:off x="1871662" y="2844006"/>
            <a:ext cx="8448675" cy="2724150"/>
          </a:xfrm>
          <a:prstGeom prst="rect">
            <a:avLst/>
          </a:prstGeom>
        </p:spPr>
      </p:pic>
    </p:spTree>
    <p:extLst>
      <p:ext uri="{BB962C8B-B14F-4D97-AF65-F5344CB8AC3E}">
        <p14:creationId xmlns:p14="http://schemas.microsoft.com/office/powerpoint/2010/main" val="268780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normAutofit/>
          </a:bodyPr>
          <a:lstStyle/>
          <a:p>
            <a:r>
              <a:rPr lang="es-MX" dirty="0"/>
              <a:t>Diagrama de actividades</a:t>
            </a:r>
            <a:br>
              <a:rPr lang="es-MX" dirty="0"/>
            </a:br>
            <a:r>
              <a:rPr lang="es-MX" dirty="0"/>
              <a:t>Particiones</a:t>
            </a:r>
          </a:p>
        </p:txBody>
      </p:sp>
      <p:sp>
        <p:nvSpPr>
          <p:cNvPr id="5" name="Marcador de contenido 4">
            <a:extLst>
              <a:ext uri="{FF2B5EF4-FFF2-40B4-BE49-F238E27FC236}">
                <a16:creationId xmlns:a16="http://schemas.microsoft.com/office/drawing/2014/main" id="{73D04B2E-73E8-4FAF-9D5F-01CFE1C9FA19}"/>
              </a:ext>
            </a:extLst>
          </p:cNvPr>
          <p:cNvSpPr>
            <a:spLocks noGrp="1"/>
          </p:cNvSpPr>
          <p:nvPr>
            <p:ph idx="1"/>
          </p:nvPr>
        </p:nvSpPr>
        <p:spPr/>
        <p:txBody>
          <a:bodyPr>
            <a:normAutofit/>
          </a:bodyPr>
          <a:lstStyle/>
          <a:p>
            <a:pPr marL="0" indent="0">
              <a:buNone/>
            </a:pPr>
            <a:r>
              <a:rPr lang="es-MX" dirty="0"/>
              <a:t>Las actividades pueden agruparse en carriles o particiones para denotar que objeto o subsistema implementa las acciones. </a:t>
            </a:r>
          </a:p>
          <a:p>
            <a:pPr marL="0" indent="0">
              <a:buNone/>
            </a:pPr>
            <a:r>
              <a:rPr lang="es-MX" dirty="0"/>
              <a:t>Las particiones pueden representarse mediante rectángulos que enmarcan los grupos de actividades en forma horizontal. Otra forma de representar las particiones es mediante líneas segmentadas.</a:t>
            </a:r>
          </a:p>
        </p:txBody>
      </p:sp>
    </p:spTree>
    <p:extLst>
      <p:ext uri="{BB962C8B-B14F-4D97-AF65-F5344CB8AC3E}">
        <p14:creationId xmlns:p14="http://schemas.microsoft.com/office/powerpoint/2010/main" val="7167164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5D3066-5C6E-471E-9375-DD4EC744218D}"/>
              </a:ext>
            </a:extLst>
          </p:cNvPr>
          <p:cNvSpPr>
            <a:spLocks noGrp="1"/>
          </p:cNvSpPr>
          <p:nvPr>
            <p:ph type="title"/>
          </p:nvPr>
        </p:nvSpPr>
        <p:spPr/>
        <p:txBody>
          <a:bodyPr>
            <a:normAutofit/>
          </a:bodyPr>
          <a:lstStyle/>
          <a:p>
            <a:r>
              <a:rPr lang="es-MX" dirty="0"/>
              <a:t>Diagrama de actividades</a:t>
            </a:r>
            <a:br>
              <a:rPr lang="es-MX" dirty="0"/>
            </a:br>
            <a:r>
              <a:rPr lang="es-MX" dirty="0"/>
              <a:t>Particiones</a:t>
            </a:r>
          </a:p>
        </p:txBody>
      </p:sp>
      <p:pic>
        <p:nvPicPr>
          <p:cNvPr id="2" name="Marcador de contenido 1">
            <a:extLst>
              <a:ext uri="{FF2B5EF4-FFF2-40B4-BE49-F238E27FC236}">
                <a16:creationId xmlns:a16="http://schemas.microsoft.com/office/drawing/2014/main" id="{92440218-C66F-4DE9-ABC9-2512A9F57E4B}"/>
              </a:ext>
            </a:extLst>
          </p:cNvPr>
          <p:cNvPicPr>
            <a:picLocks noGrp="1" noChangeAspect="1"/>
          </p:cNvPicPr>
          <p:nvPr>
            <p:ph idx="1"/>
          </p:nvPr>
        </p:nvPicPr>
        <p:blipFill>
          <a:blip r:embed="rId2"/>
          <a:stretch>
            <a:fillRect/>
          </a:stretch>
        </p:blipFill>
        <p:spPr>
          <a:xfrm>
            <a:off x="1566862" y="2772569"/>
            <a:ext cx="9058275" cy="2867025"/>
          </a:xfrm>
          <a:prstGeom prst="rect">
            <a:avLst/>
          </a:prstGeom>
        </p:spPr>
      </p:pic>
    </p:spTree>
    <p:extLst>
      <p:ext uri="{BB962C8B-B14F-4D97-AF65-F5344CB8AC3E}">
        <p14:creationId xmlns:p14="http://schemas.microsoft.com/office/powerpoint/2010/main" val="22733797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444FB1C-99B2-4BF1-B8BD-1C586EDFAF7C}"/>
              </a:ext>
            </a:extLst>
          </p:cNvPr>
          <p:cNvSpPr>
            <a:spLocks noGrp="1"/>
          </p:cNvSpPr>
          <p:nvPr>
            <p:ph type="title"/>
          </p:nvPr>
        </p:nvSpPr>
        <p:spPr/>
        <p:txBody>
          <a:bodyPr/>
          <a:lstStyle/>
          <a:p>
            <a:r>
              <a:rPr lang="es-MX" dirty="0"/>
              <a:t>Ejercicios para la practica</a:t>
            </a:r>
          </a:p>
        </p:txBody>
      </p:sp>
      <p:sp>
        <p:nvSpPr>
          <p:cNvPr id="5" name="Marcador de contenido 4">
            <a:extLst>
              <a:ext uri="{FF2B5EF4-FFF2-40B4-BE49-F238E27FC236}">
                <a16:creationId xmlns:a16="http://schemas.microsoft.com/office/drawing/2014/main" id="{5581FC59-A70A-48B6-8879-62245DE38C4E}"/>
              </a:ext>
            </a:extLst>
          </p:cNvPr>
          <p:cNvSpPr>
            <a:spLocks noGrp="1"/>
          </p:cNvSpPr>
          <p:nvPr>
            <p:ph idx="1"/>
          </p:nvPr>
        </p:nvSpPr>
        <p:spPr/>
        <p:txBody>
          <a:bodyPr/>
          <a:lstStyle/>
          <a:p>
            <a:pPr marL="0" indent="0">
              <a:buNone/>
            </a:pPr>
            <a:r>
              <a:rPr lang="es-MX" dirty="0"/>
              <a:t>Considerando el proyecto del videojuego de combate que ha estado desarrollando realice lo siguiente:</a:t>
            </a:r>
          </a:p>
          <a:p>
            <a:r>
              <a:rPr lang="es-MX" dirty="0"/>
              <a:t>Identifique tres actores que interactúan en la ejecución de un combate.</a:t>
            </a:r>
          </a:p>
          <a:p>
            <a:r>
              <a:rPr lang="es-MX" dirty="0"/>
              <a:t>Desarrollo el diagrama de casos de uso para el videojuego, considere el guardado del nivel al que ha avanzado el usuario.</a:t>
            </a:r>
          </a:p>
          <a:p>
            <a:r>
              <a:rPr lang="es-MX" dirty="0"/>
              <a:t>Desarrolle el diagrama de clases del videojuego, defina si las clases tienen una relación de composición o agregación.</a:t>
            </a:r>
          </a:p>
          <a:p>
            <a:r>
              <a:rPr lang="es-MX" dirty="0"/>
              <a:t>Desarrolle el diagrama de interacción para un combate.</a:t>
            </a:r>
          </a:p>
          <a:p>
            <a:r>
              <a:rPr lang="es-MX" dirty="0"/>
              <a:t>Desarrolle el diagrama de maquina de estados para un personaje.</a:t>
            </a:r>
          </a:p>
          <a:p>
            <a:r>
              <a:rPr lang="es-MX" dirty="0"/>
              <a:t>Desarrolle el diagrama de actividades para un combate.</a:t>
            </a:r>
          </a:p>
        </p:txBody>
      </p:sp>
    </p:spTree>
    <p:extLst>
      <p:ext uri="{BB962C8B-B14F-4D97-AF65-F5344CB8AC3E}">
        <p14:creationId xmlns:p14="http://schemas.microsoft.com/office/powerpoint/2010/main" val="347138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8A53C-0DF7-4F4D-8A9B-FCC5908D02BD}"/>
              </a:ext>
            </a:extLst>
          </p:cNvPr>
          <p:cNvSpPr>
            <a:spLocks noGrp="1"/>
          </p:cNvSpPr>
          <p:nvPr>
            <p:ph type="title"/>
          </p:nvPr>
        </p:nvSpPr>
        <p:spPr/>
        <p:txBody>
          <a:bodyPr>
            <a:normAutofit fontScale="90000"/>
          </a:bodyPr>
          <a:lstStyle/>
          <a:p>
            <a:r>
              <a:rPr lang="es-MX" dirty="0"/>
              <a:t>Diagramas de Casos de uso</a:t>
            </a:r>
            <a:br>
              <a:rPr lang="es-MX" dirty="0"/>
            </a:br>
            <a:r>
              <a:rPr lang="es-MX" dirty="0"/>
              <a:t>descripción de los casos de uso</a:t>
            </a:r>
          </a:p>
        </p:txBody>
      </p:sp>
      <p:sp>
        <p:nvSpPr>
          <p:cNvPr id="3" name="Marcador de contenido 2">
            <a:extLst>
              <a:ext uri="{FF2B5EF4-FFF2-40B4-BE49-F238E27FC236}">
                <a16:creationId xmlns:a16="http://schemas.microsoft.com/office/drawing/2014/main" id="{361F750F-8A84-4FCE-8D08-01A7A9774DE7}"/>
              </a:ext>
            </a:extLst>
          </p:cNvPr>
          <p:cNvSpPr>
            <a:spLocks noGrp="1"/>
          </p:cNvSpPr>
          <p:nvPr>
            <p:ph idx="1"/>
          </p:nvPr>
        </p:nvSpPr>
        <p:spPr/>
        <p:txBody>
          <a:bodyPr/>
          <a:lstStyle/>
          <a:p>
            <a:r>
              <a:rPr lang="es-MX" dirty="0"/>
              <a:t>Actor: Entidad externa que interactúa con el sistema. Ejemplos de actores pueden ser los usuarios de un sistema con sus diferentes roles (administrador, cliente, …), otro sistema (una base de datos, una línea de fabricación). Los actores deben tener un nombre y descripción únicos.</a:t>
            </a:r>
          </a:p>
          <a:p>
            <a:r>
              <a:rPr lang="es-MX" dirty="0"/>
              <a:t>Caso de uso: Describe el comportamiento del sistema desde el punto de vista de un actor. A este comportamiento también se le conoce como </a:t>
            </a:r>
            <a:r>
              <a:rPr lang="es-MX" b="1" dirty="0"/>
              <a:t>comportamiento externo</a:t>
            </a:r>
            <a:r>
              <a:rPr lang="es-MX" dirty="0"/>
              <a:t>. </a:t>
            </a:r>
          </a:p>
        </p:txBody>
      </p:sp>
    </p:spTree>
    <p:extLst>
      <p:ext uri="{BB962C8B-B14F-4D97-AF65-F5344CB8AC3E}">
        <p14:creationId xmlns:p14="http://schemas.microsoft.com/office/powerpoint/2010/main" val="1477284703"/>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313</TotalTime>
  <Words>3409</Words>
  <Application>Microsoft Office PowerPoint</Application>
  <PresentationFormat>Panorámica</PresentationFormat>
  <Paragraphs>202</Paragraphs>
  <Slides>83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83</vt:i4>
      </vt:variant>
    </vt:vector>
  </HeadingPairs>
  <TitlesOfParts>
    <vt:vector size="86" baseType="lpstr">
      <vt:lpstr>Arial</vt:lpstr>
      <vt:lpstr>Century Gothic</vt:lpstr>
      <vt:lpstr>Estela de condensación</vt:lpstr>
      <vt:lpstr>Tema 4: UML</vt:lpstr>
      <vt:lpstr>¿Qué es uml?</vt:lpstr>
      <vt:lpstr>UML</vt:lpstr>
      <vt:lpstr>UML</vt:lpstr>
      <vt:lpstr>UML</vt:lpstr>
      <vt:lpstr>Herramientas para el desarrollo de diagramas uml</vt:lpstr>
      <vt:lpstr>Diagrama de casos de uso</vt:lpstr>
      <vt:lpstr>Diagrama de casos de uso</vt:lpstr>
      <vt:lpstr>Diagramas de Casos de uso descripción de los casos de uso</vt:lpstr>
      <vt:lpstr>Diagramas de Casos de uso</vt:lpstr>
      <vt:lpstr>Diagramas de Casos de uso</vt:lpstr>
      <vt:lpstr>Diagramas de Casos de uso</vt:lpstr>
      <vt:lpstr>Diagramas de Casos de uso</vt:lpstr>
      <vt:lpstr>Diagramas de Casos de uso</vt:lpstr>
      <vt:lpstr>Presentación de PowerPoint</vt:lpstr>
      <vt:lpstr>Diagramas de Casos de uso relaciones de comunicación</vt:lpstr>
      <vt:lpstr>Diagramas de Casos de uso relaciones de inclusión</vt:lpstr>
      <vt:lpstr>Diagramas de Casos de uso relaciones de inclusión</vt:lpstr>
      <vt:lpstr>Diagramas de Casos de uso relaciones de inclusión</vt:lpstr>
      <vt:lpstr>Diagramas de Casos de uso relaciones de inclusión</vt:lpstr>
      <vt:lpstr>Diagramas de Casos de uso relaciones Extensión</vt:lpstr>
      <vt:lpstr>Diagramas de Casos de uso relaciones extensión</vt:lpstr>
      <vt:lpstr>Diagramas de Casos de uso relaciones extensión</vt:lpstr>
      <vt:lpstr>Diagramas de Casos de uso relaciones de herencia</vt:lpstr>
      <vt:lpstr>Diagramas de Casos de uso relaciones de herencia</vt:lpstr>
      <vt:lpstr>Presentación de PowerPoint</vt:lpstr>
      <vt:lpstr>Diagramas de casos de uso escenarios</vt:lpstr>
      <vt:lpstr>Diagramas de casos de uso escenarios</vt:lpstr>
      <vt:lpstr>Diagramas de casos de uso escenarios</vt:lpstr>
      <vt:lpstr>Presentación de PowerPoint</vt:lpstr>
      <vt:lpstr>Diagramas de clases</vt:lpstr>
      <vt:lpstr>Diagramas de clases</vt:lpstr>
      <vt:lpstr>Diagramas de clases</vt:lpstr>
      <vt:lpstr>Presentación de PowerPoint</vt:lpstr>
      <vt:lpstr>Presentación de PowerPoint</vt:lpstr>
      <vt:lpstr>Diagramas de clases Interfaces y clases abstractas</vt:lpstr>
      <vt:lpstr>Diagramas de clases Enlaces y asociaciones</vt:lpstr>
      <vt:lpstr>Diagramas de clases Clases de asociación</vt:lpstr>
      <vt:lpstr>Presentación de PowerPoint</vt:lpstr>
      <vt:lpstr>Diagramas de clases Clases de asociación</vt:lpstr>
      <vt:lpstr>Presentación de PowerPoint</vt:lpstr>
      <vt:lpstr>Diagramas de clases Roles</vt:lpstr>
      <vt:lpstr>Presentación de PowerPoint</vt:lpstr>
      <vt:lpstr>Diagramas de clases Multiplicidad</vt:lpstr>
      <vt:lpstr>Diagramas de clases Multiplicidad</vt:lpstr>
      <vt:lpstr>Presentación de PowerPoint</vt:lpstr>
      <vt:lpstr>Diagramas de clases Multiplicidad</vt:lpstr>
      <vt:lpstr>Diagramas de clases Agregación</vt:lpstr>
      <vt:lpstr>Diagrama de clases composición</vt:lpstr>
      <vt:lpstr>Diagramas de clases Cualificación</vt:lpstr>
      <vt:lpstr>Diagramas de clases Herencia</vt:lpstr>
      <vt:lpstr>Presentación de PowerPoint</vt:lpstr>
      <vt:lpstr>Diagrama de clases Representación de paquetes</vt:lpstr>
      <vt:lpstr>Modelado dinamico</vt:lpstr>
      <vt:lpstr>Diagramas de interacción</vt:lpstr>
      <vt:lpstr>Diagramas de interacción Diagramas de secuencia</vt:lpstr>
      <vt:lpstr>Presentación de PowerPoint</vt:lpstr>
      <vt:lpstr>Diagramas de interacción Diagramas de secuencia</vt:lpstr>
      <vt:lpstr>Presentación de PowerPoint</vt:lpstr>
      <vt:lpstr>Diagramas de interacción Diagramas de comunicación</vt:lpstr>
      <vt:lpstr>Presentación de PowerPoint</vt:lpstr>
      <vt:lpstr>Diagrama de maquinas de estados</vt:lpstr>
      <vt:lpstr>Diagramas de maquina de estados</vt:lpstr>
      <vt:lpstr>Diagramas de maquina de estados</vt:lpstr>
      <vt:lpstr>Presentación de PowerPoint</vt:lpstr>
      <vt:lpstr>Diagramas de maquina de estados</vt:lpstr>
      <vt:lpstr>Diagramas de maquina de estados</vt:lpstr>
      <vt:lpstr>Presentación de PowerPoint</vt:lpstr>
      <vt:lpstr>Diagramas de maquina de estados</vt:lpstr>
      <vt:lpstr>Diagramas de maquina de estados</vt:lpstr>
      <vt:lpstr>Diagramas de maquina de estados Máquinas de estados anidadas</vt:lpstr>
      <vt:lpstr>Diagramas de maquina de estados Aplicación de las máquinas de estados</vt:lpstr>
      <vt:lpstr>Diagrama de actividades</vt:lpstr>
      <vt:lpstr>Diagrama de actividades</vt:lpstr>
      <vt:lpstr>Diagrama de actividades</vt:lpstr>
      <vt:lpstr>Diagrama de actividades</vt:lpstr>
      <vt:lpstr>Diagrama de actividades Nodos de decisión</vt:lpstr>
      <vt:lpstr>Diagrama de actividades Nodos de decisión</vt:lpstr>
      <vt:lpstr>Diagrama de actividades Nodos de bifurcación y unión</vt:lpstr>
      <vt:lpstr>Diagrama de actividades Nodos de bifurcación y unión</vt:lpstr>
      <vt:lpstr>Diagrama de actividades Particiones</vt:lpstr>
      <vt:lpstr>Diagrama de actividades Particiones</vt:lpstr>
      <vt:lpstr>Ejercicios para la practica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GUADALUPE LIZETH PARRALES ROMAY</dc:creator>
  <cp:lastModifiedBy>GUADALUPE LIZETH PARRALES ROMAY</cp:lastModifiedBy>
  <cp:revision>46</cp:revision>
  <dcterms:created xsi:type="dcterms:W3CDTF">2020-03-31T01:00:23Z</dcterms:created>
  <dcterms:modified xsi:type="dcterms:W3CDTF">2020-04-13T15:51:00Z</dcterms:modified>
</cp:coreProperties>
</file>