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2" r:id="rId7"/>
    <p:sldId id="271" r:id="rId8"/>
    <p:sldId id="268" r:id="rId9"/>
    <p:sldId id="267" r:id="rId10"/>
    <p:sldId id="263" r:id="rId11"/>
    <p:sldId id="266" r:id="rId12"/>
    <p:sldId id="264" r:id="rId13"/>
    <p:sldId id="265" r:id="rId14"/>
    <p:sldId id="269" r:id="rId15"/>
    <p:sldId id="295" r:id="rId16"/>
    <p:sldId id="276" r:id="rId17"/>
    <p:sldId id="275" r:id="rId18"/>
    <p:sldId id="277" r:id="rId19"/>
    <p:sldId id="279" r:id="rId20"/>
    <p:sldId id="280" r:id="rId21"/>
    <p:sldId id="282" r:id="rId22"/>
    <p:sldId id="284" r:id="rId23"/>
    <p:sldId id="286" r:id="rId24"/>
    <p:sldId id="285" r:id="rId25"/>
    <p:sldId id="287" r:id="rId26"/>
    <p:sldId id="272" r:id="rId27"/>
    <p:sldId id="273" r:id="rId28"/>
    <p:sldId id="274" r:id="rId29"/>
    <p:sldId id="288" r:id="rId30"/>
    <p:sldId id="289" r:id="rId31"/>
    <p:sldId id="290" r:id="rId32"/>
    <p:sldId id="292" r:id="rId33"/>
    <p:sldId id="291" r:id="rId34"/>
    <p:sldId id="294" r:id="rId35"/>
    <p:sldId id="293" r:id="rId36"/>
    <p:sldId id="28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4/15/2020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4/15/2020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4/15/2020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FA27C-721B-4ED5-9537-D2619E8B3E0B}"/>
              </a:ext>
            </a:extLst>
          </p:cNvPr>
          <p:cNvSpPr>
            <a:spLocks noGrp="1"/>
          </p:cNvSpPr>
          <p:nvPr>
            <p:ph type="ctrTitle"/>
          </p:nvPr>
        </p:nvSpPr>
        <p:spPr/>
        <p:txBody>
          <a:bodyPr/>
          <a:lstStyle/>
          <a:p>
            <a:r>
              <a:rPr lang="es-MX" dirty="0"/>
              <a:t>Tema 5 – Manejo de excepciones y errores</a:t>
            </a:r>
          </a:p>
        </p:txBody>
      </p:sp>
      <p:sp>
        <p:nvSpPr>
          <p:cNvPr id="3" name="Subtítulo 2">
            <a:extLst>
              <a:ext uri="{FF2B5EF4-FFF2-40B4-BE49-F238E27FC236}">
                <a16:creationId xmlns:a16="http://schemas.microsoft.com/office/drawing/2014/main" id="{5F1901ED-6134-458D-B257-59C472ADCDF3}"/>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616520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64524-A07D-4359-A8F6-D79A8C7BA0A4}"/>
              </a:ext>
            </a:extLst>
          </p:cNvPr>
          <p:cNvSpPr>
            <a:spLocks noGrp="1"/>
          </p:cNvSpPr>
          <p:nvPr>
            <p:ph type="title"/>
          </p:nvPr>
        </p:nvSpPr>
        <p:spPr/>
        <p:txBody>
          <a:bodyPr/>
          <a:lstStyle/>
          <a:p>
            <a:r>
              <a:rPr lang="es-MX" dirty="0"/>
              <a:t>Manejo de excepciones</a:t>
            </a:r>
          </a:p>
        </p:txBody>
      </p:sp>
      <p:sp>
        <p:nvSpPr>
          <p:cNvPr id="3" name="Marcador de contenido 2">
            <a:extLst>
              <a:ext uri="{FF2B5EF4-FFF2-40B4-BE49-F238E27FC236}">
                <a16:creationId xmlns:a16="http://schemas.microsoft.com/office/drawing/2014/main" id="{BA6E7D3C-B169-4036-83DE-99C7580FE466}"/>
              </a:ext>
            </a:extLst>
          </p:cNvPr>
          <p:cNvSpPr>
            <a:spLocks noGrp="1"/>
          </p:cNvSpPr>
          <p:nvPr>
            <p:ph idx="1"/>
          </p:nvPr>
        </p:nvSpPr>
        <p:spPr>
          <a:xfrm>
            <a:off x="1154954" y="2603500"/>
            <a:ext cx="8825659" cy="3916570"/>
          </a:xfrm>
        </p:spPr>
        <p:txBody>
          <a:bodyPr>
            <a:normAutofit fontScale="92500" lnSpcReduction="20000"/>
          </a:bodyPr>
          <a:lstStyle/>
          <a:p>
            <a:pPr marL="0" indent="0">
              <a:buNone/>
            </a:pPr>
            <a:r>
              <a:rPr lang="es-MX" dirty="0"/>
              <a:t>Para el manejo de excepciones se utiliza las siguiente sintaxis:</a:t>
            </a:r>
          </a:p>
          <a:p>
            <a:pPr marL="0" indent="0">
              <a:buNone/>
            </a:pPr>
            <a:r>
              <a:rPr lang="es-MX" dirty="0"/>
              <a:t>try{</a:t>
            </a:r>
          </a:p>
          <a:p>
            <a:pPr marL="0" indent="0">
              <a:buNone/>
            </a:pPr>
            <a:r>
              <a:rPr lang="es-MX" dirty="0"/>
              <a:t>	//Bloque de código donde ocurre la excepción</a:t>
            </a:r>
          </a:p>
          <a:p>
            <a:pPr marL="0" indent="0">
              <a:buNone/>
            </a:pPr>
            <a:r>
              <a:rPr lang="es-MX" dirty="0"/>
              <a:t>}catch(TipoDeExcepcion1 ObjExcepcion1){</a:t>
            </a:r>
          </a:p>
          <a:p>
            <a:pPr marL="0" indent="0">
              <a:buNone/>
            </a:pPr>
            <a:r>
              <a:rPr lang="es-MX" dirty="0"/>
              <a:t>	//Código que se encargará de manejar el error</a:t>
            </a:r>
          </a:p>
          <a:p>
            <a:pPr marL="0" indent="0">
              <a:buNone/>
            </a:pPr>
            <a:r>
              <a:rPr lang="es-MX" dirty="0"/>
              <a:t>} catch(TipoDeExcepcion2 ObjExcepcion2){</a:t>
            </a:r>
          </a:p>
          <a:p>
            <a:pPr marL="0" indent="0">
              <a:buNone/>
            </a:pPr>
            <a:r>
              <a:rPr lang="es-MX" dirty="0"/>
              <a:t>	//Código que se encargará de manejar el error</a:t>
            </a:r>
          </a:p>
          <a:p>
            <a:pPr marL="0" indent="0">
              <a:buNone/>
            </a:pPr>
            <a:r>
              <a:rPr lang="es-MX" dirty="0"/>
              <a:t>}</a:t>
            </a:r>
            <a:r>
              <a:rPr lang="es-MX" dirty="0" err="1"/>
              <a:t>finally</a:t>
            </a:r>
            <a:r>
              <a:rPr lang="es-MX" dirty="0"/>
              <a:t>{</a:t>
            </a:r>
          </a:p>
          <a:p>
            <a:pPr marL="0" indent="0">
              <a:buNone/>
            </a:pPr>
            <a:r>
              <a:rPr lang="es-MX" dirty="0"/>
              <a:t>	//Bloque de código que se ejecutará después del manejo de la excepción</a:t>
            </a:r>
          </a:p>
          <a:p>
            <a:pPr marL="0" indent="0">
              <a:buNone/>
            </a:pPr>
            <a:r>
              <a:rPr lang="es-MX" dirty="0"/>
              <a:t>	//Este código siempre se ejecuta.</a:t>
            </a:r>
          </a:p>
          <a:p>
            <a:pPr marL="0" indent="0">
              <a:buNone/>
            </a:pPr>
            <a:r>
              <a:rPr lang="es-MX" dirty="0"/>
              <a:t>}</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416308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A5211-41DD-44BF-A701-0B9471243D8B}"/>
              </a:ext>
            </a:extLst>
          </p:cNvPr>
          <p:cNvSpPr>
            <a:spLocks noGrp="1"/>
          </p:cNvSpPr>
          <p:nvPr>
            <p:ph type="title"/>
          </p:nvPr>
        </p:nvSpPr>
        <p:spPr/>
        <p:txBody>
          <a:bodyPr/>
          <a:lstStyle/>
          <a:p>
            <a:r>
              <a:rPr lang="es-MX" dirty="0"/>
              <a:t>Tipos de excepciones</a:t>
            </a:r>
          </a:p>
        </p:txBody>
      </p:sp>
      <p:sp>
        <p:nvSpPr>
          <p:cNvPr id="3" name="Marcador de contenido 2">
            <a:extLst>
              <a:ext uri="{FF2B5EF4-FFF2-40B4-BE49-F238E27FC236}">
                <a16:creationId xmlns:a16="http://schemas.microsoft.com/office/drawing/2014/main" id="{561BA479-A142-4643-AB52-47EA7E37B2BC}"/>
              </a:ext>
            </a:extLst>
          </p:cNvPr>
          <p:cNvSpPr>
            <a:spLocks noGrp="1"/>
          </p:cNvSpPr>
          <p:nvPr>
            <p:ph idx="1"/>
          </p:nvPr>
        </p:nvSpPr>
        <p:spPr/>
        <p:txBody>
          <a:bodyPr/>
          <a:lstStyle/>
          <a:p>
            <a:pPr marL="0" indent="0">
              <a:buNone/>
            </a:pPr>
            <a:r>
              <a:rPr lang="es-MX" dirty="0"/>
              <a:t>Las excepciones pueden ser:</a:t>
            </a:r>
          </a:p>
          <a:p>
            <a:r>
              <a:rPr lang="es-MX" b="1" dirty="0"/>
              <a:t>Verificadas</a:t>
            </a:r>
            <a:r>
              <a:rPr lang="es-MX" dirty="0"/>
              <a:t>: Las condiciones de error se verifican en tiempo de compilación. Estas excepciones deben ser manejadas de forma obligatoria.</a:t>
            </a:r>
          </a:p>
          <a:p>
            <a:r>
              <a:rPr lang="es-MX" b="1" dirty="0"/>
              <a:t>No verificadas</a:t>
            </a:r>
            <a:r>
              <a:rPr lang="es-MX" dirty="0"/>
              <a:t>: Las condiciones de error no son verificadas en tiempo de compilación. No es necesario manejarlas.</a:t>
            </a:r>
          </a:p>
        </p:txBody>
      </p:sp>
    </p:spTree>
    <p:extLst>
      <p:ext uri="{BB962C8B-B14F-4D97-AF65-F5344CB8AC3E}">
        <p14:creationId xmlns:p14="http://schemas.microsoft.com/office/powerpoint/2010/main" val="93377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6FA1F-536B-42A9-9EC0-B96396B11AA2}"/>
              </a:ext>
            </a:extLst>
          </p:cNvPr>
          <p:cNvSpPr>
            <a:spLocks noGrp="1"/>
          </p:cNvSpPr>
          <p:nvPr>
            <p:ph type="title"/>
          </p:nvPr>
        </p:nvSpPr>
        <p:spPr>
          <a:xfrm>
            <a:off x="662610" y="973668"/>
            <a:ext cx="9621078" cy="706964"/>
          </a:xfrm>
        </p:spPr>
        <p:txBody>
          <a:bodyPr/>
          <a:lstStyle/>
          <a:p>
            <a:r>
              <a:rPr lang="es-MX" dirty="0"/>
              <a:t>Jerarquía de clases para el manejo de errores</a:t>
            </a:r>
          </a:p>
        </p:txBody>
      </p:sp>
      <p:sp>
        <p:nvSpPr>
          <p:cNvPr id="3" name="Marcador de contenido 2">
            <a:extLst>
              <a:ext uri="{FF2B5EF4-FFF2-40B4-BE49-F238E27FC236}">
                <a16:creationId xmlns:a16="http://schemas.microsoft.com/office/drawing/2014/main" id="{906DEAAB-63ED-480D-8C64-3F8C805EFA7F}"/>
              </a:ext>
            </a:extLst>
          </p:cNvPr>
          <p:cNvSpPr>
            <a:spLocks noGrp="1"/>
          </p:cNvSpPr>
          <p:nvPr>
            <p:ph idx="1"/>
          </p:nvPr>
        </p:nvSpPr>
        <p:spPr/>
        <p:txBody>
          <a:bodyPr>
            <a:normAutofit lnSpcReduction="10000"/>
          </a:bodyPr>
          <a:lstStyle/>
          <a:p>
            <a:pPr marL="0" indent="0">
              <a:buNone/>
            </a:pPr>
            <a:r>
              <a:rPr lang="es-MX" dirty="0"/>
              <a:t>Todas las clases que definen excepciones son subclases de la clase </a:t>
            </a:r>
            <a:r>
              <a:rPr lang="es-MX" dirty="0" err="1"/>
              <a:t>Throwable</a:t>
            </a:r>
            <a:r>
              <a:rPr lang="es-MX" dirty="0"/>
              <a:t>, de ella se derivan dos subclases que distinguen las dos ramas distintivas para el manejo de errores en Java:</a:t>
            </a:r>
          </a:p>
          <a:p>
            <a:r>
              <a:rPr lang="es-MX" b="1" dirty="0" err="1"/>
              <a:t>Exception</a:t>
            </a:r>
            <a:r>
              <a:rPr lang="es-MX" dirty="0"/>
              <a:t>: Es la clase que se utiliza para manejar las excepciones de programas desarrollados por el usuario. De esta subclase se desprende una clase importante llamada </a:t>
            </a:r>
            <a:r>
              <a:rPr lang="es-MX" dirty="0" err="1"/>
              <a:t>RuntimeException</a:t>
            </a:r>
            <a:r>
              <a:rPr lang="es-MX" dirty="0"/>
              <a:t>, las excepciones de este tipo se definen de forma automática en los programas creados por el usuario. </a:t>
            </a:r>
          </a:p>
          <a:p>
            <a:r>
              <a:rPr lang="es-MX" b="1" dirty="0"/>
              <a:t>Error</a:t>
            </a:r>
            <a:r>
              <a:rPr lang="es-MX" dirty="0"/>
              <a:t>: Define excepciones que no se espera se deban atrapar bajo condiciones normales. Reflejan errores en el entorno de ejecución por ejemplo el desbordamiento de la pila del programa, u otro tipo de error catastrófico. </a:t>
            </a:r>
          </a:p>
        </p:txBody>
      </p:sp>
    </p:spTree>
    <p:extLst>
      <p:ext uri="{BB962C8B-B14F-4D97-AF65-F5344CB8AC3E}">
        <p14:creationId xmlns:p14="http://schemas.microsoft.com/office/powerpoint/2010/main" val="1923893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E076FA1F-536B-42A9-9EC0-B96396B11AA2}"/>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3800" b="0" i="0" kern="1200" dirty="0" err="1">
                <a:solidFill>
                  <a:srgbClr val="EBEBEB"/>
                </a:solidFill>
                <a:latin typeface="+mj-lt"/>
                <a:ea typeface="+mj-ea"/>
                <a:cs typeface="+mj-cs"/>
              </a:rPr>
              <a:t>Jerarquía</a:t>
            </a:r>
            <a:r>
              <a:rPr lang="en-US" sz="3800" b="0" i="0" kern="1200" dirty="0">
                <a:solidFill>
                  <a:srgbClr val="EBEBEB"/>
                </a:solidFill>
                <a:latin typeface="+mj-lt"/>
                <a:ea typeface="+mj-ea"/>
                <a:cs typeface="+mj-cs"/>
              </a:rPr>
              <a:t> de </a:t>
            </a:r>
            <a:r>
              <a:rPr lang="en-US" sz="3800" b="0" i="0" kern="1200" dirty="0" err="1">
                <a:solidFill>
                  <a:srgbClr val="EBEBEB"/>
                </a:solidFill>
                <a:latin typeface="+mj-lt"/>
                <a:ea typeface="+mj-ea"/>
                <a:cs typeface="+mj-cs"/>
              </a:rPr>
              <a:t>clases</a:t>
            </a:r>
            <a:r>
              <a:rPr lang="en-US" sz="3800" b="0" i="0" kern="1200" dirty="0">
                <a:solidFill>
                  <a:srgbClr val="EBEBEB"/>
                </a:solidFill>
                <a:latin typeface="+mj-lt"/>
                <a:ea typeface="+mj-ea"/>
                <a:cs typeface="+mj-cs"/>
              </a:rPr>
              <a:t> de </a:t>
            </a:r>
            <a:r>
              <a:rPr lang="en-US" sz="3800" b="0" i="0" kern="1200" dirty="0" err="1">
                <a:solidFill>
                  <a:srgbClr val="EBEBEB"/>
                </a:solidFill>
                <a:latin typeface="+mj-lt"/>
                <a:ea typeface="+mj-ea"/>
                <a:cs typeface="+mj-cs"/>
              </a:rPr>
              <a:t>excepciones</a:t>
            </a:r>
            <a:endParaRPr lang="en-US" sz="3800" b="0" i="0" kern="1200" dirty="0">
              <a:solidFill>
                <a:srgbClr val="EBEBEB"/>
              </a:solidFill>
              <a:latin typeface="+mj-lt"/>
              <a:ea typeface="+mj-ea"/>
              <a:cs typeface="+mj-cs"/>
            </a:endParaRPr>
          </a:p>
        </p:txBody>
      </p:sp>
      <p:pic>
        <p:nvPicPr>
          <p:cNvPr id="5" name="Marcador de contenido 4" descr="Captura de pantalla de un celular&#10;&#10;Descripción generada automáticamente">
            <a:extLst>
              <a:ext uri="{FF2B5EF4-FFF2-40B4-BE49-F238E27FC236}">
                <a16:creationId xmlns:a16="http://schemas.microsoft.com/office/drawing/2014/main" id="{15A5BC53-2A4E-43B6-B489-F097FC085CE2}"/>
              </a:ext>
            </a:extLst>
          </p:cNvPr>
          <p:cNvPicPr>
            <a:picLocks noGrp="1" noChangeAspect="1"/>
          </p:cNvPicPr>
          <p:nvPr>
            <p:ph idx="1"/>
          </p:nvPr>
        </p:nvPicPr>
        <p:blipFill>
          <a:blip r:embed="rId3"/>
          <a:stretch>
            <a:fillRect/>
          </a:stretch>
        </p:blipFill>
        <p:spPr>
          <a:xfrm>
            <a:off x="1557714" y="889970"/>
            <a:ext cx="5534671" cy="507806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11542771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FA98390-13BB-43C7-A00D-461F0D575C2E}"/>
              </a:ext>
            </a:extLst>
          </p:cNvPr>
          <p:cNvSpPr>
            <a:spLocks noGrp="1"/>
          </p:cNvSpPr>
          <p:nvPr>
            <p:ph type="title"/>
          </p:nvPr>
        </p:nvSpPr>
        <p:spPr/>
        <p:txBody>
          <a:bodyPr/>
          <a:lstStyle/>
          <a:p>
            <a:r>
              <a:rPr lang="es-MX" dirty="0"/>
              <a:t>Ver Errores4.java</a:t>
            </a:r>
          </a:p>
        </p:txBody>
      </p:sp>
      <p:sp>
        <p:nvSpPr>
          <p:cNvPr id="5" name="Marcador de texto 4">
            <a:extLst>
              <a:ext uri="{FF2B5EF4-FFF2-40B4-BE49-F238E27FC236}">
                <a16:creationId xmlns:a16="http://schemas.microsoft.com/office/drawing/2014/main" id="{30A963FB-E956-4B09-A88E-B770F44D5DD2}"/>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2022781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FA98390-13BB-43C7-A00D-461F0D575C2E}"/>
              </a:ext>
            </a:extLst>
          </p:cNvPr>
          <p:cNvSpPr>
            <a:spLocks noGrp="1"/>
          </p:cNvSpPr>
          <p:nvPr>
            <p:ph type="title"/>
          </p:nvPr>
        </p:nvSpPr>
        <p:spPr/>
        <p:txBody>
          <a:bodyPr/>
          <a:lstStyle/>
          <a:p>
            <a:r>
              <a:rPr lang="es-MX" dirty="0"/>
              <a:t>TryCatchEnCiclo.java</a:t>
            </a:r>
          </a:p>
        </p:txBody>
      </p:sp>
      <p:sp>
        <p:nvSpPr>
          <p:cNvPr id="5" name="Marcador de texto 4">
            <a:extLst>
              <a:ext uri="{FF2B5EF4-FFF2-40B4-BE49-F238E27FC236}">
                <a16:creationId xmlns:a16="http://schemas.microsoft.com/office/drawing/2014/main" id="{30A963FB-E956-4B09-A88E-B770F44D5DD2}"/>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2176719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BA6437C-D0C3-4F38-B4D7-9D0A41750C30}"/>
              </a:ext>
            </a:extLst>
          </p:cNvPr>
          <p:cNvSpPr>
            <a:spLocks noGrp="1"/>
          </p:cNvSpPr>
          <p:nvPr>
            <p:ph type="title"/>
          </p:nvPr>
        </p:nvSpPr>
        <p:spPr/>
        <p:txBody>
          <a:bodyPr/>
          <a:lstStyle/>
          <a:p>
            <a:r>
              <a:rPr lang="es-MX" dirty="0"/>
              <a:t>Programas con múltiples clausulas catch</a:t>
            </a:r>
          </a:p>
        </p:txBody>
      </p:sp>
      <p:sp>
        <p:nvSpPr>
          <p:cNvPr id="5" name="Marcador de contenido 4">
            <a:extLst>
              <a:ext uri="{FF2B5EF4-FFF2-40B4-BE49-F238E27FC236}">
                <a16:creationId xmlns:a16="http://schemas.microsoft.com/office/drawing/2014/main" id="{7715BEB1-7D98-4E90-AC1A-CB5F0B97ACB9}"/>
              </a:ext>
            </a:extLst>
          </p:cNvPr>
          <p:cNvSpPr>
            <a:spLocks noGrp="1"/>
          </p:cNvSpPr>
          <p:nvPr>
            <p:ph idx="1"/>
          </p:nvPr>
        </p:nvSpPr>
        <p:spPr/>
        <p:txBody>
          <a:bodyPr>
            <a:normAutofit/>
          </a:bodyPr>
          <a:lstStyle/>
          <a:p>
            <a:pPr marL="0" indent="0">
              <a:buNone/>
            </a:pPr>
            <a:r>
              <a:rPr lang="es-MX" sz="2000" dirty="0"/>
              <a:t>Es posible que, durante la ejecución de un programa, se lance mas de una excepción, para manejar esta situación, es posible utilizar mas de una sentencia catch para una misma sentencia try. </a:t>
            </a:r>
          </a:p>
          <a:p>
            <a:pPr marL="0" indent="0">
              <a:buNone/>
            </a:pPr>
            <a:r>
              <a:rPr lang="es-MX" sz="2000" dirty="0"/>
              <a:t>Cuando una excepción es lanzada, se verificará cual es la primera clausula catch que puede manejar dicha excepción; una vez que se ha encontrado la clausula catch apropiada, las demás serán ignoradas y la ejecución del programa continuará con su flujo. Por lo tanto es necesario ordenar las clausulas catch de tal forma que primero se atrapen las excepciones mas especializadas y al último las mas generales.</a:t>
            </a:r>
          </a:p>
        </p:txBody>
      </p:sp>
    </p:spTree>
    <p:extLst>
      <p:ext uri="{BB962C8B-B14F-4D97-AF65-F5344CB8AC3E}">
        <p14:creationId xmlns:p14="http://schemas.microsoft.com/office/powerpoint/2010/main" val="33350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FA98390-13BB-43C7-A00D-461F0D575C2E}"/>
              </a:ext>
            </a:extLst>
          </p:cNvPr>
          <p:cNvSpPr>
            <a:spLocks noGrp="1"/>
          </p:cNvSpPr>
          <p:nvPr>
            <p:ph type="title"/>
          </p:nvPr>
        </p:nvSpPr>
        <p:spPr/>
        <p:txBody>
          <a:bodyPr/>
          <a:lstStyle/>
          <a:p>
            <a:r>
              <a:rPr lang="es-MX" dirty="0"/>
              <a:t>Ver MultiCatch.java y MultiCatch2.java</a:t>
            </a:r>
          </a:p>
        </p:txBody>
      </p:sp>
      <p:sp>
        <p:nvSpPr>
          <p:cNvPr id="5" name="Marcador de texto 4">
            <a:extLst>
              <a:ext uri="{FF2B5EF4-FFF2-40B4-BE49-F238E27FC236}">
                <a16:creationId xmlns:a16="http://schemas.microsoft.com/office/drawing/2014/main" id="{30A963FB-E956-4B09-A88E-B770F44D5DD2}"/>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2457202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6AE782-58D1-4B2A-9E37-C45524DE1A18}"/>
              </a:ext>
            </a:extLst>
          </p:cNvPr>
          <p:cNvSpPr>
            <a:spLocks noGrp="1"/>
          </p:cNvSpPr>
          <p:nvPr>
            <p:ph type="title"/>
          </p:nvPr>
        </p:nvSpPr>
        <p:spPr/>
        <p:txBody>
          <a:bodyPr/>
          <a:lstStyle/>
          <a:p>
            <a:r>
              <a:rPr lang="es-MX" dirty="0"/>
              <a:t>Excepciones anidadas</a:t>
            </a:r>
          </a:p>
        </p:txBody>
      </p:sp>
      <p:sp>
        <p:nvSpPr>
          <p:cNvPr id="5" name="Marcador de contenido 4">
            <a:extLst>
              <a:ext uri="{FF2B5EF4-FFF2-40B4-BE49-F238E27FC236}">
                <a16:creationId xmlns:a16="http://schemas.microsoft.com/office/drawing/2014/main" id="{1347D7E4-DEBE-4BFB-A954-F18E77058A30}"/>
              </a:ext>
            </a:extLst>
          </p:cNvPr>
          <p:cNvSpPr>
            <a:spLocks noGrp="1"/>
          </p:cNvSpPr>
          <p:nvPr>
            <p:ph idx="1"/>
          </p:nvPr>
        </p:nvSpPr>
        <p:spPr/>
        <p:txBody>
          <a:bodyPr>
            <a:normAutofit/>
          </a:bodyPr>
          <a:lstStyle/>
          <a:p>
            <a:pPr marL="0" indent="0">
              <a:buNone/>
            </a:pPr>
            <a:r>
              <a:rPr lang="es-MX" sz="2000" dirty="0"/>
              <a:t>Es posible crear excepciones anidadas, es decir bloque try-catch dentro de una sentencia try.</a:t>
            </a:r>
          </a:p>
          <a:p>
            <a:pPr marL="0" indent="0">
              <a:buNone/>
            </a:pPr>
            <a:r>
              <a:rPr lang="es-MX" sz="2000" dirty="0"/>
              <a:t>Cuando se programan excepciones anidadas, la ejecución en caso de lanzarse una excepción es la siguiente</a:t>
            </a:r>
          </a:p>
        </p:txBody>
      </p:sp>
    </p:spTree>
    <p:extLst>
      <p:ext uri="{BB962C8B-B14F-4D97-AF65-F5344CB8AC3E}">
        <p14:creationId xmlns:p14="http://schemas.microsoft.com/office/powerpoint/2010/main" val="1663163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1347D7E4-DEBE-4BFB-A954-F18E77058A30}"/>
              </a:ext>
            </a:extLst>
          </p:cNvPr>
          <p:cNvSpPr>
            <a:spLocks noGrp="1"/>
          </p:cNvSpPr>
          <p:nvPr>
            <p:ph idx="4294967295"/>
          </p:nvPr>
        </p:nvSpPr>
        <p:spPr>
          <a:xfrm>
            <a:off x="1308294" y="703385"/>
            <a:ext cx="8510955" cy="5133535"/>
          </a:xfrm>
        </p:spPr>
        <p:txBody>
          <a:bodyPr>
            <a:normAutofit fontScale="92500" lnSpcReduction="20000"/>
          </a:bodyPr>
          <a:lstStyle/>
          <a:p>
            <a:pPr marL="0" indent="0">
              <a:buNone/>
            </a:pPr>
            <a:r>
              <a:rPr lang="es-MX" sz="2000" dirty="0"/>
              <a:t>try{</a:t>
            </a:r>
          </a:p>
          <a:p>
            <a:pPr marL="0" indent="0">
              <a:buNone/>
            </a:pPr>
            <a:r>
              <a:rPr lang="es-MX" sz="2000" dirty="0"/>
              <a:t>	//código</a:t>
            </a:r>
          </a:p>
          <a:p>
            <a:pPr marL="0" indent="0">
              <a:buNone/>
            </a:pPr>
            <a:r>
              <a:rPr lang="es-MX" sz="2000" dirty="0"/>
              <a:t>	try{</a:t>
            </a:r>
          </a:p>
          <a:p>
            <a:pPr marL="0" indent="0">
              <a:buNone/>
            </a:pPr>
            <a:r>
              <a:rPr lang="es-MX" sz="2000" dirty="0"/>
              <a:t>		//código</a:t>
            </a:r>
          </a:p>
          <a:p>
            <a:pPr marL="0" indent="0">
              <a:buNone/>
            </a:pPr>
            <a:r>
              <a:rPr lang="es-MX" sz="2000" dirty="0"/>
              <a:t>		</a:t>
            </a:r>
            <a:r>
              <a:rPr lang="es-MX" sz="2000" b="1" dirty="0">
                <a:solidFill>
                  <a:schemeClr val="tx1"/>
                </a:solidFill>
              </a:rPr>
              <a:t>try{</a:t>
            </a:r>
          </a:p>
          <a:p>
            <a:pPr marL="0" indent="0">
              <a:buNone/>
            </a:pPr>
            <a:r>
              <a:rPr lang="es-MX" sz="2000" b="1" dirty="0">
                <a:solidFill>
                  <a:schemeClr val="tx1"/>
                </a:solidFill>
              </a:rPr>
              <a:t>			</a:t>
            </a:r>
            <a:r>
              <a:rPr lang="es-MX" sz="2000" dirty="0">
                <a:solidFill>
                  <a:schemeClr val="tx1"/>
                </a:solidFill>
              </a:rPr>
              <a:t>//código </a:t>
            </a:r>
          </a:p>
          <a:p>
            <a:pPr marL="0" indent="0">
              <a:buNone/>
            </a:pPr>
            <a:r>
              <a:rPr lang="es-MX" sz="2000" b="1" dirty="0">
                <a:solidFill>
                  <a:schemeClr val="tx1"/>
                </a:solidFill>
              </a:rPr>
              <a:t>		}catch(</a:t>
            </a:r>
            <a:r>
              <a:rPr lang="es-MX" sz="2000" b="1" dirty="0" err="1">
                <a:solidFill>
                  <a:schemeClr val="tx1"/>
                </a:solidFill>
              </a:rPr>
              <a:t>TipoDeExcepcion</a:t>
            </a:r>
            <a:r>
              <a:rPr lang="es-MX" sz="2000" b="1" dirty="0">
                <a:solidFill>
                  <a:schemeClr val="tx1"/>
                </a:solidFill>
              </a:rPr>
              <a:t> </a:t>
            </a:r>
            <a:r>
              <a:rPr lang="es-MX" sz="2000" b="1" dirty="0" err="1">
                <a:solidFill>
                  <a:schemeClr val="tx1"/>
                </a:solidFill>
              </a:rPr>
              <a:t>ObjExcMasInterna</a:t>
            </a:r>
            <a:r>
              <a:rPr lang="es-MX" sz="2000" b="1" dirty="0">
                <a:solidFill>
                  <a:schemeClr val="tx1"/>
                </a:solidFill>
              </a:rPr>
              <a:t>){</a:t>
            </a:r>
          </a:p>
          <a:p>
            <a:pPr marL="0" indent="0">
              <a:buNone/>
            </a:pPr>
            <a:r>
              <a:rPr lang="es-MX" sz="2000" b="1" dirty="0">
                <a:solidFill>
                  <a:schemeClr val="tx1"/>
                </a:solidFill>
              </a:rPr>
              <a:t>			</a:t>
            </a:r>
            <a:r>
              <a:rPr lang="es-MX" sz="2000" dirty="0">
                <a:solidFill>
                  <a:schemeClr val="tx1"/>
                </a:solidFill>
              </a:rPr>
              <a:t>//manejo de errores</a:t>
            </a:r>
          </a:p>
          <a:p>
            <a:pPr marL="0" indent="0">
              <a:buNone/>
            </a:pPr>
            <a:r>
              <a:rPr lang="es-MX" sz="2000" b="1" dirty="0">
                <a:solidFill>
                  <a:schemeClr val="tx1"/>
                </a:solidFill>
              </a:rPr>
              <a:t>		}</a:t>
            </a:r>
          </a:p>
          <a:p>
            <a:pPr marL="0" indent="0">
              <a:buNone/>
            </a:pPr>
            <a:r>
              <a:rPr lang="es-MX" sz="2000" dirty="0"/>
              <a:t>	}catch(</a:t>
            </a:r>
            <a:r>
              <a:rPr lang="es-MX" sz="2000" dirty="0" err="1"/>
              <a:t>TipoDeExcepcion</a:t>
            </a:r>
            <a:r>
              <a:rPr lang="es-MX" sz="2000" dirty="0"/>
              <a:t> </a:t>
            </a:r>
            <a:r>
              <a:rPr lang="es-MX" sz="2000" dirty="0" err="1"/>
              <a:t>ObjExcInterna</a:t>
            </a:r>
            <a:r>
              <a:rPr lang="es-MX" sz="2000" dirty="0"/>
              <a:t>){</a:t>
            </a:r>
          </a:p>
          <a:p>
            <a:pPr marL="0" indent="0">
              <a:buNone/>
            </a:pPr>
            <a:r>
              <a:rPr lang="es-MX" sz="2000" dirty="0"/>
              <a:t>		//manejo de errores</a:t>
            </a:r>
          </a:p>
          <a:p>
            <a:pPr marL="0" indent="0">
              <a:buNone/>
            </a:pPr>
            <a:r>
              <a:rPr lang="es-MX" sz="2000" dirty="0"/>
              <a:t>}catch(</a:t>
            </a:r>
            <a:r>
              <a:rPr lang="es-MX" sz="2000" dirty="0" err="1"/>
              <a:t>TipoDeExcepcion</a:t>
            </a:r>
            <a:r>
              <a:rPr lang="es-MX" sz="2000" dirty="0"/>
              <a:t> </a:t>
            </a:r>
            <a:r>
              <a:rPr lang="es-MX" sz="2000" dirty="0" err="1"/>
              <a:t>ObjExcExterna</a:t>
            </a:r>
            <a:r>
              <a:rPr lang="es-MX" sz="2000" dirty="0"/>
              <a:t>){</a:t>
            </a:r>
          </a:p>
          <a:p>
            <a:pPr marL="0" indent="0">
              <a:buNone/>
            </a:pPr>
            <a:r>
              <a:rPr lang="es-MX" sz="2000" dirty="0"/>
              <a:t>	//Código que se encargará de manejar el error</a:t>
            </a:r>
          </a:p>
          <a:p>
            <a:pPr marL="0" indent="0">
              <a:buNone/>
            </a:pPr>
            <a:r>
              <a:rPr lang="es-MX" sz="2000" dirty="0"/>
              <a:t>}</a:t>
            </a:r>
          </a:p>
        </p:txBody>
      </p:sp>
      <p:sp>
        <p:nvSpPr>
          <p:cNvPr id="2" name="Flecha: hacia la izquierda 1">
            <a:extLst>
              <a:ext uri="{FF2B5EF4-FFF2-40B4-BE49-F238E27FC236}">
                <a16:creationId xmlns:a16="http://schemas.microsoft.com/office/drawing/2014/main" id="{DB746711-E36F-4080-A13C-8E1ECD156ED7}"/>
              </a:ext>
            </a:extLst>
          </p:cNvPr>
          <p:cNvSpPr/>
          <p:nvPr/>
        </p:nvSpPr>
        <p:spPr>
          <a:xfrm rot="19945323">
            <a:off x="5113134" y="2253979"/>
            <a:ext cx="1458896" cy="3382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a:extLst>
              <a:ext uri="{FF2B5EF4-FFF2-40B4-BE49-F238E27FC236}">
                <a16:creationId xmlns:a16="http://schemas.microsoft.com/office/drawing/2014/main" id="{25A59DE2-6303-4FCC-A672-22529E10BEBE}"/>
              </a:ext>
            </a:extLst>
          </p:cNvPr>
          <p:cNvSpPr txBox="1"/>
          <p:nvPr/>
        </p:nvSpPr>
        <p:spPr>
          <a:xfrm>
            <a:off x="6663702" y="1461030"/>
            <a:ext cx="3858525" cy="923330"/>
          </a:xfrm>
          <a:prstGeom prst="rect">
            <a:avLst/>
          </a:prstGeom>
          <a:noFill/>
        </p:spPr>
        <p:txBody>
          <a:bodyPr wrap="square" rtlCol="0">
            <a:spAutoFit/>
          </a:bodyPr>
          <a:lstStyle/>
          <a:p>
            <a:r>
              <a:rPr lang="es-MX" dirty="0"/>
              <a:t>Se verifica si la excepción es atrapada por este bloque try-catch</a:t>
            </a:r>
          </a:p>
        </p:txBody>
      </p:sp>
    </p:spTree>
    <p:extLst>
      <p:ext uri="{BB962C8B-B14F-4D97-AF65-F5344CB8AC3E}">
        <p14:creationId xmlns:p14="http://schemas.microsoft.com/office/powerpoint/2010/main" val="181742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FAA017-F8D7-47E0-94DD-7A7F60ADFED5}"/>
              </a:ext>
            </a:extLst>
          </p:cNvPr>
          <p:cNvSpPr>
            <a:spLocks noGrp="1"/>
          </p:cNvSpPr>
          <p:nvPr>
            <p:ph type="title"/>
          </p:nvPr>
        </p:nvSpPr>
        <p:spPr/>
        <p:txBody>
          <a:bodyPr/>
          <a:lstStyle/>
          <a:p>
            <a:r>
              <a:rPr lang="es-MX" dirty="0"/>
              <a:t>Errores</a:t>
            </a:r>
          </a:p>
        </p:txBody>
      </p:sp>
      <p:sp>
        <p:nvSpPr>
          <p:cNvPr id="3" name="Marcador de contenido 2">
            <a:extLst>
              <a:ext uri="{FF2B5EF4-FFF2-40B4-BE49-F238E27FC236}">
                <a16:creationId xmlns:a16="http://schemas.microsoft.com/office/drawing/2014/main" id="{36815433-56EB-43D6-9060-25C80C5C065A}"/>
              </a:ext>
            </a:extLst>
          </p:cNvPr>
          <p:cNvSpPr>
            <a:spLocks noGrp="1"/>
          </p:cNvSpPr>
          <p:nvPr>
            <p:ph idx="1"/>
          </p:nvPr>
        </p:nvSpPr>
        <p:spPr/>
        <p:txBody>
          <a:bodyPr/>
          <a:lstStyle/>
          <a:p>
            <a:pPr marL="0" indent="0">
              <a:buNone/>
            </a:pPr>
            <a:r>
              <a:rPr lang="es-MX" dirty="0"/>
              <a:t>En la practica, es casi inevitable cometer errores al programar. De forma general, existen 3 tipos de error que pueden cometerse al programar:</a:t>
            </a:r>
          </a:p>
          <a:p>
            <a:pPr marL="0" indent="0">
              <a:buNone/>
            </a:pPr>
            <a:endParaRPr lang="es-MX" dirty="0"/>
          </a:p>
          <a:p>
            <a:r>
              <a:rPr lang="es-MX" dirty="0"/>
              <a:t>Errores de sintaxis.</a:t>
            </a:r>
          </a:p>
          <a:p>
            <a:r>
              <a:rPr lang="es-MX" dirty="0"/>
              <a:t>Errores en tiempo de ejecución.</a:t>
            </a:r>
          </a:p>
          <a:p>
            <a:r>
              <a:rPr lang="es-MX" dirty="0"/>
              <a:t>Errores lógicos.</a:t>
            </a:r>
          </a:p>
        </p:txBody>
      </p:sp>
    </p:spTree>
    <p:extLst>
      <p:ext uri="{BB962C8B-B14F-4D97-AF65-F5344CB8AC3E}">
        <p14:creationId xmlns:p14="http://schemas.microsoft.com/office/powerpoint/2010/main" val="2025448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1347D7E4-DEBE-4BFB-A954-F18E77058A30}"/>
              </a:ext>
            </a:extLst>
          </p:cNvPr>
          <p:cNvSpPr>
            <a:spLocks noGrp="1"/>
          </p:cNvSpPr>
          <p:nvPr>
            <p:ph idx="4294967295"/>
          </p:nvPr>
        </p:nvSpPr>
        <p:spPr>
          <a:xfrm>
            <a:off x="1308294" y="703385"/>
            <a:ext cx="8510955" cy="5133535"/>
          </a:xfrm>
        </p:spPr>
        <p:txBody>
          <a:bodyPr>
            <a:normAutofit fontScale="92500" lnSpcReduction="20000"/>
          </a:bodyPr>
          <a:lstStyle/>
          <a:p>
            <a:pPr marL="0" indent="0">
              <a:buNone/>
            </a:pPr>
            <a:r>
              <a:rPr lang="es-MX" sz="2000" dirty="0"/>
              <a:t>try{</a:t>
            </a:r>
          </a:p>
          <a:p>
            <a:pPr marL="0" indent="0">
              <a:buNone/>
            </a:pPr>
            <a:r>
              <a:rPr lang="es-MX" sz="2000" dirty="0"/>
              <a:t>	//código</a:t>
            </a:r>
          </a:p>
          <a:p>
            <a:pPr marL="0" indent="0">
              <a:buNone/>
            </a:pPr>
            <a:r>
              <a:rPr lang="es-MX" sz="2000" dirty="0"/>
              <a:t>	</a:t>
            </a:r>
            <a:r>
              <a:rPr lang="es-MX" sz="2000" b="1" dirty="0">
                <a:solidFill>
                  <a:schemeClr val="tx1"/>
                </a:solidFill>
              </a:rPr>
              <a:t>try{</a:t>
            </a:r>
          </a:p>
          <a:p>
            <a:pPr marL="0" indent="0">
              <a:buNone/>
            </a:pPr>
            <a:r>
              <a:rPr lang="es-MX" sz="2000" dirty="0"/>
              <a:t>		</a:t>
            </a:r>
            <a:r>
              <a:rPr lang="es-MX" sz="2000" dirty="0">
                <a:solidFill>
                  <a:schemeClr val="tx1"/>
                </a:solidFill>
              </a:rPr>
              <a:t>//código</a:t>
            </a:r>
          </a:p>
          <a:p>
            <a:pPr marL="0" indent="0">
              <a:buNone/>
            </a:pPr>
            <a:r>
              <a:rPr lang="es-MX" sz="2000" dirty="0"/>
              <a:t>		</a:t>
            </a:r>
            <a:r>
              <a:rPr lang="es-MX" sz="2000" dirty="0">
                <a:solidFill>
                  <a:schemeClr val="bg1">
                    <a:lumMod val="65000"/>
                  </a:schemeClr>
                </a:solidFill>
              </a:rPr>
              <a:t>try{</a:t>
            </a:r>
          </a:p>
          <a:p>
            <a:pPr marL="0" indent="0">
              <a:buNone/>
            </a:pPr>
            <a:r>
              <a:rPr lang="es-MX" sz="2000" dirty="0">
                <a:solidFill>
                  <a:schemeClr val="bg1">
                    <a:lumMod val="65000"/>
                  </a:schemeClr>
                </a:solidFill>
              </a:rPr>
              <a:t>			//código </a:t>
            </a:r>
          </a:p>
          <a:p>
            <a:pPr marL="0" indent="0">
              <a:buNone/>
            </a:pPr>
            <a:r>
              <a:rPr lang="es-MX" sz="2000" dirty="0">
                <a:solidFill>
                  <a:schemeClr val="bg1">
                    <a:lumMod val="65000"/>
                  </a:schemeClr>
                </a:solidFill>
              </a:rPr>
              <a:t>		}catch(</a:t>
            </a:r>
            <a:r>
              <a:rPr lang="es-MX" sz="2000" dirty="0" err="1">
                <a:solidFill>
                  <a:schemeClr val="bg1">
                    <a:lumMod val="65000"/>
                  </a:schemeClr>
                </a:solidFill>
              </a:rPr>
              <a:t>TipoDeExcepcion</a:t>
            </a:r>
            <a:r>
              <a:rPr lang="es-MX" sz="2000" dirty="0">
                <a:solidFill>
                  <a:schemeClr val="bg1">
                    <a:lumMod val="65000"/>
                  </a:schemeClr>
                </a:solidFill>
              </a:rPr>
              <a:t> </a:t>
            </a:r>
            <a:r>
              <a:rPr lang="es-MX" sz="2000" dirty="0" err="1">
                <a:solidFill>
                  <a:schemeClr val="bg1">
                    <a:lumMod val="65000"/>
                  </a:schemeClr>
                </a:solidFill>
              </a:rPr>
              <a:t>ObjExcMasInterna</a:t>
            </a:r>
            <a:r>
              <a:rPr lang="es-MX" sz="2000" dirty="0">
                <a:solidFill>
                  <a:schemeClr val="bg1">
                    <a:lumMod val="65000"/>
                  </a:schemeClr>
                </a:solidFill>
              </a:rPr>
              <a:t>){</a:t>
            </a:r>
          </a:p>
          <a:p>
            <a:pPr marL="0" indent="0">
              <a:buNone/>
            </a:pPr>
            <a:r>
              <a:rPr lang="es-MX" sz="2000" dirty="0">
                <a:solidFill>
                  <a:schemeClr val="bg1">
                    <a:lumMod val="65000"/>
                  </a:schemeClr>
                </a:solidFill>
              </a:rPr>
              <a:t>			//manejo de errores</a:t>
            </a:r>
          </a:p>
          <a:p>
            <a:pPr marL="0" indent="0">
              <a:buNone/>
            </a:pPr>
            <a:r>
              <a:rPr lang="es-MX" sz="2000" dirty="0">
                <a:solidFill>
                  <a:schemeClr val="bg1">
                    <a:lumMod val="65000"/>
                  </a:schemeClr>
                </a:solidFill>
              </a:rPr>
              <a:t>		}</a:t>
            </a:r>
          </a:p>
          <a:p>
            <a:pPr marL="0" indent="0">
              <a:buNone/>
            </a:pPr>
            <a:r>
              <a:rPr lang="es-MX" sz="2000" dirty="0"/>
              <a:t>	</a:t>
            </a:r>
            <a:r>
              <a:rPr lang="es-MX" sz="2000" b="1" dirty="0">
                <a:solidFill>
                  <a:schemeClr val="tx1"/>
                </a:solidFill>
              </a:rPr>
              <a:t>}catch(</a:t>
            </a:r>
            <a:r>
              <a:rPr lang="es-MX" sz="2000" b="1" dirty="0" err="1">
                <a:solidFill>
                  <a:schemeClr val="tx1"/>
                </a:solidFill>
              </a:rPr>
              <a:t>TipoDeExcepcion</a:t>
            </a:r>
            <a:r>
              <a:rPr lang="es-MX" sz="2000" b="1" dirty="0">
                <a:solidFill>
                  <a:schemeClr val="tx1"/>
                </a:solidFill>
              </a:rPr>
              <a:t> </a:t>
            </a:r>
            <a:r>
              <a:rPr lang="es-MX" sz="2000" b="1" dirty="0" err="1">
                <a:solidFill>
                  <a:schemeClr val="tx1"/>
                </a:solidFill>
              </a:rPr>
              <a:t>ObjExcInterna</a:t>
            </a:r>
            <a:r>
              <a:rPr lang="es-MX" sz="2000" b="1" dirty="0">
                <a:solidFill>
                  <a:schemeClr val="tx1"/>
                </a:solidFill>
              </a:rPr>
              <a:t>){</a:t>
            </a:r>
          </a:p>
          <a:p>
            <a:pPr marL="0" indent="0">
              <a:buNone/>
            </a:pPr>
            <a:r>
              <a:rPr lang="es-MX" sz="2000" dirty="0"/>
              <a:t>		</a:t>
            </a:r>
            <a:r>
              <a:rPr lang="es-MX" sz="2000" dirty="0">
                <a:solidFill>
                  <a:schemeClr val="tx1"/>
                </a:solidFill>
              </a:rPr>
              <a:t>//manejo de errores</a:t>
            </a:r>
          </a:p>
          <a:p>
            <a:pPr marL="0" indent="0">
              <a:buNone/>
            </a:pPr>
            <a:r>
              <a:rPr lang="es-MX" sz="2000" b="1" dirty="0">
                <a:solidFill>
                  <a:schemeClr val="tx1"/>
                </a:solidFill>
              </a:rPr>
              <a:t>}</a:t>
            </a:r>
            <a:r>
              <a:rPr lang="es-MX" sz="2000" dirty="0"/>
              <a:t>catch(</a:t>
            </a:r>
            <a:r>
              <a:rPr lang="es-MX" sz="2000" dirty="0" err="1"/>
              <a:t>TipoDeExcepcion</a:t>
            </a:r>
            <a:r>
              <a:rPr lang="es-MX" sz="2000" dirty="0"/>
              <a:t> </a:t>
            </a:r>
            <a:r>
              <a:rPr lang="es-MX" sz="2000" dirty="0" err="1"/>
              <a:t>ObjExcExterna</a:t>
            </a:r>
            <a:r>
              <a:rPr lang="es-MX" sz="2000" dirty="0"/>
              <a:t>){</a:t>
            </a:r>
          </a:p>
          <a:p>
            <a:pPr marL="0" indent="0">
              <a:buNone/>
            </a:pPr>
            <a:r>
              <a:rPr lang="es-MX" sz="2000" dirty="0"/>
              <a:t>	//Código que se encargará de manejar el error</a:t>
            </a:r>
          </a:p>
          <a:p>
            <a:pPr marL="0" indent="0">
              <a:buNone/>
            </a:pPr>
            <a:r>
              <a:rPr lang="es-MX" sz="2000" dirty="0"/>
              <a:t>}</a:t>
            </a:r>
          </a:p>
        </p:txBody>
      </p:sp>
      <p:sp>
        <p:nvSpPr>
          <p:cNvPr id="6" name="Flecha: hacia la izquierda 5">
            <a:extLst>
              <a:ext uri="{FF2B5EF4-FFF2-40B4-BE49-F238E27FC236}">
                <a16:creationId xmlns:a16="http://schemas.microsoft.com/office/drawing/2014/main" id="{705ED348-1247-4E5B-A52C-38B336879F9E}"/>
              </a:ext>
            </a:extLst>
          </p:cNvPr>
          <p:cNvSpPr/>
          <p:nvPr/>
        </p:nvSpPr>
        <p:spPr>
          <a:xfrm rot="19945323">
            <a:off x="6339418" y="3453917"/>
            <a:ext cx="1458896" cy="3382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2D65BE6A-B499-4C31-975F-27FB755408DB}"/>
              </a:ext>
            </a:extLst>
          </p:cNvPr>
          <p:cNvSpPr txBox="1"/>
          <p:nvPr/>
        </p:nvSpPr>
        <p:spPr>
          <a:xfrm>
            <a:off x="7889986" y="2660968"/>
            <a:ext cx="3858525" cy="923330"/>
          </a:xfrm>
          <a:prstGeom prst="rect">
            <a:avLst/>
          </a:prstGeom>
          <a:noFill/>
        </p:spPr>
        <p:txBody>
          <a:bodyPr wrap="square" rtlCol="0">
            <a:spAutoFit/>
          </a:bodyPr>
          <a:lstStyle/>
          <a:p>
            <a:r>
              <a:rPr lang="es-MX" dirty="0"/>
              <a:t>Si no, se verifica si la excepción es atrapada en el siguiente bloque.</a:t>
            </a:r>
          </a:p>
        </p:txBody>
      </p:sp>
    </p:spTree>
    <p:extLst>
      <p:ext uri="{BB962C8B-B14F-4D97-AF65-F5344CB8AC3E}">
        <p14:creationId xmlns:p14="http://schemas.microsoft.com/office/powerpoint/2010/main" val="373007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6"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80">
                                          <p:stCondLst>
                                            <p:cond delay="0"/>
                                          </p:stCondLst>
                                        </p:cTn>
                                        <p:tgtEl>
                                          <p:spTgt spid="6"/>
                                        </p:tgtEl>
                                      </p:cBhvr>
                                    </p:animEffect>
                                    <p:anim calcmode="lin" valueType="num">
                                      <p:cBhvr>
                                        <p:cTn id="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7" dur="26">
                                          <p:stCondLst>
                                            <p:cond delay="650"/>
                                          </p:stCondLst>
                                        </p:cTn>
                                        <p:tgtEl>
                                          <p:spTgt spid="6"/>
                                        </p:tgtEl>
                                      </p:cBhvr>
                                      <p:to x="100000" y="60000"/>
                                    </p:animScale>
                                    <p:animScale>
                                      <p:cBhvr>
                                        <p:cTn id="18" dur="166" decel="50000">
                                          <p:stCondLst>
                                            <p:cond delay="676"/>
                                          </p:stCondLst>
                                        </p:cTn>
                                        <p:tgtEl>
                                          <p:spTgt spid="6"/>
                                        </p:tgtEl>
                                      </p:cBhvr>
                                      <p:to x="100000" y="100000"/>
                                    </p:animScale>
                                    <p:animScale>
                                      <p:cBhvr>
                                        <p:cTn id="19" dur="26">
                                          <p:stCondLst>
                                            <p:cond delay="1312"/>
                                          </p:stCondLst>
                                        </p:cTn>
                                        <p:tgtEl>
                                          <p:spTgt spid="6"/>
                                        </p:tgtEl>
                                      </p:cBhvr>
                                      <p:to x="100000" y="80000"/>
                                    </p:animScale>
                                    <p:animScale>
                                      <p:cBhvr>
                                        <p:cTn id="20" dur="166" decel="50000">
                                          <p:stCondLst>
                                            <p:cond delay="1338"/>
                                          </p:stCondLst>
                                        </p:cTn>
                                        <p:tgtEl>
                                          <p:spTgt spid="6"/>
                                        </p:tgtEl>
                                      </p:cBhvr>
                                      <p:to x="100000" y="100000"/>
                                    </p:animScale>
                                    <p:animScale>
                                      <p:cBhvr>
                                        <p:cTn id="21" dur="26">
                                          <p:stCondLst>
                                            <p:cond delay="1642"/>
                                          </p:stCondLst>
                                        </p:cTn>
                                        <p:tgtEl>
                                          <p:spTgt spid="6"/>
                                        </p:tgtEl>
                                      </p:cBhvr>
                                      <p:to x="100000" y="90000"/>
                                    </p:animScale>
                                    <p:animScale>
                                      <p:cBhvr>
                                        <p:cTn id="22" dur="166" decel="50000">
                                          <p:stCondLst>
                                            <p:cond delay="1668"/>
                                          </p:stCondLst>
                                        </p:cTn>
                                        <p:tgtEl>
                                          <p:spTgt spid="6"/>
                                        </p:tgtEl>
                                      </p:cBhvr>
                                      <p:to x="100000" y="100000"/>
                                    </p:animScale>
                                    <p:animScale>
                                      <p:cBhvr>
                                        <p:cTn id="23" dur="26">
                                          <p:stCondLst>
                                            <p:cond delay="1808"/>
                                          </p:stCondLst>
                                        </p:cTn>
                                        <p:tgtEl>
                                          <p:spTgt spid="6"/>
                                        </p:tgtEl>
                                      </p:cBhvr>
                                      <p:to x="100000" y="95000"/>
                                    </p:animScale>
                                    <p:animScale>
                                      <p:cBhvr>
                                        <p:cTn id="24"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1347D7E4-DEBE-4BFB-A954-F18E77058A30}"/>
              </a:ext>
            </a:extLst>
          </p:cNvPr>
          <p:cNvSpPr>
            <a:spLocks noGrp="1"/>
          </p:cNvSpPr>
          <p:nvPr>
            <p:ph idx="4294967295"/>
          </p:nvPr>
        </p:nvSpPr>
        <p:spPr>
          <a:xfrm>
            <a:off x="1308294" y="703385"/>
            <a:ext cx="8510955" cy="5133535"/>
          </a:xfrm>
        </p:spPr>
        <p:txBody>
          <a:bodyPr>
            <a:normAutofit fontScale="92500" lnSpcReduction="20000"/>
          </a:bodyPr>
          <a:lstStyle/>
          <a:p>
            <a:pPr marL="0" indent="0">
              <a:buNone/>
            </a:pPr>
            <a:r>
              <a:rPr lang="es-MX" sz="2000" b="1" dirty="0">
                <a:solidFill>
                  <a:schemeClr val="tx1"/>
                </a:solidFill>
              </a:rPr>
              <a:t>try{</a:t>
            </a:r>
          </a:p>
          <a:p>
            <a:pPr marL="0" indent="0">
              <a:buNone/>
            </a:pPr>
            <a:r>
              <a:rPr lang="es-MX" sz="2000" b="1" dirty="0">
                <a:solidFill>
                  <a:schemeClr val="tx1"/>
                </a:solidFill>
              </a:rPr>
              <a:t>	//código</a:t>
            </a:r>
          </a:p>
          <a:p>
            <a:pPr marL="0" indent="0">
              <a:buNone/>
            </a:pPr>
            <a:r>
              <a:rPr lang="es-MX" sz="2000" dirty="0"/>
              <a:t>	</a:t>
            </a:r>
            <a:r>
              <a:rPr lang="es-MX" sz="2000" dirty="0">
                <a:solidFill>
                  <a:schemeClr val="bg1">
                    <a:lumMod val="75000"/>
                  </a:schemeClr>
                </a:solidFill>
              </a:rPr>
              <a:t>try{</a:t>
            </a:r>
          </a:p>
          <a:p>
            <a:pPr marL="0" indent="0">
              <a:buNone/>
            </a:pPr>
            <a:r>
              <a:rPr lang="es-MX" sz="2000" dirty="0">
                <a:solidFill>
                  <a:schemeClr val="bg1">
                    <a:lumMod val="75000"/>
                  </a:schemeClr>
                </a:solidFill>
              </a:rPr>
              <a:t>		//código</a:t>
            </a:r>
          </a:p>
          <a:p>
            <a:pPr marL="0" indent="0">
              <a:buNone/>
            </a:pPr>
            <a:r>
              <a:rPr lang="es-MX" sz="2000" dirty="0">
                <a:solidFill>
                  <a:schemeClr val="bg1">
                    <a:lumMod val="75000"/>
                  </a:schemeClr>
                </a:solidFill>
              </a:rPr>
              <a:t>		try{</a:t>
            </a:r>
          </a:p>
          <a:p>
            <a:pPr marL="0" indent="0">
              <a:buNone/>
            </a:pPr>
            <a:r>
              <a:rPr lang="es-MX" sz="2000" dirty="0">
                <a:solidFill>
                  <a:schemeClr val="bg1">
                    <a:lumMod val="75000"/>
                  </a:schemeClr>
                </a:solidFill>
              </a:rPr>
              <a:t>			//código </a:t>
            </a:r>
          </a:p>
          <a:p>
            <a:pPr marL="0" indent="0">
              <a:buNone/>
            </a:pPr>
            <a:r>
              <a:rPr lang="es-MX" sz="2000" dirty="0">
                <a:solidFill>
                  <a:schemeClr val="bg1">
                    <a:lumMod val="75000"/>
                  </a:schemeClr>
                </a:solidFill>
              </a:rPr>
              <a:t>		}catch(</a:t>
            </a:r>
            <a:r>
              <a:rPr lang="es-MX" sz="2000" dirty="0" err="1">
                <a:solidFill>
                  <a:schemeClr val="bg1">
                    <a:lumMod val="75000"/>
                  </a:schemeClr>
                </a:solidFill>
              </a:rPr>
              <a:t>TipoDeExcepcion</a:t>
            </a:r>
            <a:r>
              <a:rPr lang="es-MX" sz="2000" dirty="0">
                <a:solidFill>
                  <a:schemeClr val="bg1">
                    <a:lumMod val="75000"/>
                  </a:schemeClr>
                </a:solidFill>
              </a:rPr>
              <a:t> </a:t>
            </a:r>
            <a:r>
              <a:rPr lang="es-MX" sz="2000" dirty="0" err="1">
                <a:solidFill>
                  <a:schemeClr val="bg1">
                    <a:lumMod val="75000"/>
                  </a:schemeClr>
                </a:solidFill>
              </a:rPr>
              <a:t>ObjExcMasInterna</a:t>
            </a:r>
            <a:r>
              <a:rPr lang="es-MX" sz="2000" dirty="0">
                <a:solidFill>
                  <a:schemeClr val="bg1">
                    <a:lumMod val="75000"/>
                  </a:schemeClr>
                </a:solidFill>
              </a:rPr>
              <a:t>){</a:t>
            </a:r>
          </a:p>
          <a:p>
            <a:pPr marL="0" indent="0">
              <a:buNone/>
            </a:pPr>
            <a:r>
              <a:rPr lang="es-MX" sz="2000" dirty="0">
                <a:solidFill>
                  <a:schemeClr val="bg1">
                    <a:lumMod val="75000"/>
                  </a:schemeClr>
                </a:solidFill>
              </a:rPr>
              <a:t>			//manejo de errores</a:t>
            </a:r>
          </a:p>
          <a:p>
            <a:pPr marL="0" indent="0">
              <a:buNone/>
            </a:pPr>
            <a:r>
              <a:rPr lang="es-MX" sz="2000" dirty="0">
                <a:solidFill>
                  <a:schemeClr val="bg1">
                    <a:lumMod val="75000"/>
                  </a:schemeClr>
                </a:solidFill>
              </a:rPr>
              <a:t>		}</a:t>
            </a:r>
          </a:p>
          <a:p>
            <a:pPr marL="0" indent="0">
              <a:buNone/>
            </a:pPr>
            <a:r>
              <a:rPr lang="es-MX" sz="2000" dirty="0">
                <a:solidFill>
                  <a:schemeClr val="bg1">
                    <a:lumMod val="75000"/>
                  </a:schemeClr>
                </a:solidFill>
              </a:rPr>
              <a:t>	}catch(</a:t>
            </a:r>
            <a:r>
              <a:rPr lang="es-MX" sz="2000" dirty="0" err="1">
                <a:solidFill>
                  <a:schemeClr val="bg1">
                    <a:lumMod val="75000"/>
                  </a:schemeClr>
                </a:solidFill>
              </a:rPr>
              <a:t>TipoDeExcepcion</a:t>
            </a:r>
            <a:r>
              <a:rPr lang="es-MX" sz="2000" dirty="0">
                <a:solidFill>
                  <a:schemeClr val="bg1">
                    <a:lumMod val="75000"/>
                  </a:schemeClr>
                </a:solidFill>
              </a:rPr>
              <a:t> </a:t>
            </a:r>
            <a:r>
              <a:rPr lang="es-MX" sz="2000" dirty="0" err="1">
                <a:solidFill>
                  <a:schemeClr val="bg1">
                    <a:lumMod val="75000"/>
                  </a:schemeClr>
                </a:solidFill>
              </a:rPr>
              <a:t>ObjExcInterna</a:t>
            </a:r>
            <a:r>
              <a:rPr lang="es-MX" sz="2000" dirty="0">
                <a:solidFill>
                  <a:schemeClr val="bg1">
                    <a:lumMod val="75000"/>
                  </a:schemeClr>
                </a:solidFill>
              </a:rPr>
              <a:t>){</a:t>
            </a:r>
          </a:p>
          <a:p>
            <a:pPr marL="0" indent="0">
              <a:buNone/>
            </a:pPr>
            <a:r>
              <a:rPr lang="es-MX" sz="2000" dirty="0">
                <a:solidFill>
                  <a:schemeClr val="bg1">
                    <a:lumMod val="75000"/>
                  </a:schemeClr>
                </a:solidFill>
              </a:rPr>
              <a:t>		//manejo de errores</a:t>
            </a:r>
          </a:p>
          <a:p>
            <a:pPr marL="0" indent="0">
              <a:buNone/>
            </a:pPr>
            <a:r>
              <a:rPr lang="es-MX" sz="2000" dirty="0">
                <a:solidFill>
                  <a:schemeClr val="bg1">
                    <a:lumMod val="75000"/>
                  </a:schemeClr>
                </a:solidFill>
              </a:rPr>
              <a:t>}</a:t>
            </a:r>
            <a:r>
              <a:rPr lang="es-MX" sz="2000" b="1" dirty="0">
                <a:solidFill>
                  <a:schemeClr val="tx1"/>
                </a:solidFill>
              </a:rPr>
              <a:t>catch(</a:t>
            </a:r>
            <a:r>
              <a:rPr lang="es-MX" sz="2000" b="1" dirty="0" err="1">
                <a:solidFill>
                  <a:schemeClr val="tx1"/>
                </a:solidFill>
              </a:rPr>
              <a:t>TipoDeExcepcion</a:t>
            </a:r>
            <a:r>
              <a:rPr lang="es-MX" sz="2000" b="1" dirty="0">
                <a:solidFill>
                  <a:schemeClr val="tx1"/>
                </a:solidFill>
              </a:rPr>
              <a:t> </a:t>
            </a:r>
            <a:r>
              <a:rPr lang="es-MX" sz="2000" b="1" dirty="0" err="1">
                <a:solidFill>
                  <a:schemeClr val="tx1"/>
                </a:solidFill>
              </a:rPr>
              <a:t>ObjExcExterna</a:t>
            </a:r>
            <a:r>
              <a:rPr lang="es-MX" sz="2000" b="1" dirty="0">
                <a:solidFill>
                  <a:schemeClr val="tx1"/>
                </a:solidFill>
              </a:rPr>
              <a:t>){</a:t>
            </a:r>
          </a:p>
          <a:p>
            <a:pPr marL="0" indent="0">
              <a:buNone/>
            </a:pPr>
            <a:r>
              <a:rPr lang="es-MX" sz="2000" dirty="0">
                <a:solidFill>
                  <a:schemeClr val="tx1"/>
                </a:solidFill>
              </a:rPr>
              <a:t>	//Código que se encargará de manejar el error</a:t>
            </a:r>
          </a:p>
          <a:p>
            <a:pPr marL="0" indent="0">
              <a:buNone/>
            </a:pPr>
            <a:r>
              <a:rPr lang="es-MX" sz="2000" b="1" dirty="0">
                <a:solidFill>
                  <a:schemeClr val="tx1"/>
                </a:solidFill>
              </a:rPr>
              <a:t>}</a:t>
            </a:r>
          </a:p>
        </p:txBody>
      </p:sp>
      <p:sp>
        <p:nvSpPr>
          <p:cNvPr id="8" name="Flecha: hacia la izquierda 7">
            <a:extLst>
              <a:ext uri="{FF2B5EF4-FFF2-40B4-BE49-F238E27FC236}">
                <a16:creationId xmlns:a16="http://schemas.microsoft.com/office/drawing/2014/main" id="{868367C2-A153-4E1A-8024-448893A2818E}"/>
              </a:ext>
            </a:extLst>
          </p:cNvPr>
          <p:cNvSpPr/>
          <p:nvPr/>
        </p:nvSpPr>
        <p:spPr>
          <a:xfrm rot="19945323">
            <a:off x="6357613" y="4377247"/>
            <a:ext cx="1458896" cy="3382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a:extLst>
              <a:ext uri="{FF2B5EF4-FFF2-40B4-BE49-F238E27FC236}">
                <a16:creationId xmlns:a16="http://schemas.microsoft.com/office/drawing/2014/main" id="{72CBCFC6-2EB1-4F70-BC0F-D7E0B243D027}"/>
              </a:ext>
            </a:extLst>
          </p:cNvPr>
          <p:cNvSpPr txBox="1"/>
          <p:nvPr/>
        </p:nvSpPr>
        <p:spPr>
          <a:xfrm>
            <a:off x="7908181" y="3584298"/>
            <a:ext cx="3858525" cy="923330"/>
          </a:xfrm>
          <a:prstGeom prst="rect">
            <a:avLst/>
          </a:prstGeom>
          <a:noFill/>
        </p:spPr>
        <p:txBody>
          <a:bodyPr wrap="square" rtlCol="0">
            <a:spAutoFit/>
          </a:bodyPr>
          <a:lstStyle/>
          <a:p>
            <a:r>
              <a:rPr lang="es-MX" dirty="0"/>
              <a:t>Si la excepción no es tratada se busca en el siguiente bloque try-catch</a:t>
            </a:r>
          </a:p>
        </p:txBody>
      </p:sp>
    </p:spTree>
    <p:extLst>
      <p:ext uri="{BB962C8B-B14F-4D97-AF65-F5344CB8AC3E}">
        <p14:creationId xmlns:p14="http://schemas.microsoft.com/office/powerpoint/2010/main" val="177534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1347D7E4-DEBE-4BFB-A954-F18E77058A30}"/>
              </a:ext>
            </a:extLst>
          </p:cNvPr>
          <p:cNvSpPr>
            <a:spLocks noGrp="1"/>
          </p:cNvSpPr>
          <p:nvPr>
            <p:ph idx="4294967295"/>
          </p:nvPr>
        </p:nvSpPr>
        <p:spPr>
          <a:xfrm>
            <a:off x="1308294" y="703385"/>
            <a:ext cx="8510955" cy="5133535"/>
          </a:xfrm>
        </p:spPr>
        <p:txBody>
          <a:bodyPr>
            <a:normAutofit fontScale="92500" lnSpcReduction="20000"/>
          </a:bodyPr>
          <a:lstStyle/>
          <a:p>
            <a:pPr marL="0" indent="0">
              <a:buNone/>
            </a:pPr>
            <a:r>
              <a:rPr lang="es-MX" sz="2000" dirty="0">
                <a:solidFill>
                  <a:schemeClr val="bg1">
                    <a:lumMod val="75000"/>
                  </a:schemeClr>
                </a:solidFill>
              </a:rPr>
              <a:t>try{</a:t>
            </a:r>
          </a:p>
          <a:p>
            <a:pPr marL="0" indent="0">
              <a:buNone/>
            </a:pPr>
            <a:r>
              <a:rPr lang="es-MX" sz="2000" dirty="0">
                <a:solidFill>
                  <a:schemeClr val="bg1">
                    <a:lumMod val="75000"/>
                  </a:schemeClr>
                </a:solidFill>
              </a:rPr>
              <a:t>	//código</a:t>
            </a:r>
          </a:p>
          <a:p>
            <a:pPr marL="0" indent="0">
              <a:buNone/>
            </a:pPr>
            <a:r>
              <a:rPr lang="es-MX" sz="2000" dirty="0">
                <a:solidFill>
                  <a:schemeClr val="bg1">
                    <a:lumMod val="75000"/>
                  </a:schemeClr>
                </a:solidFill>
              </a:rPr>
              <a:t>	try{</a:t>
            </a:r>
          </a:p>
          <a:p>
            <a:pPr marL="0" indent="0">
              <a:buNone/>
            </a:pPr>
            <a:r>
              <a:rPr lang="es-MX" sz="2000" dirty="0">
                <a:solidFill>
                  <a:schemeClr val="bg1">
                    <a:lumMod val="75000"/>
                  </a:schemeClr>
                </a:solidFill>
              </a:rPr>
              <a:t>		//código</a:t>
            </a:r>
          </a:p>
          <a:p>
            <a:pPr marL="0" indent="0">
              <a:buNone/>
            </a:pPr>
            <a:r>
              <a:rPr lang="es-MX" sz="2000" dirty="0">
                <a:solidFill>
                  <a:schemeClr val="bg1">
                    <a:lumMod val="75000"/>
                  </a:schemeClr>
                </a:solidFill>
              </a:rPr>
              <a:t>		try{</a:t>
            </a:r>
          </a:p>
          <a:p>
            <a:pPr marL="0" indent="0">
              <a:buNone/>
            </a:pPr>
            <a:r>
              <a:rPr lang="es-MX" sz="2000" dirty="0">
                <a:solidFill>
                  <a:schemeClr val="bg1">
                    <a:lumMod val="75000"/>
                  </a:schemeClr>
                </a:solidFill>
              </a:rPr>
              <a:t>			//código </a:t>
            </a:r>
          </a:p>
          <a:p>
            <a:pPr marL="0" indent="0">
              <a:buNone/>
            </a:pPr>
            <a:r>
              <a:rPr lang="es-MX" sz="2000" dirty="0">
                <a:solidFill>
                  <a:schemeClr val="bg1">
                    <a:lumMod val="75000"/>
                  </a:schemeClr>
                </a:solidFill>
              </a:rPr>
              <a:t>		}catch(</a:t>
            </a:r>
            <a:r>
              <a:rPr lang="es-MX" sz="2000" dirty="0" err="1">
                <a:solidFill>
                  <a:schemeClr val="bg1">
                    <a:lumMod val="75000"/>
                  </a:schemeClr>
                </a:solidFill>
              </a:rPr>
              <a:t>TipoDeExcepcion</a:t>
            </a:r>
            <a:r>
              <a:rPr lang="es-MX" sz="2000" dirty="0">
                <a:solidFill>
                  <a:schemeClr val="bg1">
                    <a:lumMod val="75000"/>
                  </a:schemeClr>
                </a:solidFill>
              </a:rPr>
              <a:t> </a:t>
            </a:r>
            <a:r>
              <a:rPr lang="es-MX" sz="2000" dirty="0" err="1">
                <a:solidFill>
                  <a:schemeClr val="bg1">
                    <a:lumMod val="75000"/>
                  </a:schemeClr>
                </a:solidFill>
              </a:rPr>
              <a:t>ObjExcMasInterna</a:t>
            </a:r>
            <a:r>
              <a:rPr lang="es-MX" sz="2000" dirty="0">
                <a:solidFill>
                  <a:schemeClr val="bg1">
                    <a:lumMod val="75000"/>
                  </a:schemeClr>
                </a:solidFill>
              </a:rPr>
              <a:t>){</a:t>
            </a:r>
          </a:p>
          <a:p>
            <a:pPr marL="0" indent="0">
              <a:buNone/>
            </a:pPr>
            <a:r>
              <a:rPr lang="es-MX" sz="2000" dirty="0">
                <a:solidFill>
                  <a:schemeClr val="bg1">
                    <a:lumMod val="75000"/>
                  </a:schemeClr>
                </a:solidFill>
              </a:rPr>
              <a:t>			//manejo de errores</a:t>
            </a:r>
          </a:p>
          <a:p>
            <a:pPr marL="0" indent="0">
              <a:buNone/>
            </a:pPr>
            <a:r>
              <a:rPr lang="es-MX" sz="2000" dirty="0">
                <a:solidFill>
                  <a:schemeClr val="bg1">
                    <a:lumMod val="75000"/>
                  </a:schemeClr>
                </a:solidFill>
              </a:rPr>
              <a:t>		}</a:t>
            </a:r>
          </a:p>
          <a:p>
            <a:pPr marL="0" indent="0">
              <a:buNone/>
            </a:pPr>
            <a:r>
              <a:rPr lang="es-MX" sz="2000" dirty="0">
                <a:solidFill>
                  <a:schemeClr val="bg1">
                    <a:lumMod val="75000"/>
                  </a:schemeClr>
                </a:solidFill>
              </a:rPr>
              <a:t>	}catch(</a:t>
            </a:r>
            <a:r>
              <a:rPr lang="es-MX" sz="2000" dirty="0" err="1">
                <a:solidFill>
                  <a:schemeClr val="bg1">
                    <a:lumMod val="75000"/>
                  </a:schemeClr>
                </a:solidFill>
              </a:rPr>
              <a:t>TipoDeExcepcion</a:t>
            </a:r>
            <a:r>
              <a:rPr lang="es-MX" sz="2000" dirty="0">
                <a:solidFill>
                  <a:schemeClr val="bg1">
                    <a:lumMod val="75000"/>
                  </a:schemeClr>
                </a:solidFill>
              </a:rPr>
              <a:t> </a:t>
            </a:r>
            <a:r>
              <a:rPr lang="es-MX" sz="2000" dirty="0" err="1">
                <a:solidFill>
                  <a:schemeClr val="bg1">
                    <a:lumMod val="75000"/>
                  </a:schemeClr>
                </a:solidFill>
              </a:rPr>
              <a:t>ObjExcInterna</a:t>
            </a:r>
            <a:r>
              <a:rPr lang="es-MX" sz="2000" dirty="0">
                <a:solidFill>
                  <a:schemeClr val="bg1">
                    <a:lumMod val="75000"/>
                  </a:schemeClr>
                </a:solidFill>
              </a:rPr>
              <a:t>){</a:t>
            </a:r>
          </a:p>
          <a:p>
            <a:pPr marL="0" indent="0">
              <a:buNone/>
            </a:pPr>
            <a:r>
              <a:rPr lang="es-MX" sz="2000" dirty="0">
                <a:solidFill>
                  <a:schemeClr val="bg1">
                    <a:lumMod val="75000"/>
                  </a:schemeClr>
                </a:solidFill>
              </a:rPr>
              <a:t>		//manejo de errores</a:t>
            </a:r>
          </a:p>
          <a:p>
            <a:pPr marL="0" indent="0">
              <a:buNone/>
            </a:pPr>
            <a:r>
              <a:rPr lang="es-MX" sz="2000" dirty="0">
                <a:solidFill>
                  <a:schemeClr val="bg1">
                    <a:lumMod val="75000"/>
                  </a:schemeClr>
                </a:solidFill>
              </a:rPr>
              <a:t>}catch(</a:t>
            </a:r>
            <a:r>
              <a:rPr lang="es-MX" sz="2000" dirty="0" err="1">
                <a:solidFill>
                  <a:schemeClr val="bg1">
                    <a:lumMod val="75000"/>
                  </a:schemeClr>
                </a:solidFill>
              </a:rPr>
              <a:t>TipoDeExcepcion</a:t>
            </a:r>
            <a:r>
              <a:rPr lang="es-MX" sz="2000" dirty="0">
                <a:solidFill>
                  <a:schemeClr val="bg1">
                    <a:lumMod val="75000"/>
                  </a:schemeClr>
                </a:solidFill>
              </a:rPr>
              <a:t> </a:t>
            </a:r>
            <a:r>
              <a:rPr lang="es-MX" sz="2000" dirty="0" err="1">
                <a:solidFill>
                  <a:schemeClr val="bg1">
                    <a:lumMod val="75000"/>
                  </a:schemeClr>
                </a:solidFill>
              </a:rPr>
              <a:t>ObjExcExterna</a:t>
            </a:r>
            <a:r>
              <a:rPr lang="es-MX" sz="2000" dirty="0">
                <a:solidFill>
                  <a:schemeClr val="bg1">
                    <a:lumMod val="75000"/>
                  </a:schemeClr>
                </a:solidFill>
              </a:rPr>
              <a:t>){</a:t>
            </a:r>
          </a:p>
          <a:p>
            <a:pPr marL="0" indent="0">
              <a:buNone/>
            </a:pPr>
            <a:r>
              <a:rPr lang="es-MX" sz="2000" dirty="0">
                <a:solidFill>
                  <a:schemeClr val="bg1">
                    <a:lumMod val="75000"/>
                  </a:schemeClr>
                </a:solidFill>
              </a:rPr>
              <a:t>	//Código que se encargará de manejar el error</a:t>
            </a:r>
          </a:p>
          <a:p>
            <a:pPr marL="0" indent="0">
              <a:buNone/>
            </a:pPr>
            <a:r>
              <a:rPr lang="es-MX" sz="2000" dirty="0">
                <a:solidFill>
                  <a:schemeClr val="bg1">
                    <a:lumMod val="75000"/>
                  </a:schemeClr>
                </a:solidFill>
              </a:rPr>
              <a:t>}</a:t>
            </a:r>
          </a:p>
        </p:txBody>
      </p:sp>
      <p:sp>
        <p:nvSpPr>
          <p:cNvPr id="11" name="CuadroTexto 10">
            <a:extLst>
              <a:ext uri="{FF2B5EF4-FFF2-40B4-BE49-F238E27FC236}">
                <a16:creationId xmlns:a16="http://schemas.microsoft.com/office/drawing/2014/main" id="{176BBFD8-D043-43E9-BA67-85ED226666CA}"/>
              </a:ext>
            </a:extLst>
          </p:cNvPr>
          <p:cNvSpPr txBox="1"/>
          <p:nvPr/>
        </p:nvSpPr>
        <p:spPr>
          <a:xfrm>
            <a:off x="7830120" y="4546365"/>
            <a:ext cx="3858525" cy="1477328"/>
          </a:xfrm>
          <a:prstGeom prst="rect">
            <a:avLst/>
          </a:prstGeom>
          <a:noFill/>
        </p:spPr>
        <p:txBody>
          <a:bodyPr wrap="square" rtlCol="0">
            <a:spAutoFit/>
          </a:bodyPr>
          <a:lstStyle/>
          <a:p>
            <a:r>
              <a:rPr lang="es-MX" dirty="0"/>
              <a:t>Si ningún bloque maneja la excepción, se cede el control al manejador de excepciones en tiempo de ejecución por defecto</a:t>
            </a:r>
          </a:p>
        </p:txBody>
      </p:sp>
    </p:spTree>
    <p:extLst>
      <p:ext uri="{BB962C8B-B14F-4D97-AF65-F5344CB8AC3E}">
        <p14:creationId xmlns:p14="http://schemas.microsoft.com/office/powerpoint/2010/main" val="94422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A469F-0863-4977-8812-F2A078D0033B}"/>
              </a:ext>
            </a:extLst>
          </p:cNvPr>
          <p:cNvSpPr>
            <a:spLocks noGrp="1"/>
          </p:cNvSpPr>
          <p:nvPr>
            <p:ph type="title"/>
          </p:nvPr>
        </p:nvSpPr>
        <p:spPr/>
        <p:txBody>
          <a:bodyPr/>
          <a:lstStyle/>
          <a:p>
            <a:r>
              <a:rPr lang="es-MX" dirty="0"/>
              <a:t>Ver ExcepcionesAnidadas.java</a:t>
            </a:r>
          </a:p>
        </p:txBody>
      </p:sp>
      <p:sp>
        <p:nvSpPr>
          <p:cNvPr id="3" name="Marcador de texto 2">
            <a:extLst>
              <a:ext uri="{FF2B5EF4-FFF2-40B4-BE49-F238E27FC236}">
                <a16:creationId xmlns:a16="http://schemas.microsoft.com/office/drawing/2014/main" id="{7F127AFC-0A51-4952-B119-F12C99EC715C}"/>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814134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4DCC1-B79C-42A4-8770-FDCCBF4DF005}"/>
              </a:ext>
            </a:extLst>
          </p:cNvPr>
          <p:cNvSpPr>
            <a:spLocks noGrp="1"/>
          </p:cNvSpPr>
          <p:nvPr>
            <p:ph type="title"/>
          </p:nvPr>
        </p:nvSpPr>
        <p:spPr/>
        <p:txBody>
          <a:bodyPr/>
          <a:lstStyle/>
          <a:p>
            <a:r>
              <a:rPr lang="es-MX" dirty="0"/>
              <a:t>Excepciones anidadas</a:t>
            </a:r>
          </a:p>
        </p:txBody>
      </p:sp>
      <p:sp>
        <p:nvSpPr>
          <p:cNvPr id="3" name="Marcador de contenido 2">
            <a:extLst>
              <a:ext uri="{FF2B5EF4-FFF2-40B4-BE49-F238E27FC236}">
                <a16:creationId xmlns:a16="http://schemas.microsoft.com/office/drawing/2014/main" id="{139DE6AF-21D2-4C44-BB42-BE6856148AA4}"/>
              </a:ext>
            </a:extLst>
          </p:cNvPr>
          <p:cNvSpPr>
            <a:spLocks noGrp="1"/>
          </p:cNvSpPr>
          <p:nvPr>
            <p:ph idx="1"/>
          </p:nvPr>
        </p:nvSpPr>
        <p:spPr/>
        <p:txBody>
          <a:bodyPr/>
          <a:lstStyle/>
          <a:p>
            <a:pPr marL="0" indent="0">
              <a:buNone/>
            </a:pPr>
            <a:r>
              <a:rPr lang="es-MX" dirty="0"/>
              <a:t>Pueden existir casos en los que se lleve acabo la verificación de excepciones de forma anidada sin que se muestre en el código de forma explicita, por ejemplo, cuando se realiza la invocación de un método que define un bloque try-catch dentro de un bloque try-catch.</a:t>
            </a:r>
          </a:p>
        </p:txBody>
      </p:sp>
    </p:spTree>
    <p:extLst>
      <p:ext uri="{BB962C8B-B14F-4D97-AF65-F5344CB8AC3E}">
        <p14:creationId xmlns:p14="http://schemas.microsoft.com/office/powerpoint/2010/main" val="676410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CEC074-E42D-4F6C-A391-451A7EF3C568}"/>
              </a:ext>
            </a:extLst>
          </p:cNvPr>
          <p:cNvSpPr>
            <a:spLocks noGrp="1"/>
          </p:cNvSpPr>
          <p:nvPr>
            <p:ph type="title"/>
          </p:nvPr>
        </p:nvSpPr>
        <p:spPr/>
        <p:txBody>
          <a:bodyPr/>
          <a:lstStyle/>
          <a:p>
            <a:r>
              <a:rPr lang="es-MX" dirty="0"/>
              <a:t>Ver ExcepcionesAnidadas2.java</a:t>
            </a:r>
          </a:p>
        </p:txBody>
      </p:sp>
      <p:sp>
        <p:nvSpPr>
          <p:cNvPr id="3" name="Marcador de texto 2">
            <a:extLst>
              <a:ext uri="{FF2B5EF4-FFF2-40B4-BE49-F238E27FC236}">
                <a16:creationId xmlns:a16="http://schemas.microsoft.com/office/drawing/2014/main" id="{A6BAC847-B7EA-4544-A319-7BB20486A943}"/>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4281389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36325-6B13-4A00-85D9-BB3AE0976111}"/>
              </a:ext>
            </a:extLst>
          </p:cNvPr>
          <p:cNvSpPr>
            <a:spLocks noGrp="1"/>
          </p:cNvSpPr>
          <p:nvPr>
            <p:ph type="title"/>
          </p:nvPr>
        </p:nvSpPr>
        <p:spPr/>
        <p:txBody>
          <a:bodyPr/>
          <a:lstStyle/>
          <a:p>
            <a:r>
              <a:rPr lang="es-MX" dirty="0"/>
              <a:t>Excepciones lanzadas de forma explicita</a:t>
            </a:r>
          </a:p>
        </p:txBody>
      </p:sp>
      <p:sp>
        <p:nvSpPr>
          <p:cNvPr id="3" name="Marcador de contenido 2">
            <a:extLst>
              <a:ext uri="{FF2B5EF4-FFF2-40B4-BE49-F238E27FC236}">
                <a16:creationId xmlns:a16="http://schemas.microsoft.com/office/drawing/2014/main" id="{8123EB3C-6EC8-4916-8351-BEDFE913EA81}"/>
              </a:ext>
            </a:extLst>
          </p:cNvPr>
          <p:cNvSpPr>
            <a:spLocks noGrp="1"/>
          </p:cNvSpPr>
          <p:nvPr>
            <p:ph idx="1"/>
          </p:nvPr>
        </p:nvSpPr>
        <p:spPr/>
        <p:txBody>
          <a:bodyPr>
            <a:normAutofit/>
          </a:bodyPr>
          <a:lstStyle/>
          <a:p>
            <a:pPr marL="0" indent="0">
              <a:buNone/>
            </a:pPr>
            <a:r>
              <a:rPr lang="es-MX" sz="2000" dirty="0"/>
              <a:t>En un programa escrito en el lenguaje de programación Java es posible lanzar una excepción de forma explicita mediante la palabra reservada </a:t>
            </a:r>
            <a:r>
              <a:rPr lang="es-MX" sz="2000" dirty="0" err="1"/>
              <a:t>throw</a:t>
            </a:r>
            <a:r>
              <a:rPr lang="es-MX" sz="2000" dirty="0"/>
              <a:t>. La sintaxis para el uso de </a:t>
            </a:r>
            <a:r>
              <a:rPr lang="es-MX" sz="2000" dirty="0" err="1"/>
              <a:t>throw</a:t>
            </a:r>
            <a:r>
              <a:rPr lang="es-MX" sz="2000" dirty="0"/>
              <a:t> es la siguiente:</a:t>
            </a:r>
          </a:p>
          <a:p>
            <a:pPr marL="0" indent="0">
              <a:buNone/>
            </a:pPr>
            <a:endParaRPr lang="es-MX" sz="2000" dirty="0"/>
          </a:p>
          <a:p>
            <a:pPr marL="0" indent="0">
              <a:buNone/>
            </a:pPr>
            <a:r>
              <a:rPr lang="es-MX" sz="2000" dirty="0"/>
              <a:t> 	</a:t>
            </a:r>
            <a:r>
              <a:rPr lang="es-MX" sz="2000" dirty="0" err="1"/>
              <a:t>throw</a:t>
            </a:r>
            <a:r>
              <a:rPr lang="es-MX" sz="2000" dirty="0"/>
              <a:t> </a:t>
            </a:r>
            <a:r>
              <a:rPr lang="es-MX" sz="2000" dirty="0" err="1"/>
              <a:t>InstanciaDeThrowable</a:t>
            </a:r>
            <a:r>
              <a:rPr lang="es-MX" sz="2000" dirty="0"/>
              <a:t>;</a:t>
            </a:r>
          </a:p>
          <a:p>
            <a:pPr marL="0" indent="0">
              <a:buNone/>
            </a:pPr>
            <a:endParaRPr lang="es-MX" sz="2000" dirty="0"/>
          </a:p>
          <a:p>
            <a:pPr marL="0" indent="0">
              <a:buNone/>
            </a:pPr>
            <a:r>
              <a:rPr lang="es-MX" sz="2000" b="1" dirty="0"/>
              <a:t>Nota</a:t>
            </a:r>
            <a:r>
              <a:rPr lang="es-MX" sz="2000" dirty="0"/>
              <a:t>: Esta sentencia debe ir acompañada del bloque try-catch correspondiente.</a:t>
            </a:r>
          </a:p>
        </p:txBody>
      </p:sp>
    </p:spTree>
    <p:extLst>
      <p:ext uri="{BB962C8B-B14F-4D97-AF65-F5344CB8AC3E}">
        <p14:creationId xmlns:p14="http://schemas.microsoft.com/office/powerpoint/2010/main" val="253982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36325-6B13-4A00-85D9-BB3AE0976111}"/>
              </a:ext>
            </a:extLst>
          </p:cNvPr>
          <p:cNvSpPr>
            <a:spLocks noGrp="1"/>
          </p:cNvSpPr>
          <p:nvPr>
            <p:ph type="title"/>
          </p:nvPr>
        </p:nvSpPr>
        <p:spPr/>
        <p:txBody>
          <a:bodyPr/>
          <a:lstStyle/>
          <a:p>
            <a:r>
              <a:rPr lang="es-MX" dirty="0"/>
              <a:t>Excepciones lanzadas de forma explicita</a:t>
            </a:r>
          </a:p>
        </p:txBody>
      </p:sp>
      <p:sp>
        <p:nvSpPr>
          <p:cNvPr id="3" name="Marcador de contenido 2">
            <a:extLst>
              <a:ext uri="{FF2B5EF4-FFF2-40B4-BE49-F238E27FC236}">
                <a16:creationId xmlns:a16="http://schemas.microsoft.com/office/drawing/2014/main" id="{8123EB3C-6EC8-4916-8351-BEDFE913EA81}"/>
              </a:ext>
            </a:extLst>
          </p:cNvPr>
          <p:cNvSpPr>
            <a:spLocks noGrp="1"/>
          </p:cNvSpPr>
          <p:nvPr>
            <p:ph idx="1"/>
          </p:nvPr>
        </p:nvSpPr>
        <p:spPr/>
        <p:txBody>
          <a:bodyPr>
            <a:normAutofit/>
          </a:bodyPr>
          <a:lstStyle/>
          <a:p>
            <a:pPr marL="0" indent="0">
              <a:buNone/>
            </a:pPr>
            <a:r>
              <a:rPr lang="es-MX" sz="2000" dirty="0"/>
              <a:t>La instancia </a:t>
            </a:r>
            <a:r>
              <a:rPr lang="es-MX" sz="2000" dirty="0" err="1"/>
              <a:t>InstanciaDeThrowable</a:t>
            </a:r>
            <a:r>
              <a:rPr lang="es-MX" sz="2000" dirty="0"/>
              <a:t> debe ser un objeto de tipo </a:t>
            </a:r>
            <a:r>
              <a:rPr lang="es-MX" sz="2000" dirty="0" err="1"/>
              <a:t>Throwable</a:t>
            </a:r>
            <a:r>
              <a:rPr lang="es-MX" sz="2000" dirty="0"/>
              <a:t> o de una de sus subclases. Existen dos formas de obtener un objeto de tipo </a:t>
            </a:r>
            <a:r>
              <a:rPr lang="es-MX" sz="2000" dirty="0" err="1"/>
              <a:t>Throwable</a:t>
            </a:r>
            <a:r>
              <a:rPr lang="es-MX" sz="2000" dirty="0"/>
              <a:t>, la primera es creando una referencia como parámetro en la sentencia catch; o, la segunda opción es crear una instancia mediante la palabra reservada new.</a:t>
            </a:r>
          </a:p>
        </p:txBody>
      </p:sp>
    </p:spTree>
    <p:extLst>
      <p:ext uri="{BB962C8B-B14F-4D97-AF65-F5344CB8AC3E}">
        <p14:creationId xmlns:p14="http://schemas.microsoft.com/office/powerpoint/2010/main" val="1701822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36325-6B13-4A00-85D9-BB3AE0976111}"/>
              </a:ext>
            </a:extLst>
          </p:cNvPr>
          <p:cNvSpPr>
            <a:spLocks noGrp="1"/>
          </p:cNvSpPr>
          <p:nvPr>
            <p:ph type="title"/>
          </p:nvPr>
        </p:nvSpPr>
        <p:spPr/>
        <p:txBody>
          <a:bodyPr/>
          <a:lstStyle/>
          <a:p>
            <a:r>
              <a:rPr lang="es-MX" dirty="0"/>
              <a:t>Excepciones lanzadas de forma explicita</a:t>
            </a:r>
          </a:p>
        </p:txBody>
      </p:sp>
      <p:sp>
        <p:nvSpPr>
          <p:cNvPr id="3" name="Marcador de contenido 2">
            <a:extLst>
              <a:ext uri="{FF2B5EF4-FFF2-40B4-BE49-F238E27FC236}">
                <a16:creationId xmlns:a16="http://schemas.microsoft.com/office/drawing/2014/main" id="{8123EB3C-6EC8-4916-8351-BEDFE913EA81}"/>
              </a:ext>
            </a:extLst>
          </p:cNvPr>
          <p:cNvSpPr>
            <a:spLocks noGrp="1"/>
          </p:cNvSpPr>
          <p:nvPr>
            <p:ph idx="1"/>
          </p:nvPr>
        </p:nvSpPr>
        <p:spPr/>
        <p:txBody>
          <a:bodyPr>
            <a:normAutofit/>
          </a:bodyPr>
          <a:lstStyle/>
          <a:p>
            <a:pPr marL="0" indent="0">
              <a:buNone/>
            </a:pPr>
            <a:r>
              <a:rPr lang="es-MX" sz="2000" dirty="0"/>
              <a:t>Una vez que se ejecuta una sentencia </a:t>
            </a:r>
            <a:r>
              <a:rPr lang="es-MX" sz="2000" dirty="0" err="1"/>
              <a:t>throw</a:t>
            </a:r>
            <a:r>
              <a:rPr lang="es-MX" sz="2000" dirty="0"/>
              <a:t>, el flujo de ejecución se detiene y cualquier sentencia que se encuentre después de </a:t>
            </a:r>
            <a:r>
              <a:rPr lang="es-MX" sz="2000" dirty="0" err="1"/>
              <a:t>throw</a:t>
            </a:r>
            <a:r>
              <a:rPr lang="es-MX" sz="2000" dirty="0"/>
              <a:t> no será ejecutada.</a:t>
            </a:r>
          </a:p>
          <a:p>
            <a:pPr marL="0" indent="0">
              <a:buNone/>
            </a:pPr>
            <a:endParaRPr lang="es-MX" sz="2000" dirty="0"/>
          </a:p>
          <a:p>
            <a:pPr marL="0" indent="0">
              <a:buNone/>
            </a:pPr>
            <a:r>
              <a:rPr lang="es-MX" sz="2000" dirty="0"/>
              <a:t>El bloque try en el que se lleva a cabo la sentencia </a:t>
            </a:r>
            <a:r>
              <a:rPr lang="es-MX" sz="2000" dirty="0" err="1"/>
              <a:t>throw</a:t>
            </a:r>
            <a:r>
              <a:rPr lang="es-MX" sz="2000" dirty="0"/>
              <a:t> es analizado, y si no se encuentra una sentencia catch que atrape esa excepción, se le da el control al manejador por defecto, el cual detendrá la ejecución e imprimirá la pila de errores de la excepción.</a:t>
            </a:r>
          </a:p>
        </p:txBody>
      </p:sp>
    </p:spTree>
    <p:extLst>
      <p:ext uri="{BB962C8B-B14F-4D97-AF65-F5344CB8AC3E}">
        <p14:creationId xmlns:p14="http://schemas.microsoft.com/office/powerpoint/2010/main" val="341364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F1DB1-32FF-48D5-8425-4729D0195D9D}"/>
              </a:ext>
            </a:extLst>
          </p:cNvPr>
          <p:cNvSpPr>
            <a:spLocks noGrp="1"/>
          </p:cNvSpPr>
          <p:nvPr>
            <p:ph type="title"/>
          </p:nvPr>
        </p:nvSpPr>
        <p:spPr/>
        <p:txBody>
          <a:bodyPr/>
          <a:lstStyle/>
          <a:p>
            <a:r>
              <a:rPr lang="es-MX" dirty="0"/>
              <a:t>Ver DemoThrow.java</a:t>
            </a:r>
          </a:p>
        </p:txBody>
      </p:sp>
      <p:sp>
        <p:nvSpPr>
          <p:cNvPr id="3" name="Marcador de texto 2">
            <a:extLst>
              <a:ext uri="{FF2B5EF4-FFF2-40B4-BE49-F238E27FC236}">
                <a16:creationId xmlns:a16="http://schemas.microsoft.com/office/drawing/2014/main" id="{B61E866B-466D-4137-8293-78C17E611004}"/>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410409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DCF33-3CAA-4158-AFEA-A0FFA22EC63F}"/>
              </a:ext>
            </a:extLst>
          </p:cNvPr>
          <p:cNvSpPr>
            <a:spLocks noGrp="1"/>
          </p:cNvSpPr>
          <p:nvPr>
            <p:ph type="title"/>
          </p:nvPr>
        </p:nvSpPr>
        <p:spPr/>
        <p:txBody>
          <a:bodyPr/>
          <a:lstStyle/>
          <a:p>
            <a:r>
              <a:rPr lang="es-MX" dirty="0"/>
              <a:t>Errores de sintaxis</a:t>
            </a:r>
          </a:p>
        </p:txBody>
      </p:sp>
      <p:sp>
        <p:nvSpPr>
          <p:cNvPr id="3" name="Marcador de contenido 2">
            <a:extLst>
              <a:ext uri="{FF2B5EF4-FFF2-40B4-BE49-F238E27FC236}">
                <a16:creationId xmlns:a16="http://schemas.microsoft.com/office/drawing/2014/main" id="{DD25D303-BC35-4C29-AB8B-BB1E1CE5510C}"/>
              </a:ext>
            </a:extLst>
          </p:cNvPr>
          <p:cNvSpPr>
            <a:spLocks noGrp="1"/>
          </p:cNvSpPr>
          <p:nvPr>
            <p:ph idx="1"/>
          </p:nvPr>
        </p:nvSpPr>
        <p:spPr>
          <a:xfrm>
            <a:off x="1154954" y="2603500"/>
            <a:ext cx="8825659" cy="3638274"/>
          </a:xfrm>
        </p:spPr>
        <p:txBody>
          <a:bodyPr>
            <a:normAutofit/>
          </a:bodyPr>
          <a:lstStyle/>
          <a:p>
            <a:pPr marL="0" indent="0">
              <a:buNone/>
            </a:pPr>
            <a:r>
              <a:rPr lang="es-MX" dirty="0"/>
              <a:t>Los errores de sintaxis mas comunes son:</a:t>
            </a:r>
          </a:p>
          <a:p>
            <a:pPr marL="0" indent="0">
              <a:buNone/>
            </a:pPr>
            <a:endParaRPr lang="es-MX" dirty="0"/>
          </a:p>
          <a:p>
            <a:r>
              <a:rPr lang="es-MX" dirty="0"/>
              <a:t>Nombres de clases, variables o métodos mal escritos.</a:t>
            </a:r>
          </a:p>
          <a:p>
            <a:r>
              <a:rPr lang="es-MX" dirty="0"/>
              <a:t>Palabras reservadas mal escritas.</a:t>
            </a:r>
          </a:p>
          <a:p>
            <a:r>
              <a:rPr lang="es-MX" dirty="0"/>
              <a:t>Falta de punto y coma al final de una sentencia.</a:t>
            </a:r>
          </a:p>
          <a:p>
            <a:r>
              <a:rPr lang="es-MX" dirty="0"/>
              <a:t>Omisión del tipo de retorno en la definición de un método.</a:t>
            </a:r>
          </a:p>
          <a:p>
            <a:r>
              <a:rPr lang="es-MX" dirty="0"/>
              <a:t>Paréntesis o llaves fuera de lugar.</a:t>
            </a:r>
          </a:p>
          <a:p>
            <a:r>
              <a:rPr lang="es-MX" dirty="0"/>
              <a:t>Variables no declaradas o no inicializadas.</a:t>
            </a:r>
          </a:p>
          <a:p>
            <a:r>
              <a:rPr lang="es-MX" dirty="0"/>
              <a:t>Formato incorrecto para la definición de estructuras.</a:t>
            </a:r>
          </a:p>
        </p:txBody>
      </p:sp>
    </p:spTree>
    <p:extLst>
      <p:ext uri="{BB962C8B-B14F-4D97-AF65-F5344CB8AC3E}">
        <p14:creationId xmlns:p14="http://schemas.microsoft.com/office/powerpoint/2010/main" val="631914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17635FA-34EB-4132-80FF-06EB94A3F4D2}"/>
              </a:ext>
            </a:extLst>
          </p:cNvPr>
          <p:cNvSpPr>
            <a:spLocks noGrp="1"/>
          </p:cNvSpPr>
          <p:nvPr>
            <p:ph type="title"/>
          </p:nvPr>
        </p:nvSpPr>
        <p:spPr/>
        <p:txBody>
          <a:bodyPr/>
          <a:lstStyle/>
          <a:p>
            <a:r>
              <a:rPr lang="es-MX" dirty="0"/>
              <a:t>Propagación de excepciones</a:t>
            </a:r>
          </a:p>
        </p:txBody>
      </p:sp>
      <p:sp>
        <p:nvSpPr>
          <p:cNvPr id="5" name="Marcador de contenido 4">
            <a:extLst>
              <a:ext uri="{FF2B5EF4-FFF2-40B4-BE49-F238E27FC236}">
                <a16:creationId xmlns:a16="http://schemas.microsoft.com/office/drawing/2014/main" id="{7D1ED834-1FDA-4A5B-BFF2-604F0656A4B5}"/>
              </a:ext>
            </a:extLst>
          </p:cNvPr>
          <p:cNvSpPr>
            <a:spLocks noGrp="1"/>
          </p:cNvSpPr>
          <p:nvPr>
            <p:ph idx="1"/>
          </p:nvPr>
        </p:nvSpPr>
        <p:spPr/>
        <p:txBody>
          <a:bodyPr>
            <a:normAutofit/>
          </a:bodyPr>
          <a:lstStyle/>
          <a:p>
            <a:pPr marL="0" indent="0">
              <a:buNone/>
            </a:pPr>
            <a:r>
              <a:rPr lang="es-MX" sz="2000" dirty="0"/>
              <a:t>Si un método puede causar una excepción, pero no se encarga de manejarla, debe permitir que aquellos métodos en donde sea invocado puedan manejar dicha excepción.</a:t>
            </a:r>
          </a:p>
          <a:p>
            <a:pPr marL="0" indent="0">
              <a:buNone/>
            </a:pPr>
            <a:r>
              <a:rPr lang="es-MX" sz="2000" dirty="0"/>
              <a:t>Esto se realiza utilizando la clausula </a:t>
            </a:r>
            <a:r>
              <a:rPr lang="es-MX" sz="2000" dirty="0" err="1"/>
              <a:t>throws</a:t>
            </a:r>
            <a:r>
              <a:rPr lang="es-MX" sz="2000" dirty="0"/>
              <a:t> en la declaración del método que puede causar la excepción.</a:t>
            </a:r>
          </a:p>
          <a:p>
            <a:pPr marL="0" indent="0">
              <a:buNone/>
            </a:pPr>
            <a:r>
              <a:rPr lang="es-MX" sz="2000" dirty="0"/>
              <a:t>Este método es útil para manejar excepciones verificadas, debido a que si estas excepciones no son tratadas causarán errores en tiempo de compilación.</a:t>
            </a:r>
          </a:p>
        </p:txBody>
      </p:sp>
    </p:spTree>
    <p:extLst>
      <p:ext uri="{BB962C8B-B14F-4D97-AF65-F5344CB8AC3E}">
        <p14:creationId xmlns:p14="http://schemas.microsoft.com/office/powerpoint/2010/main" val="2298658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17635FA-34EB-4132-80FF-06EB94A3F4D2}"/>
              </a:ext>
            </a:extLst>
          </p:cNvPr>
          <p:cNvSpPr>
            <a:spLocks noGrp="1"/>
          </p:cNvSpPr>
          <p:nvPr>
            <p:ph type="title"/>
          </p:nvPr>
        </p:nvSpPr>
        <p:spPr/>
        <p:txBody>
          <a:bodyPr/>
          <a:lstStyle/>
          <a:p>
            <a:r>
              <a:rPr lang="es-MX" dirty="0"/>
              <a:t>Propagación de excepciones</a:t>
            </a:r>
          </a:p>
        </p:txBody>
      </p:sp>
      <p:sp>
        <p:nvSpPr>
          <p:cNvPr id="5" name="Marcador de contenido 4">
            <a:extLst>
              <a:ext uri="{FF2B5EF4-FFF2-40B4-BE49-F238E27FC236}">
                <a16:creationId xmlns:a16="http://schemas.microsoft.com/office/drawing/2014/main" id="{7D1ED834-1FDA-4A5B-BFF2-604F0656A4B5}"/>
              </a:ext>
            </a:extLst>
          </p:cNvPr>
          <p:cNvSpPr>
            <a:spLocks noGrp="1"/>
          </p:cNvSpPr>
          <p:nvPr>
            <p:ph idx="1"/>
          </p:nvPr>
        </p:nvSpPr>
        <p:spPr>
          <a:xfrm>
            <a:off x="1154954" y="2603500"/>
            <a:ext cx="10069637" cy="3416300"/>
          </a:xfrm>
        </p:spPr>
        <p:txBody>
          <a:bodyPr>
            <a:normAutofit/>
          </a:bodyPr>
          <a:lstStyle/>
          <a:p>
            <a:pPr marL="0" indent="0">
              <a:buNone/>
            </a:pPr>
            <a:r>
              <a:rPr lang="es-MX" sz="2000" dirty="0"/>
              <a:t>La sintaxis general de la clausula </a:t>
            </a:r>
            <a:r>
              <a:rPr lang="es-MX" sz="2000" dirty="0" err="1"/>
              <a:t>throws</a:t>
            </a:r>
            <a:r>
              <a:rPr lang="es-MX" sz="2000" dirty="0"/>
              <a:t> es:</a:t>
            </a:r>
          </a:p>
          <a:p>
            <a:pPr marL="0" indent="0">
              <a:buNone/>
            </a:pPr>
            <a:endParaRPr lang="es-MX" sz="2000" dirty="0"/>
          </a:p>
          <a:p>
            <a:pPr marL="0" indent="0">
              <a:buNone/>
            </a:pPr>
            <a:r>
              <a:rPr lang="es-MX" sz="2000" dirty="0"/>
              <a:t>[</a:t>
            </a:r>
            <a:r>
              <a:rPr lang="es-MX" sz="2000" dirty="0" err="1"/>
              <a:t>ma</a:t>
            </a:r>
            <a:r>
              <a:rPr lang="es-MX" sz="2000" dirty="0"/>
              <a:t>] </a:t>
            </a:r>
            <a:r>
              <a:rPr lang="es-MX" sz="2000" dirty="0" err="1"/>
              <a:t>nombreMetodo</a:t>
            </a:r>
            <a:r>
              <a:rPr lang="es-MX" sz="2000" dirty="0"/>
              <a:t>(parámetros) </a:t>
            </a:r>
            <a:r>
              <a:rPr lang="es-MX" sz="2000" dirty="0" err="1"/>
              <a:t>throws</a:t>
            </a:r>
            <a:r>
              <a:rPr lang="es-MX" sz="2000" dirty="0"/>
              <a:t> excepcion1, excepcion2, …{</a:t>
            </a:r>
          </a:p>
          <a:p>
            <a:pPr marL="0" indent="0">
              <a:buNone/>
            </a:pPr>
            <a:r>
              <a:rPr lang="es-MX" sz="2000" dirty="0"/>
              <a:t>	//código del método</a:t>
            </a:r>
          </a:p>
          <a:p>
            <a:pPr marL="0" indent="0">
              <a:buNone/>
            </a:pPr>
            <a:r>
              <a:rPr lang="es-MX" sz="2000" dirty="0"/>
              <a:t>}</a:t>
            </a:r>
          </a:p>
        </p:txBody>
      </p:sp>
    </p:spTree>
    <p:extLst>
      <p:ext uri="{BB962C8B-B14F-4D97-AF65-F5344CB8AC3E}">
        <p14:creationId xmlns:p14="http://schemas.microsoft.com/office/powerpoint/2010/main" val="2741575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3F1FF6-D298-40F4-9F53-2841EF16114B}"/>
              </a:ext>
            </a:extLst>
          </p:cNvPr>
          <p:cNvSpPr>
            <a:spLocks noGrp="1"/>
          </p:cNvSpPr>
          <p:nvPr>
            <p:ph type="title"/>
          </p:nvPr>
        </p:nvSpPr>
        <p:spPr/>
        <p:txBody>
          <a:bodyPr/>
          <a:lstStyle/>
          <a:p>
            <a:r>
              <a:rPr lang="es-MX" dirty="0"/>
              <a:t>Ver DemoThrows.java y DemoThrows2.java</a:t>
            </a:r>
          </a:p>
        </p:txBody>
      </p:sp>
      <p:sp>
        <p:nvSpPr>
          <p:cNvPr id="3" name="Marcador de texto 2">
            <a:extLst>
              <a:ext uri="{FF2B5EF4-FFF2-40B4-BE49-F238E27FC236}">
                <a16:creationId xmlns:a16="http://schemas.microsoft.com/office/drawing/2014/main" id="{4DF1B49E-A0E8-4BA8-9E81-AA828AB0D5AE}"/>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276983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17635FA-34EB-4132-80FF-06EB94A3F4D2}"/>
              </a:ext>
            </a:extLst>
          </p:cNvPr>
          <p:cNvSpPr>
            <a:spLocks noGrp="1"/>
          </p:cNvSpPr>
          <p:nvPr>
            <p:ph type="title"/>
          </p:nvPr>
        </p:nvSpPr>
        <p:spPr/>
        <p:txBody>
          <a:bodyPr/>
          <a:lstStyle/>
          <a:p>
            <a:r>
              <a:rPr lang="es-MX" dirty="0"/>
              <a:t>Excepciones definidas por el programador</a:t>
            </a:r>
          </a:p>
        </p:txBody>
      </p:sp>
      <p:sp>
        <p:nvSpPr>
          <p:cNvPr id="5" name="Marcador de contenido 4">
            <a:extLst>
              <a:ext uri="{FF2B5EF4-FFF2-40B4-BE49-F238E27FC236}">
                <a16:creationId xmlns:a16="http://schemas.microsoft.com/office/drawing/2014/main" id="{7D1ED834-1FDA-4A5B-BFF2-604F0656A4B5}"/>
              </a:ext>
            </a:extLst>
          </p:cNvPr>
          <p:cNvSpPr>
            <a:spLocks noGrp="1"/>
          </p:cNvSpPr>
          <p:nvPr>
            <p:ph idx="1"/>
          </p:nvPr>
        </p:nvSpPr>
        <p:spPr>
          <a:xfrm>
            <a:off x="1154954" y="2603500"/>
            <a:ext cx="10069637" cy="3416300"/>
          </a:xfrm>
        </p:spPr>
        <p:txBody>
          <a:bodyPr>
            <a:normAutofit/>
          </a:bodyPr>
          <a:lstStyle/>
          <a:p>
            <a:pPr marL="0" indent="0">
              <a:buNone/>
            </a:pPr>
            <a:r>
              <a:rPr lang="es-MX" sz="2000" dirty="0"/>
              <a:t>Puede ser útil crear clases de excepciones que se encarguen de manejar condiciones de error especificas de una aplicación.</a:t>
            </a:r>
          </a:p>
          <a:p>
            <a:pPr marL="0" indent="0">
              <a:buNone/>
            </a:pPr>
            <a:r>
              <a:rPr lang="es-MX" sz="2000" dirty="0"/>
              <a:t> </a:t>
            </a:r>
          </a:p>
          <a:p>
            <a:pPr marL="0" indent="0">
              <a:buNone/>
            </a:pPr>
            <a:r>
              <a:rPr lang="es-MX" sz="2000" dirty="0"/>
              <a:t>Esto se puede llevar a cabo fácilmente, creando una clase especializada que herede de la clase </a:t>
            </a:r>
            <a:r>
              <a:rPr lang="es-MX" sz="2000" dirty="0" err="1"/>
              <a:t>Exception</a:t>
            </a:r>
            <a:r>
              <a:rPr lang="es-MX" sz="2000" dirty="0"/>
              <a:t> y haciendo uso de la palabra reservada </a:t>
            </a:r>
            <a:r>
              <a:rPr lang="es-MX" sz="2000" dirty="0" err="1"/>
              <a:t>throws</a:t>
            </a:r>
            <a:r>
              <a:rPr lang="es-MX" sz="2000" dirty="0"/>
              <a:t>.</a:t>
            </a:r>
          </a:p>
          <a:p>
            <a:pPr marL="0" indent="0">
              <a:buNone/>
            </a:pPr>
            <a:endParaRPr lang="es-MX" sz="2000" dirty="0"/>
          </a:p>
          <a:p>
            <a:pPr marL="0" indent="0">
              <a:buNone/>
            </a:pPr>
            <a:r>
              <a:rPr lang="es-MX" sz="2000" dirty="0"/>
              <a:t>Puede ser útil </a:t>
            </a:r>
            <a:r>
              <a:rPr lang="es-MX" sz="2000" dirty="0" err="1"/>
              <a:t>sobreescribir</a:t>
            </a:r>
            <a:r>
              <a:rPr lang="es-MX" sz="2000" dirty="0"/>
              <a:t> el constructor que recibe una cadena que esta definido en la clase </a:t>
            </a:r>
            <a:r>
              <a:rPr lang="es-MX" sz="2000" dirty="0" err="1"/>
              <a:t>Exception</a:t>
            </a:r>
            <a:r>
              <a:rPr lang="es-MX" sz="2000" dirty="0"/>
              <a:t>, para pasar algún mensaje cuando se cree y lance una excepción.</a:t>
            </a:r>
          </a:p>
        </p:txBody>
      </p:sp>
    </p:spTree>
    <p:extLst>
      <p:ext uri="{BB962C8B-B14F-4D97-AF65-F5344CB8AC3E}">
        <p14:creationId xmlns:p14="http://schemas.microsoft.com/office/powerpoint/2010/main" val="13417392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17635FA-34EB-4132-80FF-06EB94A3F4D2}"/>
              </a:ext>
            </a:extLst>
          </p:cNvPr>
          <p:cNvSpPr>
            <a:spLocks noGrp="1"/>
          </p:cNvSpPr>
          <p:nvPr>
            <p:ph type="title"/>
          </p:nvPr>
        </p:nvSpPr>
        <p:spPr/>
        <p:txBody>
          <a:bodyPr/>
          <a:lstStyle/>
          <a:p>
            <a:r>
              <a:rPr lang="es-MX" dirty="0"/>
              <a:t>Excepciones definidas por el programador</a:t>
            </a:r>
          </a:p>
        </p:txBody>
      </p:sp>
      <p:sp>
        <p:nvSpPr>
          <p:cNvPr id="5" name="Marcador de contenido 4">
            <a:extLst>
              <a:ext uri="{FF2B5EF4-FFF2-40B4-BE49-F238E27FC236}">
                <a16:creationId xmlns:a16="http://schemas.microsoft.com/office/drawing/2014/main" id="{7D1ED834-1FDA-4A5B-BFF2-604F0656A4B5}"/>
              </a:ext>
            </a:extLst>
          </p:cNvPr>
          <p:cNvSpPr>
            <a:spLocks noGrp="1"/>
          </p:cNvSpPr>
          <p:nvPr>
            <p:ph idx="1"/>
          </p:nvPr>
        </p:nvSpPr>
        <p:spPr>
          <a:xfrm>
            <a:off x="1154954" y="2603500"/>
            <a:ext cx="10069637" cy="3416300"/>
          </a:xfrm>
        </p:spPr>
        <p:txBody>
          <a:bodyPr>
            <a:normAutofit/>
          </a:bodyPr>
          <a:lstStyle/>
          <a:p>
            <a:pPr marL="0" indent="0">
              <a:buNone/>
            </a:pPr>
            <a:r>
              <a:rPr lang="es-MX" sz="2000" dirty="0"/>
              <a:t>Además, con el fin de dar mayor claridad al mensaje o mostrarlo con un formato especifico se puede </a:t>
            </a:r>
            <a:r>
              <a:rPr lang="es-MX" sz="2000" dirty="0" err="1"/>
              <a:t>sobreescribir</a:t>
            </a:r>
            <a:r>
              <a:rPr lang="es-MX" sz="2000" dirty="0"/>
              <a:t> el método </a:t>
            </a:r>
            <a:r>
              <a:rPr lang="es-MX" sz="2000" dirty="0" err="1"/>
              <a:t>toString</a:t>
            </a:r>
            <a:r>
              <a:rPr lang="es-MX" sz="2000" dirty="0"/>
              <a:t>(), ya que el formato del método </a:t>
            </a:r>
            <a:r>
              <a:rPr lang="es-MX" sz="2000" dirty="0" err="1"/>
              <a:t>toString</a:t>
            </a:r>
            <a:r>
              <a:rPr lang="es-MX" sz="2000" dirty="0"/>
              <a:t>() proveniente de la clase </a:t>
            </a:r>
            <a:r>
              <a:rPr lang="es-MX" sz="2000" dirty="0" err="1"/>
              <a:t>Exception</a:t>
            </a:r>
            <a:r>
              <a:rPr lang="es-MX" sz="2000" dirty="0"/>
              <a:t> es el siguiente:</a:t>
            </a:r>
          </a:p>
          <a:p>
            <a:pPr marL="0" indent="0">
              <a:buNone/>
            </a:pPr>
            <a:endParaRPr lang="es-MX" sz="2000" dirty="0"/>
          </a:p>
          <a:p>
            <a:pPr marL="0" indent="0">
              <a:buNone/>
            </a:pPr>
            <a:r>
              <a:rPr lang="es-MX" sz="2000" dirty="0"/>
              <a:t>	</a:t>
            </a:r>
            <a:r>
              <a:rPr lang="es-MX" sz="2000" dirty="0" err="1"/>
              <a:t>TipoExcepcion</a:t>
            </a:r>
            <a:r>
              <a:rPr lang="es-MX" sz="2000" b="1" dirty="0"/>
              <a:t>: </a:t>
            </a:r>
            <a:r>
              <a:rPr lang="es-MX" sz="2000" dirty="0"/>
              <a:t>mensaje</a:t>
            </a:r>
          </a:p>
          <a:p>
            <a:pPr marL="0" indent="0">
              <a:buNone/>
            </a:pPr>
            <a:endParaRPr lang="es-MX" sz="2000" dirty="0"/>
          </a:p>
        </p:txBody>
      </p:sp>
    </p:spTree>
    <p:extLst>
      <p:ext uri="{BB962C8B-B14F-4D97-AF65-F5344CB8AC3E}">
        <p14:creationId xmlns:p14="http://schemas.microsoft.com/office/powerpoint/2010/main" val="2838746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E3002-52F0-4E16-83B4-FE9A79666CA9}"/>
              </a:ext>
            </a:extLst>
          </p:cNvPr>
          <p:cNvSpPr>
            <a:spLocks noGrp="1"/>
          </p:cNvSpPr>
          <p:nvPr>
            <p:ph type="title"/>
          </p:nvPr>
        </p:nvSpPr>
        <p:spPr/>
        <p:txBody>
          <a:bodyPr/>
          <a:lstStyle/>
          <a:p>
            <a:r>
              <a:rPr lang="es-MX" dirty="0"/>
              <a:t>Ver ExcepcionPropia.java </a:t>
            </a:r>
          </a:p>
        </p:txBody>
      </p:sp>
      <p:sp>
        <p:nvSpPr>
          <p:cNvPr id="3" name="Marcador de texto 2">
            <a:extLst>
              <a:ext uri="{FF2B5EF4-FFF2-40B4-BE49-F238E27FC236}">
                <a16:creationId xmlns:a16="http://schemas.microsoft.com/office/drawing/2014/main" id="{47E6E8D6-9CC7-4C6A-9628-C04AC8FEA3EC}"/>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025509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1347D7E4-DEBE-4BFB-A954-F18E77058A30}"/>
              </a:ext>
            </a:extLst>
          </p:cNvPr>
          <p:cNvSpPr>
            <a:spLocks noGrp="1"/>
          </p:cNvSpPr>
          <p:nvPr>
            <p:ph idx="4294967295"/>
          </p:nvPr>
        </p:nvSpPr>
        <p:spPr>
          <a:xfrm>
            <a:off x="1308294" y="703385"/>
            <a:ext cx="8510955" cy="5133535"/>
          </a:xfrm>
        </p:spPr>
        <p:txBody>
          <a:bodyPr>
            <a:normAutofit fontScale="92500" lnSpcReduction="20000"/>
          </a:bodyPr>
          <a:lstStyle/>
          <a:p>
            <a:pPr marL="0" indent="0">
              <a:buNone/>
            </a:pPr>
            <a:r>
              <a:rPr lang="es-MX" sz="2000" dirty="0"/>
              <a:t>try{</a:t>
            </a:r>
          </a:p>
          <a:p>
            <a:pPr marL="0" indent="0">
              <a:buNone/>
            </a:pPr>
            <a:r>
              <a:rPr lang="es-MX" sz="2000" dirty="0"/>
              <a:t>	//código</a:t>
            </a:r>
          </a:p>
          <a:p>
            <a:pPr marL="0" indent="0">
              <a:buNone/>
            </a:pPr>
            <a:r>
              <a:rPr lang="es-MX" sz="2000" dirty="0"/>
              <a:t>	try{</a:t>
            </a:r>
          </a:p>
          <a:p>
            <a:pPr marL="0" indent="0">
              <a:buNone/>
            </a:pPr>
            <a:r>
              <a:rPr lang="es-MX" sz="2000" dirty="0"/>
              <a:t>		//código</a:t>
            </a:r>
          </a:p>
          <a:p>
            <a:pPr marL="0" indent="0">
              <a:buNone/>
            </a:pPr>
            <a:r>
              <a:rPr lang="es-MX" sz="2000" dirty="0"/>
              <a:t>		try{</a:t>
            </a:r>
          </a:p>
          <a:p>
            <a:pPr marL="0" indent="0">
              <a:buNone/>
            </a:pPr>
            <a:r>
              <a:rPr lang="es-MX" sz="2000" dirty="0"/>
              <a:t>			//código </a:t>
            </a:r>
          </a:p>
          <a:p>
            <a:pPr marL="0" indent="0">
              <a:buNone/>
            </a:pPr>
            <a:r>
              <a:rPr lang="es-MX" sz="2000" dirty="0"/>
              <a:t>		}catch(</a:t>
            </a:r>
            <a:r>
              <a:rPr lang="es-MX" sz="2000" dirty="0" err="1"/>
              <a:t>TipoDeExcepcion</a:t>
            </a:r>
            <a:r>
              <a:rPr lang="es-MX" sz="2000" dirty="0"/>
              <a:t> </a:t>
            </a:r>
            <a:r>
              <a:rPr lang="es-MX" sz="2000" dirty="0" err="1"/>
              <a:t>ObjExcMasInterna</a:t>
            </a:r>
            <a:r>
              <a:rPr lang="es-MX" sz="2000" dirty="0"/>
              <a:t>){</a:t>
            </a:r>
          </a:p>
          <a:p>
            <a:pPr marL="0" indent="0">
              <a:buNone/>
            </a:pPr>
            <a:r>
              <a:rPr lang="es-MX" sz="2000" dirty="0"/>
              <a:t>			//manejo de errores</a:t>
            </a:r>
          </a:p>
          <a:p>
            <a:pPr marL="0" indent="0">
              <a:buNone/>
            </a:pPr>
            <a:r>
              <a:rPr lang="es-MX" sz="2000" dirty="0"/>
              <a:t>		}</a:t>
            </a:r>
          </a:p>
          <a:p>
            <a:pPr marL="0" indent="0">
              <a:buNone/>
            </a:pPr>
            <a:r>
              <a:rPr lang="es-MX" sz="2000" dirty="0"/>
              <a:t>	}catch(</a:t>
            </a:r>
            <a:r>
              <a:rPr lang="es-MX" sz="2000" dirty="0" err="1"/>
              <a:t>TipoDeExcepcion</a:t>
            </a:r>
            <a:r>
              <a:rPr lang="es-MX" sz="2000" dirty="0"/>
              <a:t> </a:t>
            </a:r>
            <a:r>
              <a:rPr lang="es-MX" sz="2000" dirty="0" err="1"/>
              <a:t>ObjExcInterna</a:t>
            </a:r>
            <a:r>
              <a:rPr lang="es-MX" sz="2000" dirty="0"/>
              <a:t>){</a:t>
            </a:r>
          </a:p>
          <a:p>
            <a:pPr marL="0" indent="0">
              <a:buNone/>
            </a:pPr>
            <a:r>
              <a:rPr lang="es-MX" sz="2000" dirty="0"/>
              <a:t>		//manejo de errores</a:t>
            </a:r>
          </a:p>
          <a:p>
            <a:pPr marL="0" indent="0">
              <a:buNone/>
            </a:pPr>
            <a:r>
              <a:rPr lang="es-MX" sz="2000" dirty="0"/>
              <a:t>}catch(</a:t>
            </a:r>
            <a:r>
              <a:rPr lang="es-MX" sz="2000" dirty="0" err="1"/>
              <a:t>TipoDeExcepcion</a:t>
            </a:r>
            <a:r>
              <a:rPr lang="es-MX" sz="2000" dirty="0"/>
              <a:t> </a:t>
            </a:r>
            <a:r>
              <a:rPr lang="es-MX" sz="2000" dirty="0" err="1"/>
              <a:t>ObjExcExterna</a:t>
            </a:r>
            <a:r>
              <a:rPr lang="es-MX" sz="2000" dirty="0"/>
              <a:t>){</a:t>
            </a:r>
          </a:p>
          <a:p>
            <a:pPr marL="0" indent="0">
              <a:buNone/>
            </a:pPr>
            <a:r>
              <a:rPr lang="es-MX" sz="2000" dirty="0"/>
              <a:t>	//Código que se encargará de manejar el error</a:t>
            </a:r>
          </a:p>
          <a:p>
            <a:pPr marL="0" indent="0">
              <a:buNone/>
            </a:pPr>
            <a:r>
              <a:rPr lang="es-MX" sz="2000" dirty="0"/>
              <a:t>}</a:t>
            </a:r>
          </a:p>
        </p:txBody>
      </p:sp>
      <p:sp>
        <p:nvSpPr>
          <p:cNvPr id="2" name="Flecha: hacia la izquierda 1">
            <a:extLst>
              <a:ext uri="{FF2B5EF4-FFF2-40B4-BE49-F238E27FC236}">
                <a16:creationId xmlns:a16="http://schemas.microsoft.com/office/drawing/2014/main" id="{DB746711-E36F-4080-A13C-8E1ECD156ED7}"/>
              </a:ext>
            </a:extLst>
          </p:cNvPr>
          <p:cNvSpPr/>
          <p:nvPr/>
        </p:nvSpPr>
        <p:spPr>
          <a:xfrm rot="19945323">
            <a:off x="5113134" y="2253979"/>
            <a:ext cx="1458896" cy="3382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a:extLst>
              <a:ext uri="{FF2B5EF4-FFF2-40B4-BE49-F238E27FC236}">
                <a16:creationId xmlns:a16="http://schemas.microsoft.com/office/drawing/2014/main" id="{25A59DE2-6303-4FCC-A672-22529E10BEBE}"/>
              </a:ext>
            </a:extLst>
          </p:cNvPr>
          <p:cNvSpPr txBox="1"/>
          <p:nvPr/>
        </p:nvSpPr>
        <p:spPr>
          <a:xfrm>
            <a:off x="6663702" y="1461030"/>
            <a:ext cx="3858525" cy="923330"/>
          </a:xfrm>
          <a:prstGeom prst="rect">
            <a:avLst/>
          </a:prstGeom>
          <a:noFill/>
        </p:spPr>
        <p:txBody>
          <a:bodyPr wrap="square" rtlCol="0">
            <a:spAutoFit/>
          </a:bodyPr>
          <a:lstStyle/>
          <a:p>
            <a:r>
              <a:rPr lang="es-MX" dirty="0"/>
              <a:t>Se verifica si la excepción es atrapada por este bloque try-catch</a:t>
            </a:r>
          </a:p>
        </p:txBody>
      </p:sp>
      <p:sp>
        <p:nvSpPr>
          <p:cNvPr id="6" name="Flecha: hacia la izquierda 5">
            <a:extLst>
              <a:ext uri="{FF2B5EF4-FFF2-40B4-BE49-F238E27FC236}">
                <a16:creationId xmlns:a16="http://schemas.microsoft.com/office/drawing/2014/main" id="{705ED348-1247-4E5B-A52C-38B336879F9E}"/>
              </a:ext>
            </a:extLst>
          </p:cNvPr>
          <p:cNvSpPr/>
          <p:nvPr/>
        </p:nvSpPr>
        <p:spPr>
          <a:xfrm rot="19945323">
            <a:off x="6339418" y="3453917"/>
            <a:ext cx="1458896" cy="3382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2D65BE6A-B499-4C31-975F-27FB755408DB}"/>
              </a:ext>
            </a:extLst>
          </p:cNvPr>
          <p:cNvSpPr txBox="1"/>
          <p:nvPr/>
        </p:nvSpPr>
        <p:spPr>
          <a:xfrm>
            <a:off x="7889986" y="2660968"/>
            <a:ext cx="3858525" cy="923330"/>
          </a:xfrm>
          <a:prstGeom prst="rect">
            <a:avLst/>
          </a:prstGeom>
          <a:noFill/>
        </p:spPr>
        <p:txBody>
          <a:bodyPr wrap="square" rtlCol="0">
            <a:spAutoFit/>
          </a:bodyPr>
          <a:lstStyle/>
          <a:p>
            <a:r>
              <a:rPr lang="es-MX" dirty="0"/>
              <a:t>Si no, se verifica si la excepción es atrapada en el siguiente bloque.</a:t>
            </a:r>
          </a:p>
        </p:txBody>
      </p:sp>
      <p:sp>
        <p:nvSpPr>
          <p:cNvPr id="8" name="Flecha: hacia la izquierda 7">
            <a:extLst>
              <a:ext uri="{FF2B5EF4-FFF2-40B4-BE49-F238E27FC236}">
                <a16:creationId xmlns:a16="http://schemas.microsoft.com/office/drawing/2014/main" id="{868367C2-A153-4E1A-8024-448893A2818E}"/>
              </a:ext>
            </a:extLst>
          </p:cNvPr>
          <p:cNvSpPr/>
          <p:nvPr/>
        </p:nvSpPr>
        <p:spPr>
          <a:xfrm rot="19945323">
            <a:off x="6357613" y="4377247"/>
            <a:ext cx="1458896" cy="3382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a:extLst>
              <a:ext uri="{FF2B5EF4-FFF2-40B4-BE49-F238E27FC236}">
                <a16:creationId xmlns:a16="http://schemas.microsoft.com/office/drawing/2014/main" id="{72CBCFC6-2EB1-4F70-BC0F-D7E0B243D027}"/>
              </a:ext>
            </a:extLst>
          </p:cNvPr>
          <p:cNvSpPr txBox="1"/>
          <p:nvPr/>
        </p:nvSpPr>
        <p:spPr>
          <a:xfrm>
            <a:off x="7908181" y="3584298"/>
            <a:ext cx="3858525" cy="923330"/>
          </a:xfrm>
          <a:prstGeom prst="rect">
            <a:avLst/>
          </a:prstGeom>
          <a:noFill/>
        </p:spPr>
        <p:txBody>
          <a:bodyPr wrap="square" rtlCol="0">
            <a:spAutoFit/>
          </a:bodyPr>
          <a:lstStyle/>
          <a:p>
            <a:r>
              <a:rPr lang="es-MX" dirty="0"/>
              <a:t>Si la excepción no es tratada se busca en el siguiente bloque try-catch</a:t>
            </a:r>
          </a:p>
        </p:txBody>
      </p:sp>
      <p:sp>
        <p:nvSpPr>
          <p:cNvPr id="11" name="CuadroTexto 10">
            <a:extLst>
              <a:ext uri="{FF2B5EF4-FFF2-40B4-BE49-F238E27FC236}">
                <a16:creationId xmlns:a16="http://schemas.microsoft.com/office/drawing/2014/main" id="{176BBFD8-D043-43E9-BA67-85ED226666CA}"/>
              </a:ext>
            </a:extLst>
          </p:cNvPr>
          <p:cNvSpPr txBox="1"/>
          <p:nvPr/>
        </p:nvSpPr>
        <p:spPr>
          <a:xfrm>
            <a:off x="7830120" y="4546365"/>
            <a:ext cx="3858525" cy="1477328"/>
          </a:xfrm>
          <a:prstGeom prst="rect">
            <a:avLst/>
          </a:prstGeom>
          <a:noFill/>
        </p:spPr>
        <p:txBody>
          <a:bodyPr wrap="square" rtlCol="0">
            <a:spAutoFit/>
          </a:bodyPr>
          <a:lstStyle/>
          <a:p>
            <a:r>
              <a:rPr lang="es-MX" dirty="0"/>
              <a:t>Si ningún bloque maneja la excepción, se cede el control al manejador de excepciones en tiempo de ejecución por defecto</a:t>
            </a:r>
          </a:p>
        </p:txBody>
      </p:sp>
    </p:spTree>
    <p:extLst>
      <p:ext uri="{BB962C8B-B14F-4D97-AF65-F5344CB8AC3E}">
        <p14:creationId xmlns:p14="http://schemas.microsoft.com/office/powerpoint/2010/main" val="392228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
                                        </p:tgtEl>
                                        <p:attrNameLst>
                                          <p:attrName>style.visibility</p:attrName>
                                        </p:attrNameLst>
                                      </p:cBhvr>
                                      <p:to>
                                        <p:strVal val="hidden"/>
                                      </p:to>
                                    </p:set>
                                  </p:childTnLst>
                                </p:cTn>
                              </p:par>
                            </p:childTnLst>
                          </p:cTn>
                        </p:par>
                        <p:par>
                          <p:cTn id="18" fill="hold">
                            <p:stCondLst>
                              <p:cond delay="0"/>
                            </p:stCondLst>
                            <p:childTnLst>
                              <p:par>
                                <p:cTn id="19" presetID="1" presetClass="exit" presetSubtype="0" fill="hold" grpId="1" nodeType="after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21" presetClass="entr" presetSubtype="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heel(1)">
                                      <p:cBhvr>
                                        <p:cTn id="23" dur="2000"/>
                                        <p:tgtEl>
                                          <p:spTgt spid="7"/>
                                        </p:tgtEl>
                                      </p:cBhvr>
                                    </p:animEffect>
                                  </p:childTnLst>
                                </p:cTn>
                              </p:par>
                            </p:childTnLst>
                          </p:cTn>
                        </p:par>
                        <p:par>
                          <p:cTn id="24" fill="hold">
                            <p:stCondLst>
                              <p:cond delay="2000"/>
                            </p:stCondLst>
                            <p:childTnLst>
                              <p:par>
                                <p:cTn id="25" presetID="26"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80">
                                          <p:stCondLst>
                                            <p:cond delay="0"/>
                                          </p:stCondLst>
                                        </p:cTn>
                                        <p:tgtEl>
                                          <p:spTgt spid="6"/>
                                        </p:tgtEl>
                                      </p:cBhvr>
                                    </p:animEffect>
                                    <p:anim calcmode="lin" valueType="num">
                                      <p:cBhvr>
                                        <p:cTn id="2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3" dur="26">
                                          <p:stCondLst>
                                            <p:cond delay="650"/>
                                          </p:stCondLst>
                                        </p:cTn>
                                        <p:tgtEl>
                                          <p:spTgt spid="6"/>
                                        </p:tgtEl>
                                      </p:cBhvr>
                                      <p:to x="100000" y="60000"/>
                                    </p:animScale>
                                    <p:animScale>
                                      <p:cBhvr>
                                        <p:cTn id="34" dur="166" decel="50000">
                                          <p:stCondLst>
                                            <p:cond delay="676"/>
                                          </p:stCondLst>
                                        </p:cTn>
                                        <p:tgtEl>
                                          <p:spTgt spid="6"/>
                                        </p:tgtEl>
                                      </p:cBhvr>
                                      <p:to x="100000" y="100000"/>
                                    </p:animScale>
                                    <p:animScale>
                                      <p:cBhvr>
                                        <p:cTn id="35" dur="26">
                                          <p:stCondLst>
                                            <p:cond delay="1312"/>
                                          </p:stCondLst>
                                        </p:cTn>
                                        <p:tgtEl>
                                          <p:spTgt spid="6"/>
                                        </p:tgtEl>
                                      </p:cBhvr>
                                      <p:to x="100000" y="80000"/>
                                    </p:animScale>
                                    <p:animScale>
                                      <p:cBhvr>
                                        <p:cTn id="36" dur="166" decel="50000">
                                          <p:stCondLst>
                                            <p:cond delay="1338"/>
                                          </p:stCondLst>
                                        </p:cTn>
                                        <p:tgtEl>
                                          <p:spTgt spid="6"/>
                                        </p:tgtEl>
                                      </p:cBhvr>
                                      <p:to x="100000" y="100000"/>
                                    </p:animScale>
                                    <p:animScale>
                                      <p:cBhvr>
                                        <p:cTn id="37" dur="26">
                                          <p:stCondLst>
                                            <p:cond delay="1642"/>
                                          </p:stCondLst>
                                        </p:cTn>
                                        <p:tgtEl>
                                          <p:spTgt spid="6"/>
                                        </p:tgtEl>
                                      </p:cBhvr>
                                      <p:to x="100000" y="90000"/>
                                    </p:animScale>
                                    <p:animScale>
                                      <p:cBhvr>
                                        <p:cTn id="38" dur="166" decel="50000">
                                          <p:stCondLst>
                                            <p:cond delay="1668"/>
                                          </p:stCondLst>
                                        </p:cTn>
                                        <p:tgtEl>
                                          <p:spTgt spid="6"/>
                                        </p:tgtEl>
                                      </p:cBhvr>
                                      <p:to x="100000" y="100000"/>
                                    </p:animScale>
                                    <p:animScale>
                                      <p:cBhvr>
                                        <p:cTn id="39" dur="26">
                                          <p:stCondLst>
                                            <p:cond delay="1808"/>
                                          </p:stCondLst>
                                        </p:cTn>
                                        <p:tgtEl>
                                          <p:spTgt spid="6"/>
                                        </p:tgtEl>
                                      </p:cBhvr>
                                      <p:to x="100000" y="95000"/>
                                    </p:animScale>
                                    <p:animScale>
                                      <p:cBhvr>
                                        <p:cTn id="40" dur="166" decel="50000">
                                          <p:stCondLst>
                                            <p:cond delay="1834"/>
                                          </p:stCondLst>
                                        </p:cTn>
                                        <p:tgtEl>
                                          <p:spTgt spid="6"/>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6"/>
                                        </p:tgtEl>
                                        <p:attrNameLst>
                                          <p:attrName>style.visibility</p:attrName>
                                        </p:attrNameLst>
                                      </p:cBhvr>
                                      <p:to>
                                        <p:strVal val="hidden"/>
                                      </p:to>
                                    </p:set>
                                  </p:childTnLst>
                                </p:cTn>
                              </p:par>
                            </p:childTnLst>
                          </p:cTn>
                        </p:par>
                        <p:par>
                          <p:cTn id="45" fill="hold">
                            <p:stCondLst>
                              <p:cond delay="0"/>
                            </p:stCondLst>
                            <p:childTnLst>
                              <p:par>
                                <p:cTn id="46" presetID="1" presetClass="exit" presetSubtype="0" fill="hold" grpId="1" nodeType="afterEffect">
                                  <p:stCondLst>
                                    <p:cond delay="0"/>
                                  </p:stCondLst>
                                  <p:childTnLst>
                                    <p:set>
                                      <p:cBhvr>
                                        <p:cTn id="47" dur="1" fill="hold">
                                          <p:stCondLst>
                                            <p:cond delay="0"/>
                                          </p:stCondLst>
                                        </p:cTn>
                                        <p:tgtEl>
                                          <p:spTgt spid="7"/>
                                        </p:tgtEl>
                                        <p:attrNameLst>
                                          <p:attrName>style.visibility</p:attrName>
                                        </p:attrNameLst>
                                      </p:cBhvr>
                                      <p:to>
                                        <p:strVal val="hidden"/>
                                      </p:to>
                                    </p:set>
                                  </p:childTnLst>
                                </p:cTn>
                              </p:par>
                            </p:childTnLst>
                          </p:cTn>
                        </p:par>
                        <p:par>
                          <p:cTn id="48" fill="hold">
                            <p:stCondLst>
                              <p:cond delay="0"/>
                            </p:stCondLst>
                            <p:childTnLst>
                              <p:par>
                                <p:cTn id="49" presetID="10" presetClass="entr" presetSubtype="0"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xit" presetSubtype="32" fill="hold" grpId="1" nodeType="clickEffect">
                                  <p:stCondLst>
                                    <p:cond delay="0"/>
                                  </p:stCondLst>
                                  <p:childTnLst>
                                    <p:anim calcmode="lin" valueType="num">
                                      <p:cBhvr>
                                        <p:cTn id="60" dur="500"/>
                                        <p:tgtEl>
                                          <p:spTgt spid="9"/>
                                        </p:tgtEl>
                                        <p:attrNameLst>
                                          <p:attrName>ppt_w</p:attrName>
                                        </p:attrNameLst>
                                      </p:cBhvr>
                                      <p:tavLst>
                                        <p:tav tm="0">
                                          <p:val>
                                            <p:strVal val="ppt_w"/>
                                          </p:val>
                                        </p:tav>
                                        <p:tav tm="100000">
                                          <p:val>
                                            <p:fltVal val="0"/>
                                          </p:val>
                                        </p:tav>
                                      </p:tavLst>
                                    </p:anim>
                                    <p:anim calcmode="lin" valueType="num">
                                      <p:cBhvr>
                                        <p:cTn id="61" dur="500"/>
                                        <p:tgtEl>
                                          <p:spTgt spid="9"/>
                                        </p:tgtEl>
                                        <p:attrNameLst>
                                          <p:attrName>ppt_h</p:attrName>
                                        </p:attrNameLst>
                                      </p:cBhvr>
                                      <p:tavLst>
                                        <p:tav tm="0">
                                          <p:val>
                                            <p:strVal val="ppt_h"/>
                                          </p:val>
                                        </p:tav>
                                        <p:tav tm="100000">
                                          <p:val>
                                            <p:fltVal val="0"/>
                                          </p:val>
                                        </p:tav>
                                      </p:tavLst>
                                    </p:anim>
                                    <p:animEffect transition="out" filter="fade">
                                      <p:cBhvr>
                                        <p:cTn id="62" dur="500"/>
                                        <p:tgtEl>
                                          <p:spTgt spid="9"/>
                                        </p:tgtEl>
                                      </p:cBhvr>
                                    </p:animEffect>
                                    <p:set>
                                      <p:cBhvr>
                                        <p:cTn id="63" dur="1" fill="hold">
                                          <p:stCondLst>
                                            <p:cond delay="499"/>
                                          </p:stCondLst>
                                        </p:cTn>
                                        <p:tgtEl>
                                          <p:spTgt spid="9"/>
                                        </p:tgtEl>
                                        <p:attrNameLst>
                                          <p:attrName>style.visibility</p:attrName>
                                        </p:attrNameLst>
                                      </p:cBhvr>
                                      <p:to>
                                        <p:strVal val="hidden"/>
                                      </p:to>
                                    </p:set>
                                  </p:childTnLst>
                                </p:cTn>
                              </p:par>
                            </p:childTnLst>
                          </p:cTn>
                        </p:par>
                        <p:par>
                          <p:cTn id="64" fill="hold">
                            <p:stCondLst>
                              <p:cond delay="500"/>
                            </p:stCondLst>
                            <p:childTnLst>
                              <p:par>
                                <p:cTn id="65" presetID="10" presetClass="exit" presetSubtype="0" fill="hold" grpId="1" nodeType="afterEffect">
                                  <p:stCondLst>
                                    <p:cond delay="0"/>
                                  </p:stCondLst>
                                  <p:childTnLst>
                                    <p:animEffect transition="out" filter="fade">
                                      <p:cBhvr>
                                        <p:cTn id="66" dur="500"/>
                                        <p:tgtEl>
                                          <p:spTgt spid="8"/>
                                        </p:tgtEl>
                                      </p:cBhvr>
                                    </p:animEffect>
                                    <p:set>
                                      <p:cBhvr>
                                        <p:cTn id="67" dur="1" fill="hold">
                                          <p:stCondLst>
                                            <p:cond delay="499"/>
                                          </p:stCondLst>
                                        </p:cTn>
                                        <p:tgtEl>
                                          <p:spTgt spid="8"/>
                                        </p:tgtEl>
                                        <p:attrNameLst>
                                          <p:attrName>style.visibility</p:attrName>
                                        </p:attrNameLst>
                                      </p:cBhvr>
                                      <p:to>
                                        <p:strVal val="hidden"/>
                                      </p:to>
                                    </p:set>
                                  </p:childTnLst>
                                </p:cTn>
                              </p:par>
                            </p:childTnLst>
                          </p:cTn>
                        </p:par>
                        <p:par>
                          <p:cTn id="68" fill="hold">
                            <p:stCondLst>
                              <p:cond delay="1000"/>
                            </p:stCondLst>
                            <p:childTnLst>
                              <p:par>
                                <p:cTn id="69" presetID="53" presetClass="entr" presetSubtype="16"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animEffect transition="in" filter="fade">
                                      <p:cBhvr>
                                        <p:cTn id="7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6" grpId="0" animBg="1"/>
      <p:bldP spid="6" grpId="1" animBg="1"/>
      <p:bldP spid="7" grpId="0"/>
      <p:bldP spid="7" grpId="1"/>
      <p:bldP spid="8" grpId="0" animBg="1"/>
      <p:bldP spid="8" grpId="1" animBg="1"/>
      <p:bldP spid="9" grpId="0"/>
      <p:bldP spid="9" grpId="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DA5A50-034A-4E4F-AF32-B69EE1A8B41C}"/>
              </a:ext>
            </a:extLst>
          </p:cNvPr>
          <p:cNvSpPr>
            <a:spLocks noGrp="1"/>
          </p:cNvSpPr>
          <p:nvPr>
            <p:ph type="title"/>
          </p:nvPr>
        </p:nvSpPr>
        <p:spPr/>
        <p:txBody>
          <a:bodyPr/>
          <a:lstStyle/>
          <a:p>
            <a:r>
              <a:rPr lang="es-MX" dirty="0"/>
              <a:t>Ver el código Errores.java</a:t>
            </a:r>
          </a:p>
        </p:txBody>
      </p:sp>
      <p:sp>
        <p:nvSpPr>
          <p:cNvPr id="3" name="Marcador de contenido 2">
            <a:extLst>
              <a:ext uri="{FF2B5EF4-FFF2-40B4-BE49-F238E27FC236}">
                <a16:creationId xmlns:a16="http://schemas.microsoft.com/office/drawing/2014/main" id="{A7B7EFB9-B45F-48AC-8FD6-7E65186896CB}"/>
              </a:ext>
            </a:extLst>
          </p:cNvPr>
          <p:cNvSpPr>
            <a:spLocks noGrp="1"/>
          </p:cNvSpPr>
          <p:nvPr>
            <p:ph type="body" idx="1"/>
          </p:nvPr>
        </p:nvSpPr>
        <p:spPr/>
        <p:txBody>
          <a:bodyPr anchor="ctr"/>
          <a:lstStyle/>
          <a:p>
            <a:pPr marL="0" indent="0">
              <a:buNone/>
            </a:pPr>
            <a:endParaRPr lang="es-MX" dirty="0"/>
          </a:p>
        </p:txBody>
      </p:sp>
    </p:spTree>
    <p:extLst>
      <p:ext uri="{BB962C8B-B14F-4D97-AF65-F5344CB8AC3E}">
        <p14:creationId xmlns:p14="http://schemas.microsoft.com/office/powerpoint/2010/main" val="1205949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5BEA9B-1AC9-4852-B392-34DA3B18ED51}"/>
              </a:ext>
            </a:extLst>
          </p:cNvPr>
          <p:cNvSpPr>
            <a:spLocks noGrp="1"/>
          </p:cNvSpPr>
          <p:nvPr>
            <p:ph type="title"/>
          </p:nvPr>
        </p:nvSpPr>
        <p:spPr/>
        <p:txBody>
          <a:bodyPr/>
          <a:lstStyle/>
          <a:p>
            <a:r>
              <a:rPr lang="es-MX" dirty="0"/>
              <a:t>Errores en tiempo de ejecución</a:t>
            </a:r>
          </a:p>
        </p:txBody>
      </p:sp>
      <p:sp>
        <p:nvSpPr>
          <p:cNvPr id="3" name="Marcador de contenido 2">
            <a:extLst>
              <a:ext uri="{FF2B5EF4-FFF2-40B4-BE49-F238E27FC236}">
                <a16:creationId xmlns:a16="http://schemas.microsoft.com/office/drawing/2014/main" id="{EC98CD4C-4602-4D25-8F82-BBE1BE08F3A1}"/>
              </a:ext>
            </a:extLst>
          </p:cNvPr>
          <p:cNvSpPr>
            <a:spLocks noGrp="1"/>
          </p:cNvSpPr>
          <p:nvPr>
            <p:ph idx="1"/>
          </p:nvPr>
        </p:nvSpPr>
        <p:spPr/>
        <p:txBody>
          <a:bodyPr/>
          <a:lstStyle/>
          <a:p>
            <a:pPr marL="0" indent="0">
              <a:buNone/>
            </a:pPr>
            <a:r>
              <a:rPr lang="es-MX" dirty="0"/>
              <a:t>Un error en tiempo de ejecución es una condición anormal que ocurre al ejecutar una secuencia de código que no presenta errores sintácticos.</a:t>
            </a:r>
          </a:p>
          <a:p>
            <a:pPr marL="0" indent="0">
              <a:buNone/>
            </a:pPr>
            <a:r>
              <a:rPr lang="es-MX" dirty="0"/>
              <a:t>Usualmente estos errores deben ser verificados en forma manual mediante pruebas. Sin embargo, los lenguajes orientados a objetos proveen un mecanismo para manejar este tipo de errores de forma rápida, dicho mecanismo son las </a:t>
            </a:r>
            <a:r>
              <a:rPr lang="es-MX" b="1" i="1" dirty="0"/>
              <a:t>excepciones.</a:t>
            </a:r>
          </a:p>
          <a:p>
            <a:pPr marL="0" indent="0">
              <a:buNone/>
            </a:pPr>
            <a:endParaRPr lang="es-MX" dirty="0"/>
          </a:p>
        </p:txBody>
      </p:sp>
    </p:spTree>
    <p:extLst>
      <p:ext uri="{BB962C8B-B14F-4D97-AF65-F5344CB8AC3E}">
        <p14:creationId xmlns:p14="http://schemas.microsoft.com/office/powerpoint/2010/main" val="346170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599F5767-5144-44FA-8A91-D8CB37F5F25A}"/>
              </a:ext>
            </a:extLst>
          </p:cNvPr>
          <p:cNvSpPr>
            <a:spLocks noGrp="1"/>
          </p:cNvSpPr>
          <p:nvPr>
            <p:ph type="title"/>
          </p:nvPr>
        </p:nvSpPr>
        <p:spPr/>
        <p:txBody>
          <a:bodyPr/>
          <a:lstStyle/>
          <a:p>
            <a:r>
              <a:rPr lang="es-MX" dirty="0"/>
              <a:t>Ver el código Errores2.java</a:t>
            </a:r>
          </a:p>
        </p:txBody>
      </p:sp>
      <p:sp>
        <p:nvSpPr>
          <p:cNvPr id="6" name="Marcador de texto 5">
            <a:extLst>
              <a:ext uri="{FF2B5EF4-FFF2-40B4-BE49-F238E27FC236}">
                <a16:creationId xmlns:a16="http://schemas.microsoft.com/office/drawing/2014/main" id="{56F4F984-148F-4815-A603-8EEC2135BA92}"/>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981023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751F4AE-1C83-4DED-83F8-162573CD5C02}"/>
              </a:ext>
            </a:extLst>
          </p:cNvPr>
          <p:cNvSpPr>
            <a:spLocks noGrp="1"/>
          </p:cNvSpPr>
          <p:nvPr>
            <p:ph type="title"/>
          </p:nvPr>
        </p:nvSpPr>
        <p:spPr/>
        <p:txBody>
          <a:bodyPr/>
          <a:lstStyle/>
          <a:p>
            <a:r>
              <a:rPr lang="es-MX" dirty="0"/>
              <a:t>Errores lógicos</a:t>
            </a:r>
          </a:p>
        </p:txBody>
      </p:sp>
      <p:sp>
        <p:nvSpPr>
          <p:cNvPr id="5" name="Marcador de contenido 4">
            <a:extLst>
              <a:ext uri="{FF2B5EF4-FFF2-40B4-BE49-F238E27FC236}">
                <a16:creationId xmlns:a16="http://schemas.microsoft.com/office/drawing/2014/main" id="{2B17CB93-4FD0-4775-B02C-60C97DA3BCA6}"/>
              </a:ext>
            </a:extLst>
          </p:cNvPr>
          <p:cNvSpPr>
            <a:spLocks noGrp="1"/>
          </p:cNvSpPr>
          <p:nvPr>
            <p:ph idx="1"/>
          </p:nvPr>
        </p:nvSpPr>
        <p:spPr/>
        <p:txBody>
          <a:bodyPr/>
          <a:lstStyle/>
          <a:p>
            <a:pPr marL="0" indent="0">
              <a:buNone/>
            </a:pPr>
            <a:r>
              <a:rPr lang="es-MX" dirty="0"/>
              <a:t>Son errores que compilan y se ejecutan de forma correcta, sin embargo el resultado que producen es </a:t>
            </a:r>
            <a:r>
              <a:rPr lang="es-MX" dirty="0" err="1"/>
              <a:t>erroneo</a:t>
            </a:r>
            <a:r>
              <a:rPr lang="es-MX" dirty="0"/>
              <a:t>. Son los errores mas difíciles de verificar, debido a que solo pueden visualizarse cuando se conoce el conjunto de salidas esperadas de acuerdo a un conjunto de entradas de prueba.</a:t>
            </a:r>
          </a:p>
          <a:p>
            <a:pPr marL="0" indent="0">
              <a:buNone/>
            </a:pPr>
            <a:endParaRPr lang="es-MX" dirty="0"/>
          </a:p>
        </p:txBody>
      </p:sp>
    </p:spTree>
    <p:extLst>
      <p:ext uri="{BB962C8B-B14F-4D97-AF65-F5344CB8AC3E}">
        <p14:creationId xmlns:p14="http://schemas.microsoft.com/office/powerpoint/2010/main" val="87231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128DAB-CBA9-4B6C-8466-E3349FC7F064}"/>
              </a:ext>
            </a:extLst>
          </p:cNvPr>
          <p:cNvSpPr>
            <a:spLocks noGrp="1"/>
          </p:cNvSpPr>
          <p:nvPr>
            <p:ph type="title"/>
          </p:nvPr>
        </p:nvSpPr>
        <p:spPr/>
        <p:txBody>
          <a:bodyPr/>
          <a:lstStyle/>
          <a:p>
            <a:r>
              <a:rPr lang="es-MX" dirty="0"/>
              <a:t>Excepciones</a:t>
            </a:r>
          </a:p>
        </p:txBody>
      </p:sp>
      <p:sp>
        <p:nvSpPr>
          <p:cNvPr id="3" name="Marcador de texto 2">
            <a:extLst>
              <a:ext uri="{FF2B5EF4-FFF2-40B4-BE49-F238E27FC236}">
                <a16:creationId xmlns:a16="http://schemas.microsoft.com/office/drawing/2014/main" id="{53E88C44-CB1E-402D-AB51-537C8B874BD1}"/>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023408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64524-A07D-4359-A8F6-D79A8C7BA0A4}"/>
              </a:ext>
            </a:extLst>
          </p:cNvPr>
          <p:cNvSpPr>
            <a:spLocks noGrp="1"/>
          </p:cNvSpPr>
          <p:nvPr>
            <p:ph type="title"/>
          </p:nvPr>
        </p:nvSpPr>
        <p:spPr/>
        <p:txBody>
          <a:bodyPr/>
          <a:lstStyle/>
          <a:p>
            <a:r>
              <a:rPr lang="es-MX" dirty="0"/>
              <a:t>Excepciones</a:t>
            </a:r>
          </a:p>
        </p:txBody>
      </p:sp>
      <p:sp>
        <p:nvSpPr>
          <p:cNvPr id="3" name="Marcador de contenido 2">
            <a:extLst>
              <a:ext uri="{FF2B5EF4-FFF2-40B4-BE49-F238E27FC236}">
                <a16:creationId xmlns:a16="http://schemas.microsoft.com/office/drawing/2014/main" id="{BA6E7D3C-B169-4036-83DE-99C7580FE466}"/>
              </a:ext>
            </a:extLst>
          </p:cNvPr>
          <p:cNvSpPr>
            <a:spLocks noGrp="1"/>
          </p:cNvSpPr>
          <p:nvPr>
            <p:ph idx="1"/>
          </p:nvPr>
        </p:nvSpPr>
        <p:spPr/>
        <p:txBody>
          <a:bodyPr/>
          <a:lstStyle/>
          <a:p>
            <a:pPr marL="0" indent="0">
              <a:buNone/>
            </a:pPr>
            <a:r>
              <a:rPr lang="es-MX" dirty="0"/>
              <a:t>En el lenguaje Java, una excepción es un objeto que describe una condición excepcional que ocurre en un código. Cuando dicha condición ocurre, se crea un objeto de la clase que representa a esa condición y la excepción es </a:t>
            </a:r>
            <a:r>
              <a:rPr lang="es-MX" b="1" i="1" dirty="0"/>
              <a:t>lanzada</a:t>
            </a:r>
            <a:r>
              <a:rPr lang="es-MX" dirty="0"/>
              <a:t> en el método que causo el error. De esta forma se puede decidir si se debe tomar alguna acción para manejar la condición de error o si debe ignorarse.</a:t>
            </a:r>
          </a:p>
          <a:p>
            <a:pPr marL="0" indent="0">
              <a:buNone/>
            </a:pPr>
            <a:r>
              <a:rPr lang="es-MX" dirty="0"/>
              <a:t>En cualquiera de los dos casos la excepción es </a:t>
            </a:r>
            <a:r>
              <a:rPr lang="es-MX" b="1" i="1" dirty="0"/>
              <a:t>atrapada</a:t>
            </a:r>
            <a:r>
              <a:rPr lang="es-MX" dirty="0"/>
              <a:t> y procesada.</a:t>
            </a:r>
          </a:p>
          <a:p>
            <a:pPr marL="0" indent="0">
              <a:buNone/>
            </a:pPr>
            <a:r>
              <a:rPr lang="es-MX" dirty="0"/>
              <a:t>Desde el punto de vista de los errores en tiempo de ejecución, las excepciones que infringen las reglas fundamentales del lenguaje o las restricciones del entorno de ejecución están definidas.</a:t>
            </a:r>
          </a:p>
        </p:txBody>
      </p:sp>
    </p:spTree>
    <p:extLst>
      <p:ext uri="{BB962C8B-B14F-4D97-AF65-F5344CB8AC3E}">
        <p14:creationId xmlns:p14="http://schemas.microsoft.com/office/powerpoint/2010/main" val="3950948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1087</TotalTime>
  <Words>1361</Words>
  <Application>Microsoft Office PowerPoint</Application>
  <PresentationFormat>Panorámica</PresentationFormat>
  <Paragraphs>176</Paragraphs>
  <Slides>36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36</vt:i4>
      </vt:variant>
    </vt:vector>
  </HeadingPairs>
  <TitlesOfParts>
    <vt:vector size="40" baseType="lpstr">
      <vt:lpstr>Arial</vt:lpstr>
      <vt:lpstr>Century Gothic</vt:lpstr>
      <vt:lpstr>Wingdings 3</vt:lpstr>
      <vt:lpstr>Sala de reuniones Ion</vt:lpstr>
      <vt:lpstr>Tema 5 – Manejo de excepciones y errores</vt:lpstr>
      <vt:lpstr>Errores</vt:lpstr>
      <vt:lpstr>Errores de sintaxis</vt:lpstr>
      <vt:lpstr>Ver el código Errores.java</vt:lpstr>
      <vt:lpstr>Errores en tiempo de ejecución</vt:lpstr>
      <vt:lpstr>Ver el código Errores2.java</vt:lpstr>
      <vt:lpstr>Errores lógicos</vt:lpstr>
      <vt:lpstr>Excepciones</vt:lpstr>
      <vt:lpstr>Excepciones</vt:lpstr>
      <vt:lpstr>Manejo de excepciones</vt:lpstr>
      <vt:lpstr>Tipos de excepciones</vt:lpstr>
      <vt:lpstr>Jerarquía de clases para el manejo de errores</vt:lpstr>
      <vt:lpstr>Jerarquía de clases de excepciones</vt:lpstr>
      <vt:lpstr>Ver Errores4.java</vt:lpstr>
      <vt:lpstr>TryCatchEnCiclo.java</vt:lpstr>
      <vt:lpstr>Programas con múltiples clausulas catch</vt:lpstr>
      <vt:lpstr>Ver MultiCatch.java y MultiCatch2.java</vt:lpstr>
      <vt:lpstr>Excepciones anidadas</vt:lpstr>
      <vt:lpstr>Presentación de PowerPoint</vt:lpstr>
      <vt:lpstr>Presentación de PowerPoint</vt:lpstr>
      <vt:lpstr>Presentación de PowerPoint</vt:lpstr>
      <vt:lpstr>Presentación de PowerPoint</vt:lpstr>
      <vt:lpstr>Ver ExcepcionesAnidadas.java</vt:lpstr>
      <vt:lpstr>Excepciones anidadas</vt:lpstr>
      <vt:lpstr>Ver ExcepcionesAnidadas2.java</vt:lpstr>
      <vt:lpstr>Excepciones lanzadas de forma explicita</vt:lpstr>
      <vt:lpstr>Excepciones lanzadas de forma explicita</vt:lpstr>
      <vt:lpstr>Excepciones lanzadas de forma explicita</vt:lpstr>
      <vt:lpstr>Ver DemoThrow.java</vt:lpstr>
      <vt:lpstr>Propagación de excepciones</vt:lpstr>
      <vt:lpstr>Propagación de excepciones</vt:lpstr>
      <vt:lpstr>Ver DemoThrows.java y DemoThrows2.java</vt:lpstr>
      <vt:lpstr>Excepciones definidas por el programador</vt:lpstr>
      <vt:lpstr>Excepciones definidas por el programador</vt:lpstr>
      <vt:lpstr>Ver ExcepcionPropia.java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5 – Manejo de excepciones y errores</dc:title>
  <dc:creator>GUADALUPE LIZETH PARRALES ROMAY</dc:creator>
  <cp:lastModifiedBy>GUADALUPE LIZETH PARRALES ROMAY</cp:lastModifiedBy>
  <cp:revision>56</cp:revision>
  <dcterms:created xsi:type="dcterms:W3CDTF">2020-04-13T17:11:14Z</dcterms:created>
  <dcterms:modified xsi:type="dcterms:W3CDTF">2020-04-15T17:52:05Z</dcterms:modified>
</cp:coreProperties>
</file>