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57" r:id="rId3"/>
    <p:sldId id="264" r:id="rId4"/>
    <p:sldId id="265" r:id="rId5"/>
    <p:sldId id="266" r:id="rId6"/>
    <p:sldId id="259" r:id="rId7"/>
    <p:sldId id="270" r:id="rId8"/>
    <p:sldId id="268" r:id="rId9"/>
    <p:sldId id="269" r:id="rId10"/>
    <p:sldId id="274" r:id="rId11"/>
    <p:sldId id="267" r:id="rId12"/>
    <p:sldId id="273" r:id="rId13"/>
    <p:sldId id="288" r:id="rId14"/>
    <p:sldId id="275" r:id="rId15"/>
    <p:sldId id="272"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9" r:id="rId29"/>
    <p:sldId id="290" r:id="rId30"/>
    <p:sldId id="291" r:id="rId31"/>
    <p:sldId id="292" r:id="rId32"/>
    <p:sldId id="260" r:id="rId33"/>
    <p:sldId id="293" r:id="rId34"/>
    <p:sldId id="294" r:id="rId35"/>
    <p:sldId id="295" r:id="rId36"/>
    <p:sldId id="299" r:id="rId37"/>
    <p:sldId id="296" r:id="rId38"/>
    <p:sldId id="300" r:id="rId39"/>
    <p:sldId id="297" r:id="rId40"/>
    <p:sldId id="301" r:id="rId41"/>
    <p:sldId id="298" r:id="rId42"/>
    <p:sldId id="302" r:id="rId43"/>
    <p:sldId id="307" r:id="rId44"/>
    <p:sldId id="303" r:id="rId45"/>
    <p:sldId id="304" r:id="rId46"/>
    <p:sldId id="305" r:id="rId47"/>
    <p:sldId id="308" r:id="rId48"/>
    <p:sldId id="306" r:id="rId49"/>
    <p:sldId id="309" r:id="rId50"/>
    <p:sldId id="311" r:id="rId51"/>
    <p:sldId id="310" r:id="rId52"/>
    <p:sldId id="312" r:id="rId53"/>
    <p:sldId id="314" r:id="rId54"/>
    <p:sldId id="313" r:id="rId55"/>
    <p:sldId id="315" r:id="rId56"/>
    <p:sldId id="316" r:id="rId57"/>
    <p:sldId id="318" r:id="rId58"/>
    <p:sldId id="317" r:id="rId59"/>
    <p:sldId id="319" r:id="rId60"/>
    <p:sldId id="320" r:id="rId61"/>
    <p:sldId id="321" r:id="rId62"/>
    <p:sldId id="323" r:id="rId63"/>
    <p:sldId id="322" r:id="rId64"/>
    <p:sldId id="325" r:id="rId65"/>
    <p:sldId id="324" r:id="rId66"/>
    <p:sldId id="326" r:id="rId67"/>
    <p:sldId id="327" r:id="rId68"/>
    <p:sldId id="329" r:id="rId69"/>
    <p:sldId id="328" r:id="rId70"/>
    <p:sldId id="330" r:id="rId71"/>
    <p:sldId id="332" r:id="rId72"/>
    <p:sldId id="331" r:id="rId73"/>
    <p:sldId id="333" r:id="rId74"/>
    <p:sldId id="334" r:id="rId75"/>
    <p:sldId id="336" r:id="rId76"/>
    <p:sldId id="335" r:id="rId77"/>
    <p:sldId id="338" r:id="rId78"/>
    <p:sldId id="337" r:id="rId79"/>
    <p:sldId id="340" r:id="rId80"/>
    <p:sldId id="342" r:id="rId81"/>
    <p:sldId id="357" r:id="rId82"/>
    <p:sldId id="358" r:id="rId83"/>
    <p:sldId id="359" r:id="rId84"/>
    <p:sldId id="360" r:id="rId85"/>
    <p:sldId id="351" r:id="rId86"/>
    <p:sldId id="352" r:id="rId87"/>
    <p:sldId id="361" r:id="rId88"/>
    <p:sldId id="353" r:id="rId89"/>
    <p:sldId id="354" r:id="rId90"/>
    <p:sldId id="355" r:id="rId91"/>
    <p:sldId id="356" r:id="rId92"/>
    <p:sldId id="362" r:id="rId93"/>
    <p:sldId id="363" r:id="rId94"/>
    <p:sldId id="341" r:id="rId95"/>
    <p:sldId id="343" r:id="rId96"/>
    <p:sldId id="344" r:id="rId97"/>
    <p:sldId id="345" r:id="rId98"/>
    <p:sldId id="346" r:id="rId99"/>
    <p:sldId id="347" r:id="rId100"/>
    <p:sldId id="348" r:id="rId101"/>
    <p:sldId id="349" r:id="rId102"/>
    <p:sldId id="350" r:id="rId10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varScale="1">
        <p:scale>
          <a:sx n="70" d="100"/>
          <a:sy n="70" d="100"/>
        </p:scale>
        <p:origin x="6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4AAD347D-5ACD-4C99-B74B-A9C85AD731AF}" type="datetimeFigureOut">
              <a:rPr lang="en-US" smtClean="0"/>
              <a:t>1/6/2021</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439140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n panorámica con descripció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929690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27458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AD347D-5ACD-4C99-B74B-A9C85AD731AF}" type="datetimeFigureOut">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21524883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446519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09A250-FF31-4206-8172-F9D3106AACB1}" type="datetimeFigureOut">
              <a:rPr lang="en-US" smtClean="0"/>
              <a:t>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394220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09A250-FF31-4206-8172-F9D3106AACB1}" type="datetimeFigureOut">
              <a:rPr lang="en-US" smtClean="0"/>
              <a:t>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150424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305052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621808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1/6/2021</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250114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smtClean="0"/>
              <a:t>1/6/2021</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680337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663565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577965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82107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791239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043654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20430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4AAD347D-5ACD-4C99-B74B-A9C85AD731AF}" type="datetimeFigureOut">
              <a:rPr lang="en-US" smtClean="0"/>
              <a:t>1/6/2021</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37785646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868823-A5DF-44ED-AF5A-1D28345A74FA}"/>
              </a:ext>
            </a:extLst>
          </p:cNvPr>
          <p:cNvSpPr>
            <a:spLocks noGrp="1"/>
          </p:cNvSpPr>
          <p:nvPr>
            <p:ph type="ctrTitle"/>
          </p:nvPr>
        </p:nvSpPr>
        <p:spPr/>
        <p:txBody>
          <a:bodyPr/>
          <a:lstStyle/>
          <a:p>
            <a:r>
              <a:rPr lang="es-MX" sz="6000" dirty="0"/>
              <a:t>Tema 6: Flujo de entrada y salida</a:t>
            </a:r>
          </a:p>
        </p:txBody>
      </p:sp>
      <p:sp>
        <p:nvSpPr>
          <p:cNvPr id="3" name="Subtítulo 2">
            <a:extLst>
              <a:ext uri="{FF2B5EF4-FFF2-40B4-BE49-F238E27FC236}">
                <a16:creationId xmlns:a16="http://schemas.microsoft.com/office/drawing/2014/main" id="{1823B436-FDB8-4639-A3D5-11D78425547A}"/>
              </a:ext>
            </a:extLst>
          </p:cNvPr>
          <p:cNvSpPr>
            <a:spLocks noGrp="1"/>
          </p:cNvSpPr>
          <p:nvPr>
            <p:ph type="subTitle" idx="1"/>
          </p:nvPr>
        </p:nvSpPr>
        <p:spPr/>
        <p:txBody>
          <a:bodyPr/>
          <a:lstStyle/>
          <a:p>
            <a:r>
              <a:rPr lang="es-MX" dirty="0"/>
              <a:t>Ing. Guadalupe Lizeth Parrales Romay</a:t>
            </a:r>
          </a:p>
        </p:txBody>
      </p:sp>
    </p:spTree>
    <p:extLst>
      <p:ext uri="{BB962C8B-B14F-4D97-AF65-F5344CB8AC3E}">
        <p14:creationId xmlns:p14="http://schemas.microsoft.com/office/powerpoint/2010/main" val="703659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6F358DB-9E3A-450F-BC2D-577FF28CCD25}"/>
              </a:ext>
            </a:extLst>
          </p:cNvPr>
          <p:cNvPicPr>
            <a:picLocks noChangeAspect="1"/>
          </p:cNvPicPr>
          <p:nvPr/>
        </p:nvPicPr>
        <p:blipFill>
          <a:blip r:embed="rId2"/>
          <a:stretch>
            <a:fillRect/>
          </a:stretch>
        </p:blipFill>
        <p:spPr>
          <a:xfrm>
            <a:off x="3272580" y="708603"/>
            <a:ext cx="5646839" cy="5440794"/>
          </a:xfrm>
          <a:prstGeom prst="rect">
            <a:avLst/>
          </a:prstGeom>
        </p:spPr>
      </p:pic>
    </p:spTree>
    <p:extLst>
      <p:ext uri="{BB962C8B-B14F-4D97-AF65-F5344CB8AC3E}">
        <p14:creationId xmlns:p14="http://schemas.microsoft.com/office/powerpoint/2010/main" val="294168466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Socket</a:t>
            </a:r>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Dos de los constructores más utilizados son:</a:t>
            </a:r>
          </a:p>
          <a:p>
            <a:pPr marL="0" indent="0">
              <a:buNone/>
            </a:pPr>
            <a:r>
              <a:rPr lang="es-MX" sz="2000" dirty="0"/>
              <a:t>Socket(</a:t>
            </a:r>
            <a:r>
              <a:rPr lang="es-MX" sz="2000" dirty="0" err="1"/>
              <a:t>String</a:t>
            </a:r>
            <a:r>
              <a:rPr lang="es-MX" sz="2000" dirty="0"/>
              <a:t> host, </a:t>
            </a:r>
            <a:r>
              <a:rPr lang="es-MX" sz="2000" dirty="0" err="1"/>
              <a:t>int</a:t>
            </a:r>
            <a:r>
              <a:rPr lang="es-MX" sz="2000" dirty="0"/>
              <a:t> puerto) </a:t>
            </a:r>
            <a:r>
              <a:rPr lang="es-MX" sz="2000" dirty="0" err="1"/>
              <a:t>throws</a:t>
            </a:r>
            <a:r>
              <a:rPr lang="es-MX" sz="2000" dirty="0"/>
              <a:t> </a:t>
            </a:r>
            <a:r>
              <a:rPr lang="es-MX" sz="2000" dirty="0" err="1"/>
              <a:t>UnknownHostException</a:t>
            </a:r>
            <a:r>
              <a:rPr lang="es-MX" sz="2000" dirty="0"/>
              <a:t>, </a:t>
            </a:r>
            <a:r>
              <a:rPr lang="es-MX" sz="2000" dirty="0" err="1"/>
              <a:t>IOException</a:t>
            </a:r>
            <a:endParaRPr lang="es-MX" sz="2000" dirty="0"/>
          </a:p>
          <a:p>
            <a:pPr marL="0" indent="0">
              <a:buNone/>
            </a:pPr>
            <a:r>
              <a:rPr lang="es-MX" sz="2000" dirty="0"/>
              <a:t>Socket(</a:t>
            </a:r>
            <a:r>
              <a:rPr lang="es-MX" sz="2000" dirty="0" err="1"/>
              <a:t>inetAddress</a:t>
            </a:r>
            <a:r>
              <a:rPr lang="es-MX" sz="2000" dirty="0"/>
              <a:t> dirección, </a:t>
            </a:r>
            <a:r>
              <a:rPr lang="es-MX" sz="2000" dirty="0" err="1"/>
              <a:t>int</a:t>
            </a:r>
            <a:r>
              <a:rPr lang="es-MX" sz="2000" dirty="0"/>
              <a:t> puerto) </a:t>
            </a:r>
            <a:r>
              <a:rPr lang="es-MX" sz="2000" dirty="0" err="1"/>
              <a:t>throws</a:t>
            </a:r>
            <a:r>
              <a:rPr lang="es-MX" sz="2000" dirty="0"/>
              <a:t> </a:t>
            </a:r>
            <a:r>
              <a:rPr lang="es-MX" sz="2000" dirty="0" err="1"/>
              <a:t>IOException</a:t>
            </a:r>
            <a:endParaRPr lang="es-MX" sz="2000" dirty="0"/>
          </a:p>
          <a:p>
            <a:pPr marL="0" indent="0">
              <a:buNone/>
            </a:pPr>
            <a:endParaRPr lang="es-MX" sz="2000" dirty="0"/>
          </a:p>
        </p:txBody>
      </p:sp>
    </p:spTree>
    <p:extLst>
      <p:ext uri="{BB962C8B-B14F-4D97-AF65-F5344CB8AC3E}">
        <p14:creationId xmlns:p14="http://schemas.microsoft.com/office/powerpoint/2010/main" val="35580499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DA99A-147A-40CE-93F0-7F9DF2BB536C}"/>
              </a:ext>
            </a:extLst>
          </p:cNvPr>
          <p:cNvSpPr>
            <a:spLocks noGrp="1"/>
          </p:cNvSpPr>
          <p:nvPr>
            <p:ph type="title"/>
          </p:nvPr>
        </p:nvSpPr>
        <p:spPr/>
        <p:txBody>
          <a:bodyPr/>
          <a:lstStyle/>
          <a:p>
            <a:r>
              <a:rPr lang="es-MX" dirty="0"/>
              <a:t>Ver Server.java y Client.java</a:t>
            </a:r>
            <a:br>
              <a:rPr lang="es-MX" dirty="0"/>
            </a:br>
            <a:r>
              <a:rPr lang="es-MX" dirty="0"/>
              <a:t>Ver MyServer.java y MyClient.java</a:t>
            </a:r>
          </a:p>
        </p:txBody>
      </p:sp>
      <p:sp>
        <p:nvSpPr>
          <p:cNvPr id="3" name="Marcador de texto 2">
            <a:extLst>
              <a:ext uri="{FF2B5EF4-FFF2-40B4-BE49-F238E27FC236}">
                <a16:creationId xmlns:a16="http://schemas.microsoft.com/office/drawing/2014/main" id="{579C8DC6-650D-49CA-A074-5CD159141CEF}"/>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195220833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8A1A0E91-EA22-4E2B-B166-C1359F32DDAC}"/>
              </a:ext>
            </a:extLst>
          </p:cNvPr>
          <p:cNvSpPr>
            <a:spLocks noGrp="1"/>
          </p:cNvSpPr>
          <p:nvPr>
            <p:ph type="title"/>
          </p:nvPr>
        </p:nvSpPr>
        <p:spPr/>
        <p:txBody>
          <a:bodyPr/>
          <a:lstStyle/>
          <a:p>
            <a:r>
              <a:rPr lang="es-MX" dirty="0"/>
              <a:t>Tarea</a:t>
            </a:r>
          </a:p>
        </p:txBody>
      </p:sp>
      <p:sp>
        <p:nvSpPr>
          <p:cNvPr id="7" name="Marcador de texto 6">
            <a:extLst>
              <a:ext uri="{FF2B5EF4-FFF2-40B4-BE49-F238E27FC236}">
                <a16:creationId xmlns:a16="http://schemas.microsoft.com/office/drawing/2014/main" id="{774D7FFF-814F-473F-AAE4-88C4626EC698}"/>
              </a:ext>
            </a:extLst>
          </p:cNvPr>
          <p:cNvSpPr>
            <a:spLocks noGrp="1"/>
          </p:cNvSpPr>
          <p:nvPr>
            <p:ph type="body" sz="half" idx="2"/>
          </p:nvPr>
        </p:nvSpPr>
        <p:spPr/>
        <p:txBody>
          <a:bodyPr>
            <a:normAutofit/>
          </a:bodyPr>
          <a:lstStyle/>
          <a:p>
            <a:r>
              <a:rPr lang="es-MX" sz="2400" dirty="0"/>
              <a:t>Investigar el uso de la clase </a:t>
            </a:r>
            <a:r>
              <a:rPr lang="es-MX" sz="2400" dirty="0" err="1"/>
              <a:t>DatagramSocket</a:t>
            </a:r>
            <a:r>
              <a:rPr lang="es-MX" sz="2400" dirty="0"/>
              <a:t> además de un ejemplo.</a:t>
            </a:r>
          </a:p>
        </p:txBody>
      </p:sp>
    </p:spTree>
    <p:extLst>
      <p:ext uri="{BB962C8B-B14F-4D97-AF65-F5344CB8AC3E}">
        <p14:creationId xmlns:p14="http://schemas.microsoft.com/office/powerpoint/2010/main" val="1195193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76736-AD82-4ACC-AD41-BE7A67311C40}"/>
              </a:ext>
            </a:extLst>
          </p:cNvPr>
          <p:cNvSpPr>
            <a:spLocks noGrp="1"/>
          </p:cNvSpPr>
          <p:nvPr>
            <p:ph type="title"/>
          </p:nvPr>
        </p:nvSpPr>
        <p:spPr/>
        <p:txBody>
          <a:bodyPr/>
          <a:lstStyle/>
          <a:p>
            <a:r>
              <a:rPr lang="es-MX" dirty="0"/>
              <a:t>Flujos de caracteres</a:t>
            </a:r>
          </a:p>
        </p:txBody>
      </p:sp>
      <p:sp>
        <p:nvSpPr>
          <p:cNvPr id="3" name="Marcador de contenido 2">
            <a:extLst>
              <a:ext uri="{FF2B5EF4-FFF2-40B4-BE49-F238E27FC236}">
                <a16:creationId xmlns:a16="http://schemas.microsoft.com/office/drawing/2014/main" id="{E2F175BF-BD92-4600-B8B9-661F4A343FEB}"/>
              </a:ext>
            </a:extLst>
          </p:cNvPr>
          <p:cNvSpPr>
            <a:spLocks noGrp="1"/>
          </p:cNvSpPr>
          <p:nvPr>
            <p:ph idx="1"/>
          </p:nvPr>
        </p:nvSpPr>
        <p:spPr/>
        <p:txBody>
          <a:bodyPr anchor="ctr">
            <a:normAutofit/>
          </a:bodyPr>
          <a:lstStyle/>
          <a:p>
            <a:pPr marL="0" indent="0" algn="just">
              <a:buNone/>
            </a:pPr>
            <a:r>
              <a:rPr lang="es-MX" sz="2000" dirty="0"/>
              <a:t>Proveen un medio conveniente de leer o escribir caracteres en formato Unicode.</a:t>
            </a:r>
          </a:p>
          <a:p>
            <a:pPr marL="0" indent="0" algn="just">
              <a:buNone/>
            </a:pPr>
            <a:r>
              <a:rPr lang="es-MX" sz="2000" dirty="0"/>
              <a:t>En la cima de la jerarquía de las clases para la manipulación de flujos de caracteres se encuentran las clases Reader y </a:t>
            </a:r>
            <a:r>
              <a:rPr lang="es-MX" sz="2000" dirty="0" err="1"/>
              <a:t>Writer</a:t>
            </a:r>
            <a:r>
              <a:rPr lang="es-MX" sz="2000" dirty="0"/>
              <a:t>. Estas clases también contienen los métodos </a:t>
            </a:r>
            <a:r>
              <a:rPr lang="es-MX" sz="2000" dirty="0" err="1"/>
              <a:t>read</a:t>
            </a:r>
            <a:r>
              <a:rPr lang="es-MX" sz="2000" dirty="0"/>
              <a:t>() y </a:t>
            </a:r>
            <a:r>
              <a:rPr lang="es-MX" sz="2000" dirty="0" err="1"/>
              <a:t>write</a:t>
            </a:r>
            <a:r>
              <a:rPr lang="es-MX" sz="2000" dirty="0"/>
              <a:t>() para realizar la lectura y escritura de flujos de caracteres. Puede ser mas eficiente utilizar estas clases cuando se desea manipular cadenas o caracteres, aún cuando es posible manipularlos mediante </a:t>
            </a:r>
            <a:r>
              <a:rPr lang="es-MX" sz="2000" dirty="0" err="1"/>
              <a:t>flijos</a:t>
            </a:r>
            <a:r>
              <a:rPr lang="es-MX" sz="2000" dirty="0"/>
              <a:t> de bytes.</a:t>
            </a:r>
          </a:p>
          <a:p>
            <a:pPr marL="0" indent="0" algn="just">
              <a:buNone/>
            </a:pPr>
            <a:endParaRPr lang="es-MX" sz="2000" dirty="0"/>
          </a:p>
        </p:txBody>
      </p:sp>
    </p:spTree>
    <p:extLst>
      <p:ext uri="{BB962C8B-B14F-4D97-AF65-F5344CB8AC3E}">
        <p14:creationId xmlns:p14="http://schemas.microsoft.com/office/powerpoint/2010/main" val="2995283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to 1">
            <a:extLst>
              <a:ext uri="{FF2B5EF4-FFF2-40B4-BE49-F238E27FC236}">
                <a16:creationId xmlns:a16="http://schemas.microsoft.com/office/drawing/2014/main" id="{0FFDA083-E925-4721-8AD1-E703C23610BD}"/>
              </a:ext>
            </a:extLst>
          </p:cNvPr>
          <p:cNvGraphicFramePr>
            <a:graphicFrameLocks noChangeAspect="1"/>
          </p:cNvGraphicFramePr>
          <p:nvPr>
            <p:extLst>
              <p:ext uri="{D42A27DB-BD31-4B8C-83A1-F6EECF244321}">
                <p14:modId xmlns:p14="http://schemas.microsoft.com/office/powerpoint/2010/main" val="17355934"/>
              </p:ext>
            </p:extLst>
          </p:nvPr>
        </p:nvGraphicFramePr>
        <p:xfrm>
          <a:off x="2490920" y="835267"/>
          <a:ext cx="7210159" cy="5187465"/>
        </p:xfrm>
        <a:graphic>
          <a:graphicData uri="http://schemas.openxmlformats.org/presentationml/2006/ole">
            <mc:AlternateContent xmlns:mc="http://schemas.openxmlformats.org/markup-compatibility/2006">
              <mc:Choice xmlns:v="urn:schemas-microsoft-com:vml" Requires="v">
                <p:oleObj spid="_x0000_s2196" name="Image" r:id="rId3" imgW="5472720" imgH="3936240" progId="Photoshop.Image.12">
                  <p:embed/>
                </p:oleObj>
              </mc:Choice>
              <mc:Fallback>
                <p:oleObj name="Image" r:id="rId3" imgW="5472720" imgH="3936240" progId="Photoshop.Image.12">
                  <p:embed/>
                  <p:pic>
                    <p:nvPicPr>
                      <p:cNvPr id="0" name=""/>
                      <p:cNvPicPr/>
                      <p:nvPr/>
                    </p:nvPicPr>
                    <p:blipFill>
                      <a:blip r:embed="rId4"/>
                      <a:stretch>
                        <a:fillRect/>
                      </a:stretch>
                    </p:blipFill>
                    <p:spPr>
                      <a:xfrm>
                        <a:off x="2490920" y="835267"/>
                        <a:ext cx="7210159" cy="5187465"/>
                      </a:xfrm>
                      <a:prstGeom prst="rect">
                        <a:avLst/>
                      </a:prstGeom>
                    </p:spPr>
                  </p:pic>
                </p:oleObj>
              </mc:Fallback>
            </mc:AlternateContent>
          </a:graphicData>
        </a:graphic>
      </p:graphicFrame>
    </p:spTree>
    <p:extLst>
      <p:ext uri="{BB962C8B-B14F-4D97-AF65-F5344CB8AC3E}">
        <p14:creationId xmlns:p14="http://schemas.microsoft.com/office/powerpoint/2010/main" val="1452832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FE02AB-3D97-4DB5-A250-7AD5873FD0FD}"/>
              </a:ext>
            </a:extLst>
          </p:cNvPr>
          <p:cNvSpPr>
            <a:spLocks noGrp="1"/>
          </p:cNvSpPr>
          <p:nvPr>
            <p:ph type="title"/>
          </p:nvPr>
        </p:nvSpPr>
        <p:spPr/>
        <p:txBody>
          <a:bodyPr/>
          <a:lstStyle/>
          <a:p>
            <a:r>
              <a:rPr lang="es-MX" dirty="0"/>
              <a:t>Flujos de datos predefinidos</a:t>
            </a:r>
          </a:p>
        </p:txBody>
      </p:sp>
      <p:sp>
        <p:nvSpPr>
          <p:cNvPr id="3" name="Marcador de texto 2">
            <a:extLst>
              <a:ext uri="{FF2B5EF4-FFF2-40B4-BE49-F238E27FC236}">
                <a16:creationId xmlns:a16="http://schemas.microsoft.com/office/drawing/2014/main" id="{3B1B9C54-37AA-4A95-BCDA-8285D7AC6871}"/>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1399236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76736-AD82-4ACC-AD41-BE7A67311C40}"/>
              </a:ext>
            </a:extLst>
          </p:cNvPr>
          <p:cNvSpPr>
            <a:spLocks noGrp="1"/>
          </p:cNvSpPr>
          <p:nvPr>
            <p:ph type="title"/>
          </p:nvPr>
        </p:nvSpPr>
        <p:spPr/>
        <p:txBody>
          <a:bodyPr/>
          <a:lstStyle/>
          <a:p>
            <a:r>
              <a:rPr lang="es-MX" dirty="0"/>
              <a:t>Flujos de datos predefinidos</a:t>
            </a:r>
          </a:p>
        </p:txBody>
      </p:sp>
      <p:sp>
        <p:nvSpPr>
          <p:cNvPr id="3" name="Marcador de contenido 2">
            <a:extLst>
              <a:ext uri="{FF2B5EF4-FFF2-40B4-BE49-F238E27FC236}">
                <a16:creationId xmlns:a16="http://schemas.microsoft.com/office/drawing/2014/main" id="{E2F175BF-BD92-4600-B8B9-661F4A343FEB}"/>
              </a:ext>
            </a:extLst>
          </p:cNvPr>
          <p:cNvSpPr>
            <a:spLocks noGrp="1"/>
          </p:cNvSpPr>
          <p:nvPr>
            <p:ph idx="1"/>
          </p:nvPr>
        </p:nvSpPr>
        <p:spPr/>
        <p:txBody>
          <a:bodyPr anchor="ctr">
            <a:normAutofit/>
          </a:bodyPr>
          <a:lstStyle/>
          <a:p>
            <a:pPr marL="0" indent="0" algn="just">
              <a:buNone/>
            </a:pPr>
            <a:r>
              <a:rPr lang="es-MX" sz="2000" dirty="0"/>
              <a:t>Todos los programas en Java importan de forma automática el paquete </a:t>
            </a:r>
            <a:r>
              <a:rPr lang="es-MX" sz="2000" dirty="0" err="1"/>
              <a:t>java.lang</a:t>
            </a:r>
            <a:r>
              <a:rPr lang="es-MX" sz="2000" dirty="0"/>
              <a:t>. Dentro de este paquete se encuentra definida la clase </a:t>
            </a:r>
            <a:r>
              <a:rPr lang="es-MX" sz="2000" dirty="0" err="1"/>
              <a:t>System</a:t>
            </a:r>
            <a:r>
              <a:rPr lang="es-MX" sz="2000" dirty="0"/>
              <a:t>, la cual contiene tres flujos de datos </a:t>
            </a:r>
            <a:r>
              <a:rPr lang="es-MX" sz="2000" b="1" dirty="0"/>
              <a:t>públicos, estáticos </a:t>
            </a:r>
            <a:r>
              <a:rPr lang="es-MX" sz="2000" dirty="0"/>
              <a:t>y</a:t>
            </a:r>
            <a:r>
              <a:rPr lang="es-MX" sz="2000" b="1" dirty="0"/>
              <a:t> finales</a:t>
            </a:r>
            <a:r>
              <a:rPr lang="es-MX" sz="2000" dirty="0"/>
              <a:t> predefinidos:</a:t>
            </a:r>
          </a:p>
          <a:p>
            <a:pPr algn="just"/>
            <a:r>
              <a:rPr lang="es-MX" sz="2000" dirty="0"/>
              <a:t>System.in</a:t>
            </a:r>
          </a:p>
          <a:p>
            <a:pPr algn="just"/>
            <a:r>
              <a:rPr lang="es-MX" sz="2000" dirty="0" err="1"/>
              <a:t>System.out</a:t>
            </a:r>
            <a:endParaRPr lang="es-MX" sz="2000" dirty="0"/>
          </a:p>
          <a:p>
            <a:pPr algn="just"/>
            <a:r>
              <a:rPr lang="es-MX" sz="2000" dirty="0" err="1"/>
              <a:t>System.err</a:t>
            </a:r>
            <a:endParaRPr lang="es-MX" sz="2000" dirty="0"/>
          </a:p>
        </p:txBody>
      </p:sp>
    </p:spTree>
    <p:extLst>
      <p:ext uri="{BB962C8B-B14F-4D97-AF65-F5344CB8AC3E}">
        <p14:creationId xmlns:p14="http://schemas.microsoft.com/office/powerpoint/2010/main" val="3757650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76736-AD82-4ACC-AD41-BE7A67311C40}"/>
              </a:ext>
            </a:extLst>
          </p:cNvPr>
          <p:cNvSpPr>
            <a:spLocks noGrp="1"/>
          </p:cNvSpPr>
          <p:nvPr>
            <p:ph type="title"/>
          </p:nvPr>
        </p:nvSpPr>
        <p:spPr/>
        <p:txBody>
          <a:bodyPr/>
          <a:lstStyle/>
          <a:p>
            <a:r>
              <a:rPr lang="es-MX" dirty="0"/>
              <a:t>Flujos de datos predefinidos</a:t>
            </a:r>
          </a:p>
        </p:txBody>
      </p:sp>
      <p:sp>
        <p:nvSpPr>
          <p:cNvPr id="3" name="Marcador de contenido 2">
            <a:extLst>
              <a:ext uri="{FF2B5EF4-FFF2-40B4-BE49-F238E27FC236}">
                <a16:creationId xmlns:a16="http://schemas.microsoft.com/office/drawing/2014/main" id="{E2F175BF-BD92-4600-B8B9-661F4A343FEB}"/>
              </a:ext>
            </a:extLst>
          </p:cNvPr>
          <p:cNvSpPr>
            <a:spLocks noGrp="1"/>
          </p:cNvSpPr>
          <p:nvPr>
            <p:ph idx="1"/>
          </p:nvPr>
        </p:nvSpPr>
        <p:spPr/>
        <p:txBody>
          <a:bodyPr anchor="ctr">
            <a:normAutofit/>
          </a:bodyPr>
          <a:lstStyle/>
          <a:p>
            <a:pPr marL="0" indent="0" algn="just">
              <a:buNone/>
            </a:pPr>
            <a:r>
              <a:rPr lang="es-MX" sz="2000" dirty="0"/>
              <a:t>Estos flujos pueden ser utilizados en cualquier parte un programa sin necesidad de definir un objeto especifico de </a:t>
            </a:r>
            <a:r>
              <a:rPr lang="es-MX" sz="2000" dirty="0" err="1"/>
              <a:t>System</a:t>
            </a:r>
            <a:r>
              <a:rPr lang="es-MX" sz="2000" dirty="0"/>
              <a:t>.</a:t>
            </a:r>
          </a:p>
          <a:p>
            <a:pPr marL="0" indent="0" algn="just">
              <a:buNone/>
            </a:pPr>
            <a:r>
              <a:rPr lang="es-MX" sz="2000" b="1" dirty="0" err="1"/>
              <a:t>System.out</a:t>
            </a:r>
            <a:r>
              <a:rPr lang="es-MX" sz="2000" b="1" dirty="0"/>
              <a:t> </a:t>
            </a:r>
            <a:r>
              <a:rPr lang="es-MX" sz="2000" dirty="0"/>
              <a:t>es un objeto de tipo </a:t>
            </a:r>
            <a:r>
              <a:rPr lang="es-MX" sz="2000" b="1" dirty="0" err="1"/>
              <a:t>PrintStream</a:t>
            </a:r>
            <a:r>
              <a:rPr lang="es-MX" sz="2000" dirty="0"/>
              <a:t> y representa la salida estándar del sistema, la cual por defecto es la consola. </a:t>
            </a:r>
          </a:p>
          <a:p>
            <a:pPr marL="0" indent="0" algn="just">
              <a:buNone/>
            </a:pPr>
            <a:r>
              <a:rPr lang="es-MX" sz="2000" b="1" dirty="0"/>
              <a:t>System.in </a:t>
            </a:r>
            <a:r>
              <a:rPr lang="es-MX" sz="2000" dirty="0"/>
              <a:t>en un objeto de tipo </a:t>
            </a:r>
            <a:r>
              <a:rPr lang="es-MX" sz="2000" b="1" dirty="0" err="1"/>
              <a:t>InputStream</a:t>
            </a:r>
            <a:r>
              <a:rPr lang="es-MX" sz="2000" dirty="0"/>
              <a:t>, representa a la entrada estándar del sistema, por defecto es el teclado. </a:t>
            </a:r>
          </a:p>
          <a:p>
            <a:pPr marL="0" indent="0" algn="just">
              <a:buNone/>
            </a:pPr>
            <a:r>
              <a:rPr lang="es-MX" sz="2000" b="1" dirty="0" err="1"/>
              <a:t>System.err</a:t>
            </a:r>
            <a:r>
              <a:rPr lang="es-MX" sz="2000" b="1" dirty="0"/>
              <a:t> </a:t>
            </a:r>
            <a:r>
              <a:rPr lang="es-MX" sz="2000" dirty="0"/>
              <a:t>es un objeto de tipo </a:t>
            </a:r>
            <a:r>
              <a:rPr lang="es-MX" sz="2000" b="1" dirty="0" err="1"/>
              <a:t>PrintStream</a:t>
            </a:r>
            <a:r>
              <a:rPr lang="es-MX" sz="2000" dirty="0"/>
              <a:t> representa la salida estándar para errores, la cual por defecto también es la consola. </a:t>
            </a:r>
          </a:p>
          <a:p>
            <a:pPr marL="0" indent="0" algn="just">
              <a:buNone/>
            </a:pPr>
            <a:r>
              <a:rPr lang="es-MX" sz="2000" dirty="0"/>
              <a:t>Estos flujos pueden ser redirigidos a cualquier dispositivo compatible.</a:t>
            </a:r>
          </a:p>
        </p:txBody>
      </p:sp>
    </p:spTree>
    <p:extLst>
      <p:ext uri="{BB962C8B-B14F-4D97-AF65-F5344CB8AC3E}">
        <p14:creationId xmlns:p14="http://schemas.microsoft.com/office/powerpoint/2010/main" val="3502279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76736-AD82-4ACC-AD41-BE7A67311C40}"/>
              </a:ext>
            </a:extLst>
          </p:cNvPr>
          <p:cNvSpPr>
            <a:spLocks noGrp="1"/>
          </p:cNvSpPr>
          <p:nvPr>
            <p:ph type="title"/>
          </p:nvPr>
        </p:nvSpPr>
        <p:spPr/>
        <p:txBody>
          <a:bodyPr/>
          <a:lstStyle/>
          <a:p>
            <a:r>
              <a:rPr lang="es-MX" dirty="0"/>
              <a:t>Manipulación de la entrada estándar</a:t>
            </a:r>
          </a:p>
        </p:txBody>
      </p:sp>
      <p:sp>
        <p:nvSpPr>
          <p:cNvPr id="3" name="Marcador de contenido 2">
            <a:extLst>
              <a:ext uri="{FF2B5EF4-FFF2-40B4-BE49-F238E27FC236}">
                <a16:creationId xmlns:a16="http://schemas.microsoft.com/office/drawing/2014/main" id="{E2F175BF-BD92-4600-B8B9-661F4A343FEB}"/>
              </a:ext>
            </a:extLst>
          </p:cNvPr>
          <p:cNvSpPr>
            <a:spLocks noGrp="1"/>
          </p:cNvSpPr>
          <p:nvPr>
            <p:ph idx="1"/>
          </p:nvPr>
        </p:nvSpPr>
        <p:spPr/>
        <p:txBody>
          <a:bodyPr anchor="ctr">
            <a:normAutofit/>
          </a:bodyPr>
          <a:lstStyle/>
          <a:p>
            <a:pPr marL="0" indent="0" algn="just">
              <a:buNone/>
            </a:pPr>
            <a:r>
              <a:rPr lang="es-MX" sz="2000" dirty="0"/>
              <a:t>En la versión 1.0 de Java, la única forma de manipular la entrada estándar del sistema era a través de un flujo de bytes. Aunque aún es posible, esta practica no es la mas recomendable. </a:t>
            </a:r>
          </a:p>
          <a:p>
            <a:pPr marL="0" indent="0" algn="just">
              <a:buNone/>
            </a:pPr>
            <a:r>
              <a:rPr lang="es-MX" sz="2000" dirty="0"/>
              <a:t>Actualmente, se recomienda aprovechar los flujos de caracteres para la manipulación de la entrada estándar, de tal forma que será mas fácil dar mantenimiento al código y además, gracias al uso de Unicode, es posible internacionalizarlo.</a:t>
            </a:r>
          </a:p>
        </p:txBody>
      </p:sp>
    </p:spTree>
    <p:extLst>
      <p:ext uri="{BB962C8B-B14F-4D97-AF65-F5344CB8AC3E}">
        <p14:creationId xmlns:p14="http://schemas.microsoft.com/office/powerpoint/2010/main" val="4206791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76736-AD82-4ACC-AD41-BE7A67311C40}"/>
              </a:ext>
            </a:extLst>
          </p:cNvPr>
          <p:cNvSpPr>
            <a:spLocks noGrp="1"/>
          </p:cNvSpPr>
          <p:nvPr>
            <p:ph type="title"/>
          </p:nvPr>
        </p:nvSpPr>
        <p:spPr/>
        <p:txBody>
          <a:bodyPr/>
          <a:lstStyle/>
          <a:p>
            <a:r>
              <a:rPr lang="es-MX" dirty="0"/>
              <a:t>Manipulación de la entrada estándar</a:t>
            </a:r>
          </a:p>
        </p:txBody>
      </p:sp>
      <p:sp>
        <p:nvSpPr>
          <p:cNvPr id="3" name="Marcador de contenido 2">
            <a:extLst>
              <a:ext uri="{FF2B5EF4-FFF2-40B4-BE49-F238E27FC236}">
                <a16:creationId xmlns:a16="http://schemas.microsoft.com/office/drawing/2014/main" id="{E2F175BF-BD92-4600-B8B9-661F4A343FEB}"/>
              </a:ext>
            </a:extLst>
          </p:cNvPr>
          <p:cNvSpPr>
            <a:spLocks noGrp="1"/>
          </p:cNvSpPr>
          <p:nvPr>
            <p:ph idx="1"/>
          </p:nvPr>
        </p:nvSpPr>
        <p:spPr/>
        <p:txBody>
          <a:bodyPr anchor="ctr">
            <a:normAutofit/>
          </a:bodyPr>
          <a:lstStyle/>
          <a:p>
            <a:pPr marL="0" indent="0" algn="just">
              <a:buNone/>
            </a:pPr>
            <a:r>
              <a:rPr lang="es-MX" sz="2000" dirty="0"/>
              <a:t>En Java la entrada estándar es representada por el objeto System.in el cuál es un objeto de tipo </a:t>
            </a:r>
            <a:r>
              <a:rPr lang="es-MX" sz="2000" dirty="0" err="1"/>
              <a:t>InputStream</a:t>
            </a:r>
            <a:r>
              <a:rPr lang="es-MX" sz="2000" dirty="0"/>
              <a:t>. </a:t>
            </a:r>
          </a:p>
          <a:p>
            <a:pPr marL="0" indent="0" algn="just">
              <a:buNone/>
            </a:pPr>
            <a:r>
              <a:rPr lang="es-MX" sz="2000" dirty="0"/>
              <a:t>Para obtener un flujo de caracteres que este conectado a la entrada estándar, es necesario envolver el objeto System.in dentro de un objeto de tipo </a:t>
            </a:r>
            <a:r>
              <a:rPr lang="es-MX" sz="2000" b="1" dirty="0" err="1"/>
              <a:t>BufferedReader</a:t>
            </a:r>
            <a:r>
              <a:rPr lang="es-MX" sz="2000" dirty="0"/>
              <a:t>. </a:t>
            </a:r>
          </a:p>
        </p:txBody>
      </p:sp>
    </p:spTree>
    <p:extLst>
      <p:ext uri="{BB962C8B-B14F-4D97-AF65-F5344CB8AC3E}">
        <p14:creationId xmlns:p14="http://schemas.microsoft.com/office/powerpoint/2010/main" val="2323448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76736-AD82-4ACC-AD41-BE7A67311C40}"/>
              </a:ext>
            </a:extLst>
          </p:cNvPr>
          <p:cNvSpPr>
            <a:spLocks noGrp="1"/>
          </p:cNvSpPr>
          <p:nvPr>
            <p:ph type="title"/>
          </p:nvPr>
        </p:nvSpPr>
        <p:spPr/>
        <p:txBody>
          <a:bodyPr/>
          <a:lstStyle/>
          <a:p>
            <a:r>
              <a:rPr lang="es-MX" dirty="0"/>
              <a:t>Manipulación de la entrada estándar</a:t>
            </a:r>
          </a:p>
        </p:txBody>
      </p:sp>
      <p:sp>
        <p:nvSpPr>
          <p:cNvPr id="3" name="Marcador de contenido 2">
            <a:extLst>
              <a:ext uri="{FF2B5EF4-FFF2-40B4-BE49-F238E27FC236}">
                <a16:creationId xmlns:a16="http://schemas.microsoft.com/office/drawing/2014/main" id="{E2F175BF-BD92-4600-B8B9-661F4A343FEB}"/>
              </a:ext>
            </a:extLst>
          </p:cNvPr>
          <p:cNvSpPr>
            <a:spLocks noGrp="1"/>
          </p:cNvSpPr>
          <p:nvPr>
            <p:ph idx="1"/>
          </p:nvPr>
        </p:nvSpPr>
        <p:spPr/>
        <p:txBody>
          <a:bodyPr anchor="ctr">
            <a:normAutofit/>
          </a:bodyPr>
          <a:lstStyle/>
          <a:p>
            <a:pPr marL="0" indent="0" algn="just">
              <a:buNone/>
            </a:pPr>
            <a:r>
              <a:rPr lang="es-MX" sz="2000" dirty="0"/>
              <a:t>El constructor mas utilizado de la clase </a:t>
            </a:r>
            <a:r>
              <a:rPr lang="es-MX" sz="2000" dirty="0" err="1"/>
              <a:t>BufferedReader</a:t>
            </a:r>
            <a:r>
              <a:rPr lang="es-MX" sz="2000" dirty="0"/>
              <a:t> es el siguiente:</a:t>
            </a:r>
          </a:p>
          <a:p>
            <a:pPr marL="0" indent="0" algn="just">
              <a:buNone/>
            </a:pPr>
            <a:r>
              <a:rPr lang="es-MX" sz="2000" dirty="0"/>
              <a:t>	</a:t>
            </a:r>
            <a:r>
              <a:rPr lang="es-MX" sz="2000" dirty="0" err="1"/>
              <a:t>BufferedReader</a:t>
            </a:r>
            <a:r>
              <a:rPr lang="es-MX" sz="2000" dirty="0"/>
              <a:t>(Reader </a:t>
            </a:r>
            <a:r>
              <a:rPr lang="es-MX" sz="2000" dirty="0" err="1"/>
              <a:t>inputReader</a:t>
            </a:r>
            <a:r>
              <a:rPr lang="es-MX" sz="2000" dirty="0"/>
              <a:t>)</a:t>
            </a:r>
          </a:p>
          <a:p>
            <a:pPr marL="0" indent="0" algn="just">
              <a:buNone/>
            </a:pPr>
            <a:r>
              <a:rPr lang="es-MX" sz="2000" dirty="0"/>
              <a:t>En donde </a:t>
            </a:r>
            <a:r>
              <a:rPr lang="es-MX" sz="2000" dirty="0" err="1"/>
              <a:t>inputReader</a:t>
            </a:r>
            <a:r>
              <a:rPr lang="es-MX" sz="2000" dirty="0"/>
              <a:t> es el flujo de caracteres de entrada ligado al objeto de tipo </a:t>
            </a:r>
            <a:r>
              <a:rPr lang="es-MX" sz="2000" dirty="0" err="1"/>
              <a:t>BufferedReader</a:t>
            </a:r>
            <a:r>
              <a:rPr lang="es-MX" sz="2000" dirty="0"/>
              <a:t>. Dado que el constructor recibe una referencia de tipo Reader, es posible pasarle como parámetro cualquier objeto creado a partir de sus subclases. </a:t>
            </a:r>
          </a:p>
        </p:txBody>
      </p:sp>
    </p:spTree>
    <p:extLst>
      <p:ext uri="{BB962C8B-B14F-4D97-AF65-F5344CB8AC3E}">
        <p14:creationId xmlns:p14="http://schemas.microsoft.com/office/powerpoint/2010/main" val="2681265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76736-AD82-4ACC-AD41-BE7A67311C40}"/>
              </a:ext>
            </a:extLst>
          </p:cNvPr>
          <p:cNvSpPr>
            <a:spLocks noGrp="1"/>
          </p:cNvSpPr>
          <p:nvPr>
            <p:ph type="title"/>
          </p:nvPr>
        </p:nvSpPr>
        <p:spPr/>
        <p:txBody>
          <a:bodyPr/>
          <a:lstStyle/>
          <a:p>
            <a:r>
              <a:rPr lang="es-MX" dirty="0"/>
              <a:t>Manipulación de la entrada estándar</a:t>
            </a:r>
          </a:p>
        </p:txBody>
      </p:sp>
      <p:sp>
        <p:nvSpPr>
          <p:cNvPr id="3" name="Marcador de contenido 2">
            <a:extLst>
              <a:ext uri="{FF2B5EF4-FFF2-40B4-BE49-F238E27FC236}">
                <a16:creationId xmlns:a16="http://schemas.microsoft.com/office/drawing/2014/main" id="{E2F175BF-BD92-4600-B8B9-661F4A343FEB}"/>
              </a:ext>
            </a:extLst>
          </p:cNvPr>
          <p:cNvSpPr>
            <a:spLocks noGrp="1"/>
          </p:cNvSpPr>
          <p:nvPr>
            <p:ph idx="1"/>
          </p:nvPr>
        </p:nvSpPr>
        <p:spPr/>
        <p:txBody>
          <a:bodyPr anchor="ctr">
            <a:normAutofit/>
          </a:bodyPr>
          <a:lstStyle/>
          <a:p>
            <a:pPr marL="0" indent="0" algn="just">
              <a:buNone/>
            </a:pPr>
            <a:r>
              <a:rPr lang="es-MX" sz="2000" dirty="0"/>
              <a:t>La subclase de Reader que permitirá convertir un flujo de bytes a un flujo de caracteres es </a:t>
            </a:r>
            <a:r>
              <a:rPr lang="es-MX" sz="2000" dirty="0" err="1"/>
              <a:t>InputStreamReader</a:t>
            </a:r>
            <a:r>
              <a:rPr lang="es-MX" sz="2000" dirty="0"/>
              <a:t>. Su constructor tiene la siguiente definición:</a:t>
            </a:r>
          </a:p>
          <a:p>
            <a:pPr marL="0" indent="0" algn="just">
              <a:buNone/>
            </a:pPr>
            <a:r>
              <a:rPr lang="es-MX" sz="2000" dirty="0"/>
              <a:t>	</a:t>
            </a:r>
            <a:r>
              <a:rPr lang="es-MX" sz="2000" dirty="0" err="1"/>
              <a:t>InputStreamReader</a:t>
            </a:r>
            <a:r>
              <a:rPr lang="es-MX" sz="2000" dirty="0"/>
              <a:t>(</a:t>
            </a:r>
            <a:r>
              <a:rPr lang="es-MX" sz="2000" dirty="0" err="1"/>
              <a:t>InputStream</a:t>
            </a:r>
            <a:r>
              <a:rPr lang="es-MX" sz="2000" dirty="0"/>
              <a:t> </a:t>
            </a:r>
            <a:r>
              <a:rPr lang="es-MX" sz="2000" dirty="0" err="1"/>
              <a:t>inStream</a:t>
            </a:r>
            <a:r>
              <a:rPr lang="es-MX" sz="2000" dirty="0"/>
              <a:t>)</a:t>
            </a:r>
          </a:p>
          <a:p>
            <a:pPr marL="0" indent="0" algn="just">
              <a:buNone/>
            </a:pPr>
            <a:r>
              <a:rPr lang="es-MX" sz="2000" dirty="0"/>
              <a:t>Dado que System.in es un objeto de tipo </a:t>
            </a:r>
            <a:r>
              <a:rPr lang="es-MX" sz="2000" dirty="0" err="1"/>
              <a:t>InputStream</a:t>
            </a:r>
            <a:r>
              <a:rPr lang="es-MX" sz="2000" dirty="0"/>
              <a:t>, es posible ligarlo con un objeto de tipo </a:t>
            </a:r>
            <a:r>
              <a:rPr lang="es-MX" sz="2000" dirty="0" err="1"/>
              <a:t>InputStreamReader</a:t>
            </a:r>
            <a:r>
              <a:rPr lang="es-MX" sz="2000" dirty="0"/>
              <a:t>.</a:t>
            </a:r>
          </a:p>
        </p:txBody>
      </p:sp>
    </p:spTree>
    <p:extLst>
      <p:ext uri="{BB962C8B-B14F-4D97-AF65-F5344CB8AC3E}">
        <p14:creationId xmlns:p14="http://schemas.microsoft.com/office/powerpoint/2010/main" val="395925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3DA400-15B6-4063-8CC3-47DBC83DC850}"/>
              </a:ext>
            </a:extLst>
          </p:cNvPr>
          <p:cNvSpPr>
            <a:spLocks noGrp="1"/>
          </p:cNvSpPr>
          <p:nvPr>
            <p:ph type="title"/>
          </p:nvPr>
        </p:nvSpPr>
        <p:spPr/>
        <p:txBody>
          <a:bodyPr/>
          <a:lstStyle/>
          <a:p>
            <a:r>
              <a:rPr lang="es-MX" dirty="0"/>
              <a:t>Fundamentos de entrada y salida</a:t>
            </a:r>
          </a:p>
        </p:txBody>
      </p:sp>
      <p:sp>
        <p:nvSpPr>
          <p:cNvPr id="3" name="Marcador de texto 2">
            <a:extLst>
              <a:ext uri="{FF2B5EF4-FFF2-40B4-BE49-F238E27FC236}">
                <a16:creationId xmlns:a16="http://schemas.microsoft.com/office/drawing/2014/main" id="{1C57DEC1-C234-47FF-B502-DA29B638B054}"/>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3147834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76736-AD82-4ACC-AD41-BE7A67311C40}"/>
              </a:ext>
            </a:extLst>
          </p:cNvPr>
          <p:cNvSpPr>
            <a:spLocks noGrp="1"/>
          </p:cNvSpPr>
          <p:nvPr>
            <p:ph type="title"/>
          </p:nvPr>
        </p:nvSpPr>
        <p:spPr/>
        <p:txBody>
          <a:bodyPr/>
          <a:lstStyle/>
          <a:p>
            <a:r>
              <a:rPr lang="es-MX" dirty="0"/>
              <a:t>Manipulación de la entrada estándar</a:t>
            </a:r>
          </a:p>
        </p:txBody>
      </p:sp>
      <p:sp>
        <p:nvSpPr>
          <p:cNvPr id="3" name="Marcador de contenido 2">
            <a:extLst>
              <a:ext uri="{FF2B5EF4-FFF2-40B4-BE49-F238E27FC236}">
                <a16:creationId xmlns:a16="http://schemas.microsoft.com/office/drawing/2014/main" id="{E2F175BF-BD92-4600-B8B9-661F4A343FEB}"/>
              </a:ext>
            </a:extLst>
          </p:cNvPr>
          <p:cNvSpPr>
            <a:spLocks noGrp="1"/>
          </p:cNvSpPr>
          <p:nvPr>
            <p:ph idx="1"/>
          </p:nvPr>
        </p:nvSpPr>
        <p:spPr/>
        <p:txBody>
          <a:bodyPr anchor="ctr">
            <a:normAutofit/>
          </a:bodyPr>
          <a:lstStyle/>
          <a:p>
            <a:pPr marL="0" indent="0" algn="just">
              <a:buNone/>
            </a:pPr>
            <a:r>
              <a:rPr lang="es-MX" sz="2000" dirty="0"/>
              <a:t>De esta forma, se puede crear el flujo de caracteres para la manipulación de la entrada estándar como sigue:</a:t>
            </a:r>
          </a:p>
          <a:p>
            <a:pPr marL="0" indent="0">
              <a:buNone/>
            </a:pPr>
            <a:r>
              <a:rPr lang="es-MX" sz="2000" dirty="0"/>
              <a:t>	</a:t>
            </a:r>
            <a:r>
              <a:rPr lang="es-MX" sz="2000" dirty="0" err="1"/>
              <a:t>BufferedReader</a:t>
            </a:r>
            <a:r>
              <a:rPr lang="es-MX" sz="2000" dirty="0"/>
              <a:t> </a:t>
            </a:r>
            <a:r>
              <a:rPr lang="es-MX" sz="2000" dirty="0" err="1"/>
              <a:t>br</a:t>
            </a:r>
            <a:r>
              <a:rPr lang="es-MX" sz="2000" dirty="0"/>
              <a:t> = new </a:t>
            </a:r>
            <a:r>
              <a:rPr lang="es-MX" sz="2000" dirty="0" err="1"/>
              <a:t>BufferedReader</a:t>
            </a:r>
            <a:r>
              <a:rPr lang="es-MX" sz="2000" dirty="0"/>
              <a:t>(</a:t>
            </a:r>
          </a:p>
          <a:p>
            <a:pPr marL="0" indent="0">
              <a:buNone/>
            </a:pPr>
            <a:r>
              <a:rPr lang="es-MX" sz="2000" dirty="0"/>
              <a:t>						             new </a:t>
            </a:r>
            <a:r>
              <a:rPr lang="es-MX" sz="2000" dirty="0" err="1"/>
              <a:t>InputStreamReader</a:t>
            </a:r>
            <a:r>
              <a:rPr lang="es-MX" sz="2000" dirty="0"/>
              <a:t>(System.in));</a:t>
            </a:r>
          </a:p>
        </p:txBody>
      </p:sp>
    </p:spTree>
    <p:extLst>
      <p:ext uri="{BB962C8B-B14F-4D97-AF65-F5344CB8AC3E}">
        <p14:creationId xmlns:p14="http://schemas.microsoft.com/office/powerpoint/2010/main" val="803849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76736-AD82-4ACC-AD41-BE7A67311C40}"/>
              </a:ext>
            </a:extLst>
          </p:cNvPr>
          <p:cNvSpPr>
            <a:spLocks noGrp="1"/>
          </p:cNvSpPr>
          <p:nvPr>
            <p:ph type="title"/>
          </p:nvPr>
        </p:nvSpPr>
        <p:spPr/>
        <p:txBody>
          <a:bodyPr/>
          <a:lstStyle/>
          <a:p>
            <a:r>
              <a:rPr lang="es-MX" dirty="0"/>
              <a:t>Manipulación de la entrada estándar</a:t>
            </a:r>
          </a:p>
        </p:txBody>
      </p:sp>
      <p:sp>
        <p:nvSpPr>
          <p:cNvPr id="3" name="Marcador de contenido 2">
            <a:extLst>
              <a:ext uri="{FF2B5EF4-FFF2-40B4-BE49-F238E27FC236}">
                <a16:creationId xmlns:a16="http://schemas.microsoft.com/office/drawing/2014/main" id="{E2F175BF-BD92-4600-B8B9-661F4A343FEB}"/>
              </a:ext>
            </a:extLst>
          </p:cNvPr>
          <p:cNvSpPr>
            <a:spLocks noGrp="1"/>
          </p:cNvSpPr>
          <p:nvPr>
            <p:ph idx="1"/>
          </p:nvPr>
        </p:nvSpPr>
        <p:spPr/>
        <p:txBody>
          <a:bodyPr anchor="ctr">
            <a:normAutofit/>
          </a:bodyPr>
          <a:lstStyle/>
          <a:p>
            <a:pPr marL="0" indent="0" algn="just">
              <a:buNone/>
            </a:pPr>
            <a:r>
              <a:rPr lang="es-MX" sz="2000" dirty="0"/>
              <a:t>Para leer caracteres desde un objeto de tipo </a:t>
            </a:r>
            <a:r>
              <a:rPr lang="es-MX" sz="2000" dirty="0" err="1"/>
              <a:t>BufferedReader</a:t>
            </a:r>
            <a:r>
              <a:rPr lang="es-MX" sz="2000" dirty="0"/>
              <a:t> se utiliza el método </a:t>
            </a:r>
            <a:r>
              <a:rPr lang="es-MX" sz="2000" dirty="0" err="1"/>
              <a:t>read</a:t>
            </a:r>
            <a:r>
              <a:rPr lang="es-MX" sz="2000" dirty="0"/>
              <a:t>() definido como:</a:t>
            </a:r>
          </a:p>
          <a:p>
            <a:pPr marL="0" indent="0" algn="just">
              <a:buNone/>
            </a:pPr>
            <a:r>
              <a:rPr lang="es-MX" sz="2000" dirty="0"/>
              <a:t>	</a:t>
            </a:r>
            <a:r>
              <a:rPr lang="es-MX" sz="2000" dirty="0" err="1"/>
              <a:t>int</a:t>
            </a:r>
            <a:r>
              <a:rPr lang="es-MX" sz="2000" dirty="0"/>
              <a:t> </a:t>
            </a:r>
            <a:r>
              <a:rPr lang="es-MX" sz="2000" dirty="0" err="1"/>
              <a:t>read</a:t>
            </a:r>
            <a:r>
              <a:rPr lang="es-MX" sz="2000" dirty="0"/>
              <a:t>() </a:t>
            </a:r>
            <a:r>
              <a:rPr lang="es-MX" sz="2000" dirty="0" err="1"/>
              <a:t>throws</a:t>
            </a:r>
            <a:r>
              <a:rPr lang="es-MX" sz="2000" dirty="0"/>
              <a:t> </a:t>
            </a:r>
            <a:r>
              <a:rPr lang="es-MX" sz="2000" dirty="0" err="1"/>
              <a:t>IOException</a:t>
            </a:r>
            <a:endParaRPr lang="es-MX" sz="2000" dirty="0"/>
          </a:p>
          <a:p>
            <a:pPr marL="0" indent="0" algn="just">
              <a:buNone/>
            </a:pPr>
            <a:r>
              <a:rPr lang="es-MX" sz="2000" dirty="0"/>
              <a:t>Cuando se invoca al método </a:t>
            </a:r>
            <a:r>
              <a:rPr lang="es-MX" sz="2000" b="1" dirty="0" err="1"/>
              <a:t>read</a:t>
            </a:r>
            <a:r>
              <a:rPr lang="es-MX" sz="2000" b="1" dirty="0"/>
              <a:t>()</a:t>
            </a:r>
            <a:r>
              <a:rPr lang="es-MX" sz="2000" dirty="0"/>
              <a:t>, este </a:t>
            </a:r>
            <a:r>
              <a:rPr lang="es-MX" sz="2000" b="1" u="sng" dirty="0"/>
              <a:t>lee un </a:t>
            </a:r>
            <a:r>
              <a:rPr lang="es-MX" sz="2000" b="1" u="sng" dirty="0" err="1"/>
              <a:t>caracter</a:t>
            </a:r>
            <a:r>
              <a:rPr lang="es-MX" sz="2000" b="1" u="sng" dirty="0"/>
              <a:t> </a:t>
            </a:r>
            <a:r>
              <a:rPr lang="es-MX" sz="2000" dirty="0"/>
              <a:t>del flujo de entrada y lo </a:t>
            </a:r>
            <a:r>
              <a:rPr lang="es-MX" sz="2000" b="1" u="sng" dirty="0"/>
              <a:t>devuelve</a:t>
            </a:r>
            <a:r>
              <a:rPr lang="es-MX" sz="2000" dirty="0"/>
              <a:t> como </a:t>
            </a:r>
            <a:r>
              <a:rPr lang="es-MX" sz="2000" b="1" u="sng" dirty="0"/>
              <a:t>un entero</a:t>
            </a:r>
            <a:r>
              <a:rPr lang="es-MX" sz="2000" dirty="0"/>
              <a:t>. Cuando se encuentra el final del flujo devuelve un -1.</a:t>
            </a:r>
          </a:p>
          <a:p>
            <a:pPr marL="0" indent="0" algn="just">
              <a:buNone/>
            </a:pPr>
            <a:endParaRPr lang="es-MX" sz="2000" dirty="0"/>
          </a:p>
        </p:txBody>
      </p:sp>
    </p:spTree>
    <p:extLst>
      <p:ext uri="{BB962C8B-B14F-4D97-AF65-F5344CB8AC3E}">
        <p14:creationId xmlns:p14="http://schemas.microsoft.com/office/powerpoint/2010/main" val="3645050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FE125E-8258-4695-8D94-68396EBE83AB}"/>
              </a:ext>
            </a:extLst>
          </p:cNvPr>
          <p:cNvSpPr>
            <a:spLocks noGrp="1"/>
          </p:cNvSpPr>
          <p:nvPr>
            <p:ph type="title"/>
          </p:nvPr>
        </p:nvSpPr>
        <p:spPr/>
        <p:txBody>
          <a:bodyPr/>
          <a:lstStyle/>
          <a:p>
            <a:r>
              <a:rPr lang="es-MX" dirty="0"/>
              <a:t>Manipulación de la entrada estándar</a:t>
            </a:r>
          </a:p>
        </p:txBody>
      </p:sp>
      <p:sp>
        <p:nvSpPr>
          <p:cNvPr id="3" name="Marcador de texto 2">
            <a:extLst>
              <a:ext uri="{FF2B5EF4-FFF2-40B4-BE49-F238E27FC236}">
                <a16:creationId xmlns:a16="http://schemas.microsoft.com/office/drawing/2014/main" id="{4D03F2A2-A688-44C5-A775-C624AF891C3A}"/>
              </a:ext>
            </a:extLst>
          </p:cNvPr>
          <p:cNvSpPr>
            <a:spLocks noGrp="1"/>
          </p:cNvSpPr>
          <p:nvPr>
            <p:ph type="body" sz="half" idx="2"/>
          </p:nvPr>
        </p:nvSpPr>
        <p:spPr/>
        <p:txBody>
          <a:bodyPr>
            <a:normAutofit/>
          </a:bodyPr>
          <a:lstStyle/>
          <a:p>
            <a:r>
              <a:rPr lang="es-MX" sz="3200" dirty="0"/>
              <a:t>Ver el ejemplo BRRead.java</a:t>
            </a:r>
          </a:p>
        </p:txBody>
      </p:sp>
    </p:spTree>
    <p:extLst>
      <p:ext uri="{BB962C8B-B14F-4D97-AF65-F5344CB8AC3E}">
        <p14:creationId xmlns:p14="http://schemas.microsoft.com/office/powerpoint/2010/main" val="1863094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76736-AD82-4ACC-AD41-BE7A67311C40}"/>
              </a:ext>
            </a:extLst>
          </p:cNvPr>
          <p:cNvSpPr>
            <a:spLocks noGrp="1"/>
          </p:cNvSpPr>
          <p:nvPr>
            <p:ph type="title"/>
          </p:nvPr>
        </p:nvSpPr>
        <p:spPr/>
        <p:txBody>
          <a:bodyPr/>
          <a:lstStyle/>
          <a:p>
            <a:r>
              <a:rPr lang="es-MX" dirty="0"/>
              <a:t>Manipulación de la entrada estándar</a:t>
            </a:r>
          </a:p>
        </p:txBody>
      </p:sp>
      <p:sp>
        <p:nvSpPr>
          <p:cNvPr id="3" name="Marcador de contenido 2">
            <a:extLst>
              <a:ext uri="{FF2B5EF4-FFF2-40B4-BE49-F238E27FC236}">
                <a16:creationId xmlns:a16="http://schemas.microsoft.com/office/drawing/2014/main" id="{E2F175BF-BD92-4600-B8B9-661F4A343FEB}"/>
              </a:ext>
            </a:extLst>
          </p:cNvPr>
          <p:cNvSpPr>
            <a:spLocks noGrp="1"/>
          </p:cNvSpPr>
          <p:nvPr>
            <p:ph idx="1"/>
          </p:nvPr>
        </p:nvSpPr>
        <p:spPr/>
        <p:txBody>
          <a:bodyPr anchor="ctr">
            <a:normAutofit/>
          </a:bodyPr>
          <a:lstStyle/>
          <a:p>
            <a:pPr marL="0" indent="0" algn="just">
              <a:buNone/>
            </a:pPr>
            <a:r>
              <a:rPr lang="es-MX" sz="2000" dirty="0"/>
              <a:t>A esta forma de manipular la entrada estándar también se le conoce como “leer desde consola”.</a:t>
            </a:r>
          </a:p>
          <a:p>
            <a:pPr marL="0" indent="0" algn="just">
              <a:buNone/>
            </a:pPr>
            <a:r>
              <a:rPr lang="es-MX" sz="2000" dirty="0" err="1"/>
              <a:t>Notese</a:t>
            </a:r>
            <a:r>
              <a:rPr lang="es-MX" sz="2000" dirty="0"/>
              <a:t> que en lugar de manejar la excepción provocada por el método </a:t>
            </a:r>
            <a:r>
              <a:rPr lang="es-MX" sz="2000" dirty="0" err="1"/>
              <a:t>read</a:t>
            </a:r>
            <a:r>
              <a:rPr lang="es-MX" sz="2000" dirty="0"/>
              <a:t>(), lo único que se hace es propagarla al método </a:t>
            </a:r>
            <a:r>
              <a:rPr lang="es-MX" sz="2000" dirty="0" err="1"/>
              <a:t>main</a:t>
            </a:r>
            <a:r>
              <a:rPr lang="es-MX" sz="2000" dirty="0"/>
              <a:t>(). Esta es una practica común cuando se lee desde consola aunque también es posible manejarla mediante un bloque try-catch.</a:t>
            </a:r>
          </a:p>
        </p:txBody>
      </p:sp>
    </p:spTree>
    <p:extLst>
      <p:ext uri="{BB962C8B-B14F-4D97-AF65-F5344CB8AC3E}">
        <p14:creationId xmlns:p14="http://schemas.microsoft.com/office/powerpoint/2010/main" val="1216131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76736-AD82-4ACC-AD41-BE7A67311C40}"/>
              </a:ext>
            </a:extLst>
          </p:cNvPr>
          <p:cNvSpPr>
            <a:spLocks noGrp="1"/>
          </p:cNvSpPr>
          <p:nvPr>
            <p:ph type="title"/>
          </p:nvPr>
        </p:nvSpPr>
        <p:spPr/>
        <p:txBody>
          <a:bodyPr/>
          <a:lstStyle/>
          <a:p>
            <a:r>
              <a:rPr lang="es-MX" dirty="0"/>
              <a:t>Manipulación de la entrada estándar</a:t>
            </a:r>
          </a:p>
        </p:txBody>
      </p:sp>
      <p:sp>
        <p:nvSpPr>
          <p:cNvPr id="3" name="Marcador de contenido 2">
            <a:extLst>
              <a:ext uri="{FF2B5EF4-FFF2-40B4-BE49-F238E27FC236}">
                <a16:creationId xmlns:a16="http://schemas.microsoft.com/office/drawing/2014/main" id="{E2F175BF-BD92-4600-B8B9-661F4A343FEB}"/>
              </a:ext>
            </a:extLst>
          </p:cNvPr>
          <p:cNvSpPr>
            <a:spLocks noGrp="1"/>
          </p:cNvSpPr>
          <p:nvPr>
            <p:ph idx="1"/>
          </p:nvPr>
        </p:nvSpPr>
        <p:spPr/>
        <p:txBody>
          <a:bodyPr anchor="ctr">
            <a:normAutofit/>
          </a:bodyPr>
          <a:lstStyle/>
          <a:p>
            <a:pPr marL="0" indent="0" algn="just">
              <a:buNone/>
            </a:pPr>
            <a:r>
              <a:rPr lang="es-MX" sz="2000" dirty="0"/>
              <a:t>Para leer cadenas del teclado, se utiliza el método </a:t>
            </a:r>
            <a:r>
              <a:rPr lang="es-MX" sz="2000" dirty="0" err="1"/>
              <a:t>readLine</a:t>
            </a:r>
            <a:r>
              <a:rPr lang="es-MX" sz="2000" dirty="0"/>
              <a:t>(), el cual esta definido como:</a:t>
            </a:r>
          </a:p>
          <a:p>
            <a:pPr marL="0" indent="0" algn="just">
              <a:buNone/>
            </a:pPr>
            <a:r>
              <a:rPr lang="es-MX" sz="2000" dirty="0"/>
              <a:t>	</a:t>
            </a:r>
            <a:r>
              <a:rPr lang="es-MX" sz="2000" dirty="0" err="1"/>
              <a:t>String</a:t>
            </a:r>
            <a:r>
              <a:rPr lang="es-MX" sz="2000" dirty="0"/>
              <a:t> </a:t>
            </a:r>
            <a:r>
              <a:rPr lang="es-MX" sz="2000" dirty="0" err="1"/>
              <a:t>readLine</a:t>
            </a:r>
            <a:r>
              <a:rPr lang="es-MX" sz="2000" dirty="0"/>
              <a:t>() </a:t>
            </a:r>
            <a:r>
              <a:rPr lang="es-MX" sz="2000" dirty="0" err="1"/>
              <a:t>throws</a:t>
            </a:r>
            <a:r>
              <a:rPr lang="es-MX" sz="2000" dirty="0"/>
              <a:t> </a:t>
            </a:r>
            <a:r>
              <a:rPr lang="es-MX" sz="2000" dirty="0" err="1"/>
              <a:t>IOException</a:t>
            </a:r>
            <a:endParaRPr lang="es-MX" sz="2000" dirty="0"/>
          </a:p>
          <a:p>
            <a:pPr marL="0" indent="0" algn="just">
              <a:buNone/>
            </a:pPr>
            <a:endParaRPr lang="es-MX" sz="2000" dirty="0"/>
          </a:p>
        </p:txBody>
      </p:sp>
    </p:spTree>
    <p:extLst>
      <p:ext uri="{BB962C8B-B14F-4D97-AF65-F5344CB8AC3E}">
        <p14:creationId xmlns:p14="http://schemas.microsoft.com/office/powerpoint/2010/main" val="4284105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9AAE45-7832-4FEA-9FFD-4D32432CB7DE}"/>
              </a:ext>
            </a:extLst>
          </p:cNvPr>
          <p:cNvSpPr>
            <a:spLocks noGrp="1"/>
          </p:cNvSpPr>
          <p:nvPr>
            <p:ph type="title"/>
          </p:nvPr>
        </p:nvSpPr>
        <p:spPr/>
        <p:txBody>
          <a:bodyPr/>
          <a:lstStyle/>
          <a:p>
            <a:r>
              <a:rPr lang="es-MX" dirty="0"/>
              <a:t>Manipulación de la entrada estándar</a:t>
            </a:r>
          </a:p>
        </p:txBody>
      </p:sp>
      <p:sp>
        <p:nvSpPr>
          <p:cNvPr id="3" name="Marcador de texto 2">
            <a:extLst>
              <a:ext uri="{FF2B5EF4-FFF2-40B4-BE49-F238E27FC236}">
                <a16:creationId xmlns:a16="http://schemas.microsoft.com/office/drawing/2014/main" id="{6AB5C223-19F6-4F2A-A389-39B4638F6999}"/>
              </a:ext>
            </a:extLst>
          </p:cNvPr>
          <p:cNvSpPr>
            <a:spLocks noGrp="1"/>
          </p:cNvSpPr>
          <p:nvPr>
            <p:ph type="body" sz="half" idx="2"/>
          </p:nvPr>
        </p:nvSpPr>
        <p:spPr/>
        <p:txBody>
          <a:bodyPr>
            <a:normAutofit/>
          </a:bodyPr>
          <a:lstStyle/>
          <a:p>
            <a:r>
              <a:rPr lang="es-MX" sz="3200" dirty="0"/>
              <a:t>Ver el ejemplo BRReadLine.java</a:t>
            </a:r>
          </a:p>
          <a:p>
            <a:endParaRPr lang="es-MX" sz="3200" dirty="0"/>
          </a:p>
        </p:txBody>
      </p:sp>
    </p:spTree>
    <p:extLst>
      <p:ext uri="{BB962C8B-B14F-4D97-AF65-F5344CB8AC3E}">
        <p14:creationId xmlns:p14="http://schemas.microsoft.com/office/powerpoint/2010/main" val="3855110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76736-AD82-4ACC-AD41-BE7A67311C40}"/>
              </a:ext>
            </a:extLst>
          </p:cNvPr>
          <p:cNvSpPr>
            <a:spLocks noGrp="1"/>
          </p:cNvSpPr>
          <p:nvPr>
            <p:ph type="title"/>
          </p:nvPr>
        </p:nvSpPr>
        <p:spPr/>
        <p:txBody>
          <a:bodyPr/>
          <a:lstStyle/>
          <a:p>
            <a:r>
              <a:rPr lang="es-MX" dirty="0"/>
              <a:t>Escritura en consola</a:t>
            </a:r>
          </a:p>
        </p:txBody>
      </p:sp>
      <p:sp>
        <p:nvSpPr>
          <p:cNvPr id="3" name="Marcador de contenido 2">
            <a:extLst>
              <a:ext uri="{FF2B5EF4-FFF2-40B4-BE49-F238E27FC236}">
                <a16:creationId xmlns:a16="http://schemas.microsoft.com/office/drawing/2014/main" id="{E2F175BF-BD92-4600-B8B9-661F4A343FEB}"/>
              </a:ext>
            </a:extLst>
          </p:cNvPr>
          <p:cNvSpPr>
            <a:spLocks noGrp="1"/>
          </p:cNvSpPr>
          <p:nvPr>
            <p:ph idx="1"/>
          </p:nvPr>
        </p:nvSpPr>
        <p:spPr/>
        <p:txBody>
          <a:bodyPr anchor="ctr">
            <a:normAutofit/>
          </a:bodyPr>
          <a:lstStyle/>
          <a:p>
            <a:pPr marL="0" indent="0" algn="just">
              <a:buNone/>
            </a:pPr>
            <a:r>
              <a:rPr lang="es-MX" sz="2000" dirty="0"/>
              <a:t>La escritura en consola se lleva a cabo de forma fácil mediante los métodos </a:t>
            </a:r>
            <a:r>
              <a:rPr lang="es-MX" sz="2000" dirty="0" err="1"/>
              <a:t>print</a:t>
            </a:r>
            <a:r>
              <a:rPr lang="es-MX" sz="2000" dirty="0"/>
              <a:t>() y </a:t>
            </a:r>
            <a:r>
              <a:rPr lang="es-MX" sz="2000" dirty="0" err="1"/>
              <a:t>println</a:t>
            </a:r>
            <a:r>
              <a:rPr lang="es-MX" sz="2000" dirty="0"/>
              <a:t>() definidos en la clase </a:t>
            </a:r>
            <a:r>
              <a:rPr lang="es-MX" sz="2000" dirty="0" err="1"/>
              <a:t>PrintStream</a:t>
            </a:r>
            <a:r>
              <a:rPr lang="es-MX" sz="2000" dirty="0"/>
              <a:t>. Además de estos métodos, también es posible utilizar el método </a:t>
            </a:r>
            <a:r>
              <a:rPr lang="es-MX" sz="2000" dirty="0" err="1"/>
              <a:t>write</a:t>
            </a:r>
            <a:r>
              <a:rPr lang="es-MX" sz="2000" dirty="0"/>
              <a:t>() que esta definido como:</a:t>
            </a:r>
          </a:p>
          <a:p>
            <a:pPr marL="0" indent="0" algn="just">
              <a:buNone/>
            </a:pPr>
            <a:r>
              <a:rPr lang="es-MX" sz="2000" dirty="0"/>
              <a:t>	</a:t>
            </a:r>
            <a:r>
              <a:rPr lang="es-MX" sz="2000" dirty="0" err="1"/>
              <a:t>void</a:t>
            </a:r>
            <a:r>
              <a:rPr lang="es-MX" sz="2000" dirty="0"/>
              <a:t> </a:t>
            </a:r>
            <a:r>
              <a:rPr lang="es-MX" sz="2000" dirty="0" err="1"/>
              <a:t>write</a:t>
            </a:r>
            <a:r>
              <a:rPr lang="es-MX" sz="2000" dirty="0"/>
              <a:t>(</a:t>
            </a:r>
            <a:r>
              <a:rPr lang="es-MX" sz="2000" dirty="0" err="1"/>
              <a:t>int</a:t>
            </a:r>
            <a:r>
              <a:rPr lang="es-MX" sz="2000" dirty="0"/>
              <a:t> </a:t>
            </a:r>
            <a:r>
              <a:rPr lang="es-MX" sz="2000" dirty="0" err="1"/>
              <a:t>byteval</a:t>
            </a:r>
            <a:r>
              <a:rPr lang="es-MX" sz="2000" dirty="0"/>
              <a:t>)</a:t>
            </a:r>
          </a:p>
          <a:p>
            <a:pPr marL="0" indent="0" algn="just">
              <a:buNone/>
            </a:pPr>
            <a:r>
              <a:rPr lang="es-MX" sz="2000" dirty="0"/>
              <a:t>Este método escribe en el flujo de salida el byte especificado por </a:t>
            </a:r>
            <a:r>
              <a:rPr lang="es-MX" sz="2000" dirty="0" err="1"/>
              <a:t>byteval</a:t>
            </a:r>
            <a:r>
              <a:rPr lang="es-MX" sz="2000" dirty="0"/>
              <a:t>. Aunque esta definido como entero, solo se toman en cuenta los 8 bits menos significativos de </a:t>
            </a:r>
            <a:r>
              <a:rPr lang="es-MX" sz="2000" dirty="0" err="1"/>
              <a:t>byteval</a:t>
            </a:r>
            <a:r>
              <a:rPr lang="es-MX" sz="2000" dirty="0"/>
              <a:t>.</a:t>
            </a:r>
          </a:p>
        </p:txBody>
      </p:sp>
    </p:spTree>
    <p:extLst>
      <p:ext uri="{BB962C8B-B14F-4D97-AF65-F5344CB8AC3E}">
        <p14:creationId xmlns:p14="http://schemas.microsoft.com/office/powerpoint/2010/main" val="801771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9AAE45-7832-4FEA-9FFD-4D32432CB7DE}"/>
              </a:ext>
            </a:extLst>
          </p:cNvPr>
          <p:cNvSpPr>
            <a:spLocks noGrp="1"/>
          </p:cNvSpPr>
          <p:nvPr>
            <p:ph type="title"/>
          </p:nvPr>
        </p:nvSpPr>
        <p:spPr/>
        <p:txBody>
          <a:bodyPr/>
          <a:lstStyle/>
          <a:p>
            <a:r>
              <a:rPr lang="es-MX" dirty="0"/>
              <a:t>Escritura en consola</a:t>
            </a:r>
          </a:p>
        </p:txBody>
      </p:sp>
      <p:sp>
        <p:nvSpPr>
          <p:cNvPr id="3" name="Marcador de texto 2">
            <a:extLst>
              <a:ext uri="{FF2B5EF4-FFF2-40B4-BE49-F238E27FC236}">
                <a16:creationId xmlns:a16="http://schemas.microsoft.com/office/drawing/2014/main" id="{6AB5C223-19F6-4F2A-A389-39B4638F6999}"/>
              </a:ext>
            </a:extLst>
          </p:cNvPr>
          <p:cNvSpPr>
            <a:spLocks noGrp="1"/>
          </p:cNvSpPr>
          <p:nvPr>
            <p:ph type="body" sz="half" idx="2"/>
          </p:nvPr>
        </p:nvSpPr>
        <p:spPr/>
        <p:txBody>
          <a:bodyPr>
            <a:normAutofit/>
          </a:bodyPr>
          <a:lstStyle/>
          <a:p>
            <a:r>
              <a:rPr lang="es-MX" sz="3200" dirty="0"/>
              <a:t>Ver el ejemplo DemoWrite.java</a:t>
            </a:r>
          </a:p>
          <a:p>
            <a:endParaRPr lang="es-MX" sz="3200" dirty="0"/>
          </a:p>
        </p:txBody>
      </p:sp>
    </p:spTree>
    <p:extLst>
      <p:ext uri="{BB962C8B-B14F-4D97-AF65-F5344CB8AC3E}">
        <p14:creationId xmlns:p14="http://schemas.microsoft.com/office/powerpoint/2010/main" val="4243300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76736-AD82-4ACC-AD41-BE7A67311C40}"/>
              </a:ext>
            </a:extLst>
          </p:cNvPr>
          <p:cNvSpPr>
            <a:spLocks noGrp="1"/>
          </p:cNvSpPr>
          <p:nvPr>
            <p:ph type="title"/>
          </p:nvPr>
        </p:nvSpPr>
        <p:spPr/>
        <p:txBody>
          <a:bodyPr/>
          <a:lstStyle/>
          <a:p>
            <a:r>
              <a:rPr lang="es-MX" dirty="0"/>
              <a:t>Flujos de salida</a:t>
            </a:r>
          </a:p>
        </p:txBody>
      </p:sp>
      <p:sp>
        <p:nvSpPr>
          <p:cNvPr id="3" name="Marcador de contenido 2">
            <a:extLst>
              <a:ext uri="{FF2B5EF4-FFF2-40B4-BE49-F238E27FC236}">
                <a16:creationId xmlns:a16="http://schemas.microsoft.com/office/drawing/2014/main" id="{E2F175BF-BD92-4600-B8B9-661F4A343FEB}"/>
              </a:ext>
            </a:extLst>
          </p:cNvPr>
          <p:cNvSpPr>
            <a:spLocks noGrp="1"/>
          </p:cNvSpPr>
          <p:nvPr>
            <p:ph idx="1"/>
          </p:nvPr>
        </p:nvSpPr>
        <p:spPr/>
        <p:txBody>
          <a:bodyPr anchor="ctr">
            <a:normAutofit/>
          </a:bodyPr>
          <a:lstStyle/>
          <a:p>
            <a:pPr marL="0" indent="0" algn="just">
              <a:buNone/>
            </a:pPr>
            <a:r>
              <a:rPr lang="es-MX" sz="2000" dirty="0"/>
              <a:t>Es posible manipular la salida estándar del sistema mediante un flujo de caracteres, en la practica, es mejor utilizar un objeto de tipo </a:t>
            </a:r>
            <a:r>
              <a:rPr lang="es-MX" sz="2000" dirty="0" err="1"/>
              <a:t>PrintWriter</a:t>
            </a:r>
            <a:r>
              <a:rPr lang="es-MX" sz="2000" dirty="0"/>
              <a:t>  para escribir en consola.</a:t>
            </a:r>
          </a:p>
          <a:p>
            <a:pPr marL="0" indent="0" algn="just">
              <a:buNone/>
            </a:pPr>
            <a:r>
              <a:rPr lang="es-MX" sz="2000" dirty="0"/>
              <a:t>Uno de los constructores más utilizados es el siguiente:</a:t>
            </a:r>
          </a:p>
          <a:p>
            <a:pPr marL="0" indent="0" algn="just">
              <a:buNone/>
            </a:pPr>
            <a:r>
              <a:rPr lang="es-MX" sz="2000" dirty="0"/>
              <a:t>	</a:t>
            </a:r>
            <a:r>
              <a:rPr lang="es-MX" sz="2000" dirty="0" err="1"/>
              <a:t>PrintWriter</a:t>
            </a:r>
            <a:r>
              <a:rPr lang="es-MX" sz="2000" dirty="0"/>
              <a:t>(</a:t>
            </a:r>
            <a:r>
              <a:rPr lang="es-MX" sz="2000" dirty="0" err="1"/>
              <a:t>OutputStream</a:t>
            </a:r>
            <a:r>
              <a:rPr lang="es-MX" sz="2000" dirty="0"/>
              <a:t> </a:t>
            </a:r>
            <a:r>
              <a:rPr lang="es-MX" sz="2000" dirty="0" err="1"/>
              <a:t>outStream</a:t>
            </a:r>
            <a:r>
              <a:rPr lang="es-MX" sz="2000" dirty="0"/>
              <a:t>, </a:t>
            </a:r>
            <a:r>
              <a:rPr lang="es-MX" sz="2000" dirty="0" err="1"/>
              <a:t>boolean</a:t>
            </a:r>
            <a:r>
              <a:rPr lang="es-MX" sz="2000" dirty="0"/>
              <a:t> </a:t>
            </a:r>
            <a:r>
              <a:rPr lang="es-MX" sz="2000" dirty="0" err="1"/>
              <a:t>flushOnNewline</a:t>
            </a:r>
            <a:r>
              <a:rPr lang="es-MX" sz="2000" dirty="0"/>
              <a:t>)</a:t>
            </a:r>
          </a:p>
          <a:p>
            <a:pPr marL="0" indent="0" algn="just">
              <a:buNone/>
            </a:pPr>
            <a:r>
              <a:rPr lang="es-MX" sz="2000" dirty="0"/>
              <a:t>En donde </a:t>
            </a:r>
            <a:r>
              <a:rPr lang="es-MX" sz="2000" dirty="0" err="1"/>
              <a:t>outStream</a:t>
            </a:r>
            <a:r>
              <a:rPr lang="es-MX" sz="2000" dirty="0"/>
              <a:t> es un objeto de tipo </a:t>
            </a:r>
            <a:r>
              <a:rPr lang="es-MX" sz="2000" dirty="0" err="1"/>
              <a:t>OutputStream</a:t>
            </a:r>
            <a:r>
              <a:rPr lang="es-MX" sz="2000" dirty="0"/>
              <a:t> y </a:t>
            </a:r>
            <a:r>
              <a:rPr lang="es-MX" sz="2000" dirty="0" err="1"/>
              <a:t>flushOnNewline</a:t>
            </a:r>
            <a:r>
              <a:rPr lang="es-MX" sz="2000" dirty="0"/>
              <a:t> controla si Java debe vaciar el flujo de salida cada vez que se realiza una invocación al método </a:t>
            </a:r>
            <a:r>
              <a:rPr lang="es-MX" sz="2000" dirty="0" err="1"/>
              <a:t>println</a:t>
            </a:r>
            <a:r>
              <a:rPr lang="es-MX" sz="2000" dirty="0"/>
              <a:t>().</a:t>
            </a:r>
          </a:p>
          <a:p>
            <a:pPr marL="0" indent="0" algn="just">
              <a:buNone/>
            </a:pPr>
            <a:endParaRPr lang="es-MX" sz="2000" dirty="0"/>
          </a:p>
        </p:txBody>
      </p:sp>
    </p:spTree>
    <p:extLst>
      <p:ext uri="{BB962C8B-B14F-4D97-AF65-F5344CB8AC3E}">
        <p14:creationId xmlns:p14="http://schemas.microsoft.com/office/powerpoint/2010/main" val="4200310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76736-AD82-4ACC-AD41-BE7A67311C40}"/>
              </a:ext>
            </a:extLst>
          </p:cNvPr>
          <p:cNvSpPr>
            <a:spLocks noGrp="1"/>
          </p:cNvSpPr>
          <p:nvPr>
            <p:ph type="title"/>
          </p:nvPr>
        </p:nvSpPr>
        <p:spPr/>
        <p:txBody>
          <a:bodyPr/>
          <a:lstStyle/>
          <a:p>
            <a:r>
              <a:rPr lang="es-MX" dirty="0"/>
              <a:t>Flujos de salida</a:t>
            </a:r>
          </a:p>
        </p:txBody>
      </p:sp>
      <p:sp>
        <p:nvSpPr>
          <p:cNvPr id="3" name="Marcador de contenido 2">
            <a:extLst>
              <a:ext uri="{FF2B5EF4-FFF2-40B4-BE49-F238E27FC236}">
                <a16:creationId xmlns:a16="http://schemas.microsoft.com/office/drawing/2014/main" id="{E2F175BF-BD92-4600-B8B9-661F4A343FEB}"/>
              </a:ext>
            </a:extLst>
          </p:cNvPr>
          <p:cNvSpPr>
            <a:spLocks noGrp="1"/>
          </p:cNvSpPr>
          <p:nvPr>
            <p:ph idx="1"/>
          </p:nvPr>
        </p:nvSpPr>
        <p:spPr/>
        <p:txBody>
          <a:bodyPr anchor="ctr">
            <a:normAutofit/>
          </a:bodyPr>
          <a:lstStyle/>
          <a:p>
            <a:pPr marL="0" indent="0" algn="just">
              <a:buNone/>
            </a:pPr>
            <a:r>
              <a:rPr lang="es-MX" sz="2000" dirty="0"/>
              <a:t>La clase </a:t>
            </a:r>
            <a:r>
              <a:rPr lang="es-MX" sz="2000" dirty="0" err="1"/>
              <a:t>PrintWriter</a:t>
            </a:r>
            <a:r>
              <a:rPr lang="es-MX" sz="2000" dirty="0"/>
              <a:t> define los métodos </a:t>
            </a:r>
            <a:r>
              <a:rPr lang="es-MX" sz="2000" dirty="0" err="1"/>
              <a:t>print</a:t>
            </a:r>
            <a:r>
              <a:rPr lang="es-MX" sz="2000" dirty="0"/>
              <a:t>() y </a:t>
            </a:r>
            <a:r>
              <a:rPr lang="es-MX" sz="2000" dirty="0" err="1"/>
              <a:t>println</a:t>
            </a:r>
            <a:r>
              <a:rPr lang="es-MX" sz="2000" dirty="0"/>
              <a:t>() para todos los tipos, incluyendo </a:t>
            </a:r>
            <a:r>
              <a:rPr lang="es-MX" sz="2000" dirty="0" err="1"/>
              <a:t>Object</a:t>
            </a:r>
            <a:r>
              <a:rPr lang="es-MX" sz="2000" dirty="0"/>
              <a:t>, por lo tanto pueden ser utilizados de la misma forma que los métodos definidos en la clase </a:t>
            </a:r>
            <a:r>
              <a:rPr lang="es-MX" sz="2000" dirty="0" err="1"/>
              <a:t>PrintStream</a:t>
            </a:r>
            <a:r>
              <a:rPr lang="es-MX" sz="2000" dirty="0"/>
              <a:t> a la que pertenece </a:t>
            </a:r>
            <a:r>
              <a:rPr lang="es-MX" sz="2000" dirty="0" err="1"/>
              <a:t>System.out</a:t>
            </a:r>
            <a:r>
              <a:rPr lang="es-MX" sz="2000" dirty="0"/>
              <a:t>.</a:t>
            </a:r>
          </a:p>
          <a:p>
            <a:pPr marL="0" indent="0" algn="just">
              <a:buNone/>
            </a:pPr>
            <a:r>
              <a:rPr lang="es-MX" sz="2000" dirty="0"/>
              <a:t>Si un argumento no es de un tipo simple, los métodos de </a:t>
            </a:r>
            <a:r>
              <a:rPr lang="es-MX" sz="2000" dirty="0" err="1"/>
              <a:t>PrintWriter</a:t>
            </a:r>
            <a:r>
              <a:rPr lang="es-MX" sz="2000" dirty="0"/>
              <a:t> invocarán al método </a:t>
            </a:r>
            <a:r>
              <a:rPr lang="es-MX" sz="2000" dirty="0" err="1"/>
              <a:t>toString</a:t>
            </a:r>
            <a:r>
              <a:rPr lang="es-MX" sz="2000" dirty="0"/>
              <a:t>() del objeto.</a:t>
            </a:r>
          </a:p>
        </p:txBody>
      </p:sp>
    </p:spTree>
    <p:extLst>
      <p:ext uri="{BB962C8B-B14F-4D97-AF65-F5344CB8AC3E}">
        <p14:creationId xmlns:p14="http://schemas.microsoft.com/office/powerpoint/2010/main" val="3504749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76736-AD82-4ACC-AD41-BE7A67311C40}"/>
              </a:ext>
            </a:extLst>
          </p:cNvPr>
          <p:cNvSpPr>
            <a:spLocks noGrp="1"/>
          </p:cNvSpPr>
          <p:nvPr>
            <p:ph type="title"/>
          </p:nvPr>
        </p:nvSpPr>
        <p:spPr/>
        <p:txBody>
          <a:bodyPr/>
          <a:lstStyle/>
          <a:p>
            <a:r>
              <a:rPr lang="es-MX" dirty="0"/>
              <a:t>Flujos de datos</a:t>
            </a:r>
          </a:p>
        </p:txBody>
      </p:sp>
      <p:sp>
        <p:nvSpPr>
          <p:cNvPr id="3" name="Marcador de contenido 2">
            <a:extLst>
              <a:ext uri="{FF2B5EF4-FFF2-40B4-BE49-F238E27FC236}">
                <a16:creationId xmlns:a16="http://schemas.microsoft.com/office/drawing/2014/main" id="{E2F175BF-BD92-4600-B8B9-661F4A343FEB}"/>
              </a:ext>
            </a:extLst>
          </p:cNvPr>
          <p:cNvSpPr>
            <a:spLocks noGrp="1"/>
          </p:cNvSpPr>
          <p:nvPr>
            <p:ph idx="1"/>
          </p:nvPr>
        </p:nvSpPr>
        <p:spPr/>
        <p:txBody>
          <a:bodyPr anchor="ctr">
            <a:normAutofit/>
          </a:bodyPr>
          <a:lstStyle/>
          <a:p>
            <a:pPr marL="0" indent="0" algn="just">
              <a:buNone/>
            </a:pPr>
            <a:r>
              <a:rPr lang="es-MX" sz="2000" dirty="0"/>
              <a:t>En el lenguaje de programación Java, las operaciones de E/S se llevan a cabo mediante flujos de datos. </a:t>
            </a:r>
          </a:p>
          <a:p>
            <a:pPr marL="0" indent="0" algn="just">
              <a:buNone/>
            </a:pPr>
            <a:r>
              <a:rPr lang="es-MX" sz="2000" dirty="0"/>
              <a:t>Un flujo de datos es una abstracción que produce o consume información y esta ligado a un dispositivo físico mediante el sistema de E/S de Java.</a:t>
            </a:r>
          </a:p>
        </p:txBody>
      </p:sp>
    </p:spTree>
    <p:extLst>
      <p:ext uri="{BB962C8B-B14F-4D97-AF65-F5344CB8AC3E}">
        <p14:creationId xmlns:p14="http://schemas.microsoft.com/office/powerpoint/2010/main" val="11817179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76736-AD82-4ACC-AD41-BE7A67311C40}"/>
              </a:ext>
            </a:extLst>
          </p:cNvPr>
          <p:cNvSpPr>
            <a:spLocks noGrp="1"/>
          </p:cNvSpPr>
          <p:nvPr>
            <p:ph type="title"/>
          </p:nvPr>
        </p:nvSpPr>
        <p:spPr/>
        <p:txBody>
          <a:bodyPr/>
          <a:lstStyle/>
          <a:p>
            <a:r>
              <a:rPr lang="es-MX" dirty="0"/>
              <a:t>Escribir en consola mediante un flujo de caracteres con la clase </a:t>
            </a:r>
            <a:r>
              <a:rPr lang="es-MX" dirty="0" err="1"/>
              <a:t>PrintWriter</a:t>
            </a:r>
            <a:endParaRPr lang="es-MX" dirty="0"/>
          </a:p>
        </p:txBody>
      </p:sp>
      <p:sp>
        <p:nvSpPr>
          <p:cNvPr id="3" name="Marcador de contenido 2">
            <a:extLst>
              <a:ext uri="{FF2B5EF4-FFF2-40B4-BE49-F238E27FC236}">
                <a16:creationId xmlns:a16="http://schemas.microsoft.com/office/drawing/2014/main" id="{E2F175BF-BD92-4600-B8B9-661F4A343FEB}"/>
              </a:ext>
            </a:extLst>
          </p:cNvPr>
          <p:cNvSpPr>
            <a:spLocks noGrp="1"/>
          </p:cNvSpPr>
          <p:nvPr>
            <p:ph idx="1"/>
          </p:nvPr>
        </p:nvSpPr>
        <p:spPr/>
        <p:txBody>
          <a:bodyPr anchor="ctr">
            <a:normAutofit/>
          </a:bodyPr>
          <a:lstStyle/>
          <a:p>
            <a:pPr marL="0" indent="0" algn="just">
              <a:buNone/>
            </a:pPr>
            <a:r>
              <a:rPr lang="es-MX" sz="2000" dirty="0"/>
              <a:t>Para escribir en consola mediante un objeto de la clase </a:t>
            </a:r>
            <a:r>
              <a:rPr lang="es-MX" sz="2000" dirty="0" err="1"/>
              <a:t>PrintWriter</a:t>
            </a:r>
            <a:r>
              <a:rPr lang="es-MX" sz="2000" dirty="0"/>
              <a:t>, se debe especificar, como parámetro del método constructor de la clase </a:t>
            </a:r>
            <a:r>
              <a:rPr lang="es-MX" sz="2000" dirty="0" err="1"/>
              <a:t>PritWriter</a:t>
            </a:r>
            <a:r>
              <a:rPr lang="es-MX" sz="2000" dirty="0"/>
              <a:t>, el flujo de salida </a:t>
            </a:r>
            <a:r>
              <a:rPr lang="es-MX" sz="2000" dirty="0" err="1"/>
              <a:t>System.out</a:t>
            </a:r>
            <a:r>
              <a:rPr lang="es-MX" sz="2000" dirty="0"/>
              <a:t>, y además se debe vaciar el flujo de datos después de cada nueva línea:</a:t>
            </a:r>
          </a:p>
          <a:p>
            <a:pPr marL="0" indent="0" algn="just">
              <a:buNone/>
            </a:pPr>
            <a:r>
              <a:rPr lang="es-MX" sz="2000" dirty="0"/>
              <a:t>	</a:t>
            </a:r>
            <a:r>
              <a:rPr lang="es-MX" sz="2000" dirty="0" err="1"/>
              <a:t>PrintWriter</a:t>
            </a:r>
            <a:r>
              <a:rPr lang="es-MX" sz="2000" dirty="0"/>
              <a:t> </a:t>
            </a:r>
            <a:r>
              <a:rPr lang="es-MX" sz="2000" dirty="0" err="1"/>
              <a:t>pw</a:t>
            </a:r>
            <a:r>
              <a:rPr lang="es-MX" sz="2000" dirty="0"/>
              <a:t> = new </a:t>
            </a:r>
            <a:r>
              <a:rPr lang="es-MX" sz="2000" dirty="0" err="1"/>
              <a:t>PrintWriter</a:t>
            </a:r>
            <a:r>
              <a:rPr lang="es-MX" sz="2000" dirty="0"/>
              <a:t>(</a:t>
            </a:r>
            <a:r>
              <a:rPr lang="es-MX" sz="2000" dirty="0" err="1"/>
              <a:t>System.out</a:t>
            </a:r>
            <a:r>
              <a:rPr lang="es-MX" sz="2000" dirty="0"/>
              <a:t>, true);</a:t>
            </a:r>
          </a:p>
        </p:txBody>
      </p:sp>
    </p:spTree>
    <p:extLst>
      <p:ext uri="{BB962C8B-B14F-4D97-AF65-F5344CB8AC3E}">
        <p14:creationId xmlns:p14="http://schemas.microsoft.com/office/powerpoint/2010/main" val="2988187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9AAE45-7832-4FEA-9FFD-4D32432CB7DE}"/>
              </a:ext>
            </a:extLst>
          </p:cNvPr>
          <p:cNvSpPr>
            <a:spLocks noGrp="1"/>
          </p:cNvSpPr>
          <p:nvPr>
            <p:ph type="title"/>
          </p:nvPr>
        </p:nvSpPr>
        <p:spPr/>
        <p:txBody>
          <a:bodyPr/>
          <a:lstStyle/>
          <a:p>
            <a:r>
              <a:rPr lang="es-MX" dirty="0"/>
              <a:t>Escribir en consola mediante un flujo de caracteres con la clase </a:t>
            </a:r>
            <a:r>
              <a:rPr lang="es-MX" dirty="0" err="1"/>
              <a:t>PrintWriter</a:t>
            </a:r>
            <a:endParaRPr lang="es-MX" dirty="0"/>
          </a:p>
        </p:txBody>
      </p:sp>
      <p:sp>
        <p:nvSpPr>
          <p:cNvPr id="3" name="Marcador de texto 2">
            <a:extLst>
              <a:ext uri="{FF2B5EF4-FFF2-40B4-BE49-F238E27FC236}">
                <a16:creationId xmlns:a16="http://schemas.microsoft.com/office/drawing/2014/main" id="{6AB5C223-19F6-4F2A-A389-39B4638F6999}"/>
              </a:ext>
            </a:extLst>
          </p:cNvPr>
          <p:cNvSpPr>
            <a:spLocks noGrp="1"/>
          </p:cNvSpPr>
          <p:nvPr>
            <p:ph type="body" sz="half" idx="2"/>
          </p:nvPr>
        </p:nvSpPr>
        <p:spPr/>
        <p:txBody>
          <a:bodyPr>
            <a:normAutofit/>
          </a:bodyPr>
          <a:lstStyle/>
          <a:p>
            <a:r>
              <a:rPr lang="es-MX" sz="3200" dirty="0"/>
              <a:t>Ver el ejemplo DemoPrintWriter.java</a:t>
            </a:r>
          </a:p>
          <a:p>
            <a:endParaRPr lang="es-MX" sz="3200" dirty="0"/>
          </a:p>
        </p:txBody>
      </p:sp>
    </p:spTree>
    <p:extLst>
      <p:ext uri="{BB962C8B-B14F-4D97-AF65-F5344CB8AC3E}">
        <p14:creationId xmlns:p14="http://schemas.microsoft.com/office/powerpoint/2010/main" val="1615800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EB0841-3730-4E30-ABFB-70C8AA642220}"/>
              </a:ext>
            </a:extLst>
          </p:cNvPr>
          <p:cNvSpPr>
            <a:spLocks noGrp="1"/>
          </p:cNvSpPr>
          <p:nvPr>
            <p:ph type="title"/>
          </p:nvPr>
        </p:nvSpPr>
        <p:spPr/>
        <p:txBody>
          <a:bodyPr/>
          <a:lstStyle/>
          <a:p>
            <a:r>
              <a:rPr lang="es-MX" dirty="0"/>
              <a:t>Manipulación de archivos y carpetas</a:t>
            </a:r>
          </a:p>
        </p:txBody>
      </p:sp>
      <p:sp>
        <p:nvSpPr>
          <p:cNvPr id="3" name="Marcador de texto 2">
            <a:extLst>
              <a:ext uri="{FF2B5EF4-FFF2-40B4-BE49-F238E27FC236}">
                <a16:creationId xmlns:a16="http://schemas.microsoft.com/office/drawing/2014/main" id="{E933ECFB-A5D5-4AD5-A7FC-7D622F73BA15}"/>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1918884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76736-AD82-4ACC-AD41-BE7A67311C40}"/>
              </a:ext>
            </a:extLst>
          </p:cNvPr>
          <p:cNvSpPr>
            <a:spLocks noGrp="1"/>
          </p:cNvSpPr>
          <p:nvPr>
            <p:ph type="title"/>
          </p:nvPr>
        </p:nvSpPr>
        <p:spPr/>
        <p:txBody>
          <a:bodyPr/>
          <a:lstStyle/>
          <a:p>
            <a:r>
              <a:rPr lang="es-MX" dirty="0"/>
              <a:t>Manipulación de archivos y carpetas</a:t>
            </a:r>
          </a:p>
        </p:txBody>
      </p:sp>
      <p:sp>
        <p:nvSpPr>
          <p:cNvPr id="3" name="Marcador de contenido 2">
            <a:extLst>
              <a:ext uri="{FF2B5EF4-FFF2-40B4-BE49-F238E27FC236}">
                <a16:creationId xmlns:a16="http://schemas.microsoft.com/office/drawing/2014/main" id="{E2F175BF-BD92-4600-B8B9-661F4A343FEB}"/>
              </a:ext>
            </a:extLst>
          </p:cNvPr>
          <p:cNvSpPr>
            <a:spLocks noGrp="1"/>
          </p:cNvSpPr>
          <p:nvPr>
            <p:ph idx="1"/>
          </p:nvPr>
        </p:nvSpPr>
        <p:spPr/>
        <p:txBody>
          <a:bodyPr anchor="ctr">
            <a:normAutofit/>
          </a:bodyPr>
          <a:lstStyle/>
          <a:p>
            <a:pPr marL="0" indent="0" algn="just">
              <a:buNone/>
            </a:pPr>
            <a:r>
              <a:rPr lang="es-MX" sz="2000" dirty="0"/>
              <a:t>Los archivos son fuentes y destinos primarios en muchas aplicaciones.</a:t>
            </a:r>
          </a:p>
          <a:p>
            <a:pPr marL="0" indent="0" algn="just">
              <a:buNone/>
            </a:pPr>
            <a:r>
              <a:rPr lang="es-MX" sz="2000" dirty="0"/>
              <a:t>Java provee varias clases para la manipulación de archivos. </a:t>
            </a:r>
          </a:p>
          <a:p>
            <a:pPr marL="0" indent="0" algn="just">
              <a:buNone/>
            </a:pPr>
            <a:r>
              <a:rPr lang="es-MX" sz="2000" dirty="0"/>
              <a:t>En Java todos los archivos son considerados como orientados a bytes. Sin embargo, es posible envolver un flujo de bytes para archivos, en un flujo de caracteres.</a:t>
            </a:r>
          </a:p>
          <a:p>
            <a:pPr marL="0" indent="0" algn="just">
              <a:buNone/>
            </a:pPr>
            <a:r>
              <a:rPr lang="es-MX" sz="2000" dirty="0"/>
              <a:t>Además de las clases que modelan los flujos de datos para la lectura y escritura de archivos, Java también provee clases para moderar las características de los archivos.</a:t>
            </a:r>
          </a:p>
        </p:txBody>
      </p:sp>
    </p:spTree>
    <p:extLst>
      <p:ext uri="{BB962C8B-B14F-4D97-AF65-F5344CB8AC3E}">
        <p14:creationId xmlns:p14="http://schemas.microsoft.com/office/powerpoint/2010/main" val="934809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76736-AD82-4ACC-AD41-BE7A67311C40}"/>
              </a:ext>
            </a:extLst>
          </p:cNvPr>
          <p:cNvSpPr>
            <a:spLocks noGrp="1"/>
          </p:cNvSpPr>
          <p:nvPr>
            <p:ph type="title"/>
          </p:nvPr>
        </p:nvSpPr>
        <p:spPr/>
        <p:txBody>
          <a:bodyPr/>
          <a:lstStyle/>
          <a:p>
            <a:r>
              <a:rPr lang="es-MX" dirty="0"/>
              <a:t>La clase File</a:t>
            </a:r>
          </a:p>
        </p:txBody>
      </p:sp>
      <p:sp>
        <p:nvSpPr>
          <p:cNvPr id="3" name="Marcador de contenido 2">
            <a:extLst>
              <a:ext uri="{FF2B5EF4-FFF2-40B4-BE49-F238E27FC236}">
                <a16:creationId xmlns:a16="http://schemas.microsoft.com/office/drawing/2014/main" id="{E2F175BF-BD92-4600-B8B9-661F4A343FEB}"/>
              </a:ext>
            </a:extLst>
          </p:cNvPr>
          <p:cNvSpPr>
            <a:spLocks noGrp="1"/>
          </p:cNvSpPr>
          <p:nvPr>
            <p:ph idx="1"/>
          </p:nvPr>
        </p:nvSpPr>
        <p:spPr/>
        <p:txBody>
          <a:bodyPr anchor="ctr">
            <a:normAutofit/>
          </a:bodyPr>
          <a:lstStyle/>
          <a:p>
            <a:pPr marL="0" indent="0" algn="just">
              <a:buNone/>
            </a:pPr>
            <a:r>
              <a:rPr lang="es-MX" sz="2000" dirty="0"/>
              <a:t>La clase File no opera con flujos de datos, no especifica la forma como la información es obtenida o escrita en un archivo. </a:t>
            </a:r>
          </a:p>
          <a:p>
            <a:pPr marL="0" indent="0" algn="just">
              <a:buNone/>
            </a:pPr>
            <a:r>
              <a:rPr lang="es-MX" sz="2000" dirty="0"/>
              <a:t>La clase File se encarga de describir las propiedades de un archivo y opera con archivos y con el sistema de archivos directamente.</a:t>
            </a:r>
          </a:p>
          <a:p>
            <a:pPr marL="0" indent="0" algn="just">
              <a:buNone/>
            </a:pPr>
            <a:r>
              <a:rPr lang="es-MX" sz="2000" dirty="0"/>
              <a:t>Los objetos de la clase File se utiliza para obtener o manipular la información asociada a un disco de archivos, por ejemplo, los permisos, la fecha, la ruta en la que se encuentra un archivo, o navegar en la jerarquía de sus subdirectorios.</a:t>
            </a:r>
          </a:p>
        </p:txBody>
      </p:sp>
    </p:spTree>
    <p:extLst>
      <p:ext uri="{BB962C8B-B14F-4D97-AF65-F5344CB8AC3E}">
        <p14:creationId xmlns:p14="http://schemas.microsoft.com/office/powerpoint/2010/main" val="3991002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76736-AD82-4ACC-AD41-BE7A67311C40}"/>
              </a:ext>
            </a:extLst>
          </p:cNvPr>
          <p:cNvSpPr>
            <a:spLocks noGrp="1"/>
          </p:cNvSpPr>
          <p:nvPr>
            <p:ph type="title"/>
          </p:nvPr>
        </p:nvSpPr>
        <p:spPr/>
        <p:txBody>
          <a:bodyPr/>
          <a:lstStyle/>
          <a:p>
            <a:r>
              <a:rPr lang="es-MX" dirty="0"/>
              <a:t>La clase File</a:t>
            </a:r>
          </a:p>
        </p:txBody>
      </p:sp>
      <p:sp>
        <p:nvSpPr>
          <p:cNvPr id="3" name="Marcador de contenido 2">
            <a:extLst>
              <a:ext uri="{FF2B5EF4-FFF2-40B4-BE49-F238E27FC236}">
                <a16:creationId xmlns:a16="http://schemas.microsoft.com/office/drawing/2014/main" id="{E2F175BF-BD92-4600-B8B9-661F4A343FEB}"/>
              </a:ext>
            </a:extLst>
          </p:cNvPr>
          <p:cNvSpPr>
            <a:spLocks noGrp="1"/>
          </p:cNvSpPr>
          <p:nvPr>
            <p:ph idx="1"/>
          </p:nvPr>
        </p:nvSpPr>
        <p:spPr/>
        <p:txBody>
          <a:bodyPr anchor="ctr">
            <a:normAutofit/>
          </a:bodyPr>
          <a:lstStyle/>
          <a:p>
            <a:pPr marL="0" indent="0" algn="just">
              <a:buNone/>
            </a:pPr>
            <a:r>
              <a:rPr lang="es-MX" sz="2000" dirty="0"/>
              <a:t>En Java, una carpeta o directorio es tratado igual que un archivo, solo que tiene una propiedad adiciona, la cual es la posibilidad de listar sus subdirectorios.</a:t>
            </a:r>
          </a:p>
          <a:p>
            <a:pPr marL="0" indent="0" algn="just">
              <a:buNone/>
            </a:pPr>
            <a:r>
              <a:rPr lang="es-MX" sz="2000" dirty="0"/>
              <a:t>Los siguientes constructores pueden utilizarse para crear un objeto de tipo File:</a:t>
            </a:r>
          </a:p>
          <a:p>
            <a:pPr lvl="1" algn="just"/>
            <a:r>
              <a:rPr lang="es-MX" sz="1800" dirty="0"/>
              <a:t>File(</a:t>
            </a:r>
            <a:r>
              <a:rPr lang="es-MX" sz="1800" dirty="0" err="1"/>
              <a:t>String</a:t>
            </a:r>
            <a:r>
              <a:rPr lang="es-MX" sz="1800" dirty="0"/>
              <a:t> ruta)</a:t>
            </a:r>
          </a:p>
          <a:p>
            <a:pPr lvl="1" algn="just"/>
            <a:r>
              <a:rPr lang="es-MX" sz="1800" dirty="0"/>
              <a:t>File(</a:t>
            </a:r>
            <a:r>
              <a:rPr lang="es-MX" sz="1800" dirty="0" err="1"/>
              <a:t>String</a:t>
            </a:r>
            <a:r>
              <a:rPr lang="es-MX" sz="1800" dirty="0"/>
              <a:t> ruta, </a:t>
            </a:r>
            <a:r>
              <a:rPr lang="es-MX" sz="1800" dirty="0" err="1"/>
              <a:t>String</a:t>
            </a:r>
            <a:r>
              <a:rPr lang="es-MX" sz="1800" dirty="0"/>
              <a:t> archivo)</a:t>
            </a:r>
          </a:p>
          <a:p>
            <a:pPr lvl="1" algn="just"/>
            <a:r>
              <a:rPr lang="es-MX" sz="1800" dirty="0"/>
              <a:t>File(File </a:t>
            </a:r>
            <a:r>
              <a:rPr lang="es-MX" sz="1800" dirty="0" err="1"/>
              <a:t>objDir</a:t>
            </a:r>
            <a:r>
              <a:rPr lang="es-MX" sz="1800" dirty="0"/>
              <a:t>, </a:t>
            </a:r>
            <a:r>
              <a:rPr lang="es-MX" sz="1800" dirty="0" err="1"/>
              <a:t>String</a:t>
            </a:r>
            <a:r>
              <a:rPr lang="es-MX" sz="1800" dirty="0"/>
              <a:t> archivo)</a:t>
            </a:r>
          </a:p>
          <a:p>
            <a:pPr lvl="1" algn="just"/>
            <a:r>
              <a:rPr lang="es-MX" sz="1800" dirty="0"/>
              <a:t>File(URI </a:t>
            </a:r>
            <a:r>
              <a:rPr lang="es-MX" sz="1800" dirty="0" err="1"/>
              <a:t>objUri</a:t>
            </a:r>
            <a:r>
              <a:rPr lang="es-MX" sz="1800" dirty="0"/>
              <a:t>)</a:t>
            </a:r>
          </a:p>
        </p:txBody>
      </p:sp>
    </p:spTree>
    <p:extLst>
      <p:ext uri="{BB962C8B-B14F-4D97-AF65-F5344CB8AC3E}">
        <p14:creationId xmlns:p14="http://schemas.microsoft.com/office/powerpoint/2010/main" val="4127268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9AAE45-7832-4FEA-9FFD-4D32432CB7DE}"/>
              </a:ext>
            </a:extLst>
          </p:cNvPr>
          <p:cNvSpPr>
            <a:spLocks noGrp="1"/>
          </p:cNvSpPr>
          <p:nvPr>
            <p:ph type="title"/>
          </p:nvPr>
        </p:nvSpPr>
        <p:spPr/>
        <p:txBody>
          <a:bodyPr/>
          <a:lstStyle/>
          <a:p>
            <a:r>
              <a:rPr lang="es-MX" dirty="0"/>
              <a:t>La clase File</a:t>
            </a:r>
          </a:p>
        </p:txBody>
      </p:sp>
      <p:sp>
        <p:nvSpPr>
          <p:cNvPr id="3" name="Marcador de texto 2">
            <a:extLst>
              <a:ext uri="{FF2B5EF4-FFF2-40B4-BE49-F238E27FC236}">
                <a16:creationId xmlns:a16="http://schemas.microsoft.com/office/drawing/2014/main" id="{6AB5C223-19F6-4F2A-A389-39B4638F6999}"/>
              </a:ext>
            </a:extLst>
          </p:cNvPr>
          <p:cNvSpPr>
            <a:spLocks noGrp="1"/>
          </p:cNvSpPr>
          <p:nvPr>
            <p:ph type="body" sz="half" idx="2"/>
          </p:nvPr>
        </p:nvSpPr>
        <p:spPr/>
        <p:txBody>
          <a:bodyPr>
            <a:normAutofit/>
          </a:bodyPr>
          <a:lstStyle/>
          <a:p>
            <a:r>
              <a:rPr lang="es-MX" sz="3200" dirty="0"/>
              <a:t>Ver el ejemplo Archivos.java</a:t>
            </a:r>
          </a:p>
          <a:p>
            <a:endParaRPr lang="es-MX" sz="3200" dirty="0"/>
          </a:p>
        </p:txBody>
      </p:sp>
    </p:spTree>
    <p:extLst>
      <p:ext uri="{BB962C8B-B14F-4D97-AF65-F5344CB8AC3E}">
        <p14:creationId xmlns:p14="http://schemas.microsoft.com/office/powerpoint/2010/main" val="2299321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76736-AD82-4ACC-AD41-BE7A67311C40}"/>
              </a:ext>
            </a:extLst>
          </p:cNvPr>
          <p:cNvSpPr>
            <a:spLocks noGrp="1"/>
          </p:cNvSpPr>
          <p:nvPr>
            <p:ph type="title"/>
          </p:nvPr>
        </p:nvSpPr>
        <p:spPr/>
        <p:txBody>
          <a:bodyPr/>
          <a:lstStyle/>
          <a:p>
            <a:r>
              <a:rPr lang="es-MX" dirty="0"/>
              <a:t>La clase File</a:t>
            </a:r>
          </a:p>
        </p:txBody>
      </p:sp>
      <p:sp>
        <p:nvSpPr>
          <p:cNvPr id="3" name="Marcador de contenido 2">
            <a:extLst>
              <a:ext uri="{FF2B5EF4-FFF2-40B4-BE49-F238E27FC236}">
                <a16:creationId xmlns:a16="http://schemas.microsoft.com/office/drawing/2014/main" id="{E2F175BF-BD92-4600-B8B9-661F4A343FEB}"/>
              </a:ext>
            </a:extLst>
          </p:cNvPr>
          <p:cNvSpPr>
            <a:spLocks noGrp="1"/>
          </p:cNvSpPr>
          <p:nvPr>
            <p:ph idx="1"/>
          </p:nvPr>
        </p:nvSpPr>
        <p:spPr/>
        <p:txBody>
          <a:bodyPr anchor="ctr">
            <a:normAutofit/>
          </a:bodyPr>
          <a:lstStyle/>
          <a:p>
            <a:pPr marL="0" indent="0" algn="just">
              <a:buNone/>
            </a:pPr>
            <a:r>
              <a:rPr lang="es-MX" sz="2000" dirty="0"/>
              <a:t>Además mediante la clase File es posible renombrar un archivo con el método </a:t>
            </a:r>
            <a:r>
              <a:rPr lang="es-MX" sz="2000" dirty="0" err="1"/>
              <a:t>renameTo</a:t>
            </a:r>
            <a:r>
              <a:rPr lang="es-MX" sz="2000" dirty="0"/>
              <a:t>() o borrar un archivo con el método </a:t>
            </a:r>
            <a:r>
              <a:rPr lang="es-MX" sz="2000" dirty="0" err="1"/>
              <a:t>delete</a:t>
            </a:r>
            <a:r>
              <a:rPr lang="es-MX" sz="2000" dirty="0"/>
              <a:t>(). </a:t>
            </a:r>
          </a:p>
          <a:p>
            <a:pPr marL="0" indent="0" algn="just">
              <a:buNone/>
            </a:pPr>
            <a:r>
              <a:rPr lang="es-MX" sz="2000" dirty="0"/>
              <a:t>El método </a:t>
            </a:r>
            <a:r>
              <a:rPr lang="es-MX" sz="2000" dirty="0" err="1"/>
              <a:t>renameTo</a:t>
            </a:r>
            <a:r>
              <a:rPr lang="es-MX" sz="2000" dirty="0"/>
              <a:t>() esta definido de la siguiente forma:</a:t>
            </a:r>
          </a:p>
          <a:p>
            <a:pPr marL="0" indent="0" algn="just">
              <a:buNone/>
            </a:pPr>
            <a:r>
              <a:rPr lang="es-MX" sz="2000" dirty="0"/>
              <a:t>	</a:t>
            </a:r>
            <a:r>
              <a:rPr lang="es-MX" sz="2000" dirty="0" err="1"/>
              <a:t>boolean</a:t>
            </a:r>
            <a:r>
              <a:rPr lang="es-MX" sz="2000" dirty="0"/>
              <a:t> </a:t>
            </a:r>
            <a:r>
              <a:rPr lang="es-MX" sz="2000" dirty="0" err="1"/>
              <a:t>renameTo</a:t>
            </a:r>
            <a:r>
              <a:rPr lang="es-MX" sz="2000" dirty="0"/>
              <a:t>(File destino)</a:t>
            </a:r>
          </a:p>
          <a:p>
            <a:pPr marL="0" indent="0" algn="just">
              <a:buNone/>
            </a:pPr>
            <a:r>
              <a:rPr lang="es-MX" sz="2000" dirty="0"/>
              <a:t>Y la definición del método </a:t>
            </a:r>
            <a:r>
              <a:rPr lang="es-MX" sz="2000" dirty="0" err="1"/>
              <a:t>delete</a:t>
            </a:r>
            <a:r>
              <a:rPr lang="es-MX" sz="2000" dirty="0"/>
              <a:t>() es la siguiente:</a:t>
            </a:r>
          </a:p>
          <a:p>
            <a:pPr marL="0" indent="0" algn="just">
              <a:buNone/>
            </a:pPr>
            <a:r>
              <a:rPr lang="es-MX" sz="2000" dirty="0"/>
              <a:t>	</a:t>
            </a:r>
            <a:r>
              <a:rPr lang="es-MX" sz="2000" dirty="0" err="1"/>
              <a:t>boolean</a:t>
            </a:r>
            <a:r>
              <a:rPr lang="es-MX" sz="2000" dirty="0"/>
              <a:t> </a:t>
            </a:r>
            <a:r>
              <a:rPr lang="es-MX" sz="2000" dirty="0" err="1"/>
              <a:t>delete</a:t>
            </a:r>
            <a:r>
              <a:rPr lang="es-MX" sz="2000" dirty="0"/>
              <a:t>()</a:t>
            </a:r>
          </a:p>
        </p:txBody>
      </p:sp>
    </p:spTree>
    <p:extLst>
      <p:ext uri="{BB962C8B-B14F-4D97-AF65-F5344CB8AC3E}">
        <p14:creationId xmlns:p14="http://schemas.microsoft.com/office/powerpoint/2010/main" val="21148009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9AAE45-7832-4FEA-9FFD-4D32432CB7DE}"/>
              </a:ext>
            </a:extLst>
          </p:cNvPr>
          <p:cNvSpPr>
            <a:spLocks noGrp="1"/>
          </p:cNvSpPr>
          <p:nvPr>
            <p:ph type="title"/>
          </p:nvPr>
        </p:nvSpPr>
        <p:spPr/>
        <p:txBody>
          <a:bodyPr/>
          <a:lstStyle/>
          <a:p>
            <a:r>
              <a:rPr lang="es-MX" dirty="0"/>
              <a:t>La clase File</a:t>
            </a:r>
          </a:p>
        </p:txBody>
      </p:sp>
      <p:sp>
        <p:nvSpPr>
          <p:cNvPr id="3" name="Marcador de texto 2">
            <a:extLst>
              <a:ext uri="{FF2B5EF4-FFF2-40B4-BE49-F238E27FC236}">
                <a16:creationId xmlns:a16="http://schemas.microsoft.com/office/drawing/2014/main" id="{6AB5C223-19F6-4F2A-A389-39B4638F6999}"/>
              </a:ext>
            </a:extLst>
          </p:cNvPr>
          <p:cNvSpPr>
            <a:spLocks noGrp="1"/>
          </p:cNvSpPr>
          <p:nvPr>
            <p:ph type="body" sz="half" idx="2"/>
          </p:nvPr>
        </p:nvSpPr>
        <p:spPr/>
        <p:txBody>
          <a:bodyPr>
            <a:normAutofit/>
          </a:bodyPr>
          <a:lstStyle/>
          <a:p>
            <a:r>
              <a:rPr lang="es-MX" sz="3200" dirty="0"/>
              <a:t>Ver el ejemplo Archivos2.java</a:t>
            </a:r>
          </a:p>
          <a:p>
            <a:endParaRPr lang="es-MX" sz="3200" dirty="0"/>
          </a:p>
        </p:txBody>
      </p:sp>
    </p:spTree>
    <p:extLst>
      <p:ext uri="{BB962C8B-B14F-4D97-AF65-F5344CB8AC3E}">
        <p14:creationId xmlns:p14="http://schemas.microsoft.com/office/powerpoint/2010/main" val="30489457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76736-AD82-4ACC-AD41-BE7A67311C40}"/>
              </a:ext>
            </a:extLst>
          </p:cNvPr>
          <p:cNvSpPr>
            <a:spLocks noGrp="1"/>
          </p:cNvSpPr>
          <p:nvPr>
            <p:ph type="title"/>
          </p:nvPr>
        </p:nvSpPr>
        <p:spPr/>
        <p:txBody>
          <a:bodyPr/>
          <a:lstStyle/>
          <a:p>
            <a:r>
              <a:rPr lang="es-MX" dirty="0"/>
              <a:t>La clase File – Carpetas</a:t>
            </a:r>
          </a:p>
        </p:txBody>
      </p:sp>
      <p:sp>
        <p:nvSpPr>
          <p:cNvPr id="3" name="Marcador de contenido 2">
            <a:extLst>
              <a:ext uri="{FF2B5EF4-FFF2-40B4-BE49-F238E27FC236}">
                <a16:creationId xmlns:a16="http://schemas.microsoft.com/office/drawing/2014/main" id="{E2F175BF-BD92-4600-B8B9-661F4A343FEB}"/>
              </a:ext>
            </a:extLst>
          </p:cNvPr>
          <p:cNvSpPr>
            <a:spLocks noGrp="1"/>
          </p:cNvSpPr>
          <p:nvPr>
            <p:ph idx="1"/>
          </p:nvPr>
        </p:nvSpPr>
        <p:spPr/>
        <p:txBody>
          <a:bodyPr anchor="ctr">
            <a:normAutofit/>
          </a:bodyPr>
          <a:lstStyle/>
          <a:p>
            <a:pPr marL="0" indent="0" algn="just">
              <a:buNone/>
            </a:pPr>
            <a:r>
              <a:rPr lang="es-MX" sz="2000" dirty="0"/>
              <a:t>Una carpeta es un archivo que contiene una lista con otros archivos o carpetas, una vez creado un objeto de tipo File que representa a una carpeta, es posible utilizar el método </a:t>
            </a:r>
            <a:r>
              <a:rPr lang="es-MX" sz="2000" dirty="0" err="1"/>
              <a:t>list</a:t>
            </a:r>
            <a:r>
              <a:rPr lang="es-MX" sz="2000" dirty="0"/>
              <a:t>() para obtener el contenido de dicha carpeta. La definición del método </a:t>
            </a:r>
            <a:r>
              <a:rPr lang="es-MX" sz="2000" dirty="0" err="1"/>
              <a:t>list</a:t>
            </a:r>
            <a:r>
              <a:rPr lang="es-MX" sz="2000" dirty="0"/>
              <a:t>() es la siguiente:</a:t>
            </a:r>
          </a:p>
          <a:p>
            <a:pPr marL="0" indent="0" algn="just">
              <a:buNone/>
            </a:pPr>
            <a:r>
              <a:rPr lang="es-MX" sz="2000" dirty="0"/>
              <a:t>	</a:t>
            </a:r>
            <a:r>
              <a:rPr lang="es-MX" sz="2000" dirty="0" err="1"/>
              <a:t>String</a:t>
            </a:r>
            <a:r>
              <a:rPr lang="es-MX" sz="2000" dirty="0"/>
              <a:t> [] </a:t>
            </a:r>
            <a:r>
              <a:rPr lang="es-MX" sz="2000" dirty="0" err="1"/>
              <a:t>list</a:t>
            </a:r>
            <a:r>
              <a:rPr lang="es-MX" sz="2000" dirty="0"/>
              <a:t>()</a:t>
            </a:r>
          </a:p>
        </p:txBody>
      </p:sp>
    </p:spTree>
    <p:extLst>
      <p:ext uri="{BB962C8B-B14F-4D97-AF65-F5344CB8AC3E}">
        <p14:creationId xmlns:p14="http://schemas.microsoft.com/office/powerpoint/2010/main" val="3902612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76736-AD82-4ACC-AD41-BE7A67311C40}"/>
              </a:ext>
            </a:extLst>
          </p:cNvPr>
          <p:cNvSpPr>
            <a:spLocks noGrp="1"/>
          </p:cNvSpPr>
          <p:nvPr>
            <p:ph type="title"/>
          </p:nvPr>
        </p:nvSpPr>
        <p:spPr/>
        <p:txBody>
          <a:bodyPr/>
          <a:lstStyle/>
          <a:p>
            <a:r>
              <a:rPr lang="es-MX" dirty="0"/>
              <a:t>Flujos de datos</a:t>
            </a:r>
          </a:p>
        </p:txBody>
      </p:sp>
      <p:sp>
        <p:nvSpPr>
          <p:cNvPr id="3" name="Marcador de contenido 2">
            <a:extLst>
              <a:ext uri="{FF2B5EF4-FFF2-40B4-BE49-F238E27FC236}">
                <a16:creationId xmlns:a16="http://schemas.microsoft.com/office/drawing/2014/main" id="{E2F175BF-BD92-4600-B8B9-661F4A343FEB}"/>
              </a:ext>
            </a:extLst>
          </p:cNvPr>
          <p:cNvSpPr>
            <a:spLocks noGrp="1"/>
          </p:cNvSpPr>
          <p:nvPr>
            <p:ph idx="1"/>
          </p:nvPr>
        </p:nvSpPr>
        <p:spPr/>
        <p:txBody>
          <a:bodyPr anchor="ctr">
            <a:normAutofit/>
          </a:bodyPr>
          <a:lstStyle/>
          <a:p>
            <a:pPr marL="0" indent="0" algn="just">
              <a:buNone/>
            </a:pPr>
            <a:r>
              <a:rPr lang="es-MX" sz="2000" dirty="0"/>
              <a:t>Todos los flujos de datos se comportan de la misma forma, sin importar el dispositivo que conectan.</a:t>
            </a:r>
          </a:p>
          <a:p>
            <a:pPr marL="0" indent="0" algn="just">
              <a:buNone/>
            </a:pPr>
            <a:r>
              <a:rPr lang="es-MX" sz="2000" dirty="0"/>
              <a:t>Por tanto un flujo de entrada puede representar a múltiples dispositivos, por ejemplo: un disco duro, un teclado, un socket de red.</a:t>
            </a:r>
          </a:p>
          <a:p>
            <a:pPr marL="0" indent="0" algn="just">
              <a:buNone/>
            </a:pPr>
            <a:r>
              <a:rPr lang="es-MX" sz="2000" dirty="0"/>
              <a:t>De la misma forma, un flujo de salida puede representar una consola de comandos, un archivo o una conexión de red.</a:t>
            </a:r>
          </a:p>
          <a:p>
            <a:pPr marL="0" indent="0" algn="just">
              <a:buNone/>
            </a:pPr>
            <a:endParaRPr lang="es-MX" sz="2000" dirty="0"/>
          </a:p>
        </p:txBody>
      </p:sp>
    </p:spTree>
    <p:extLst>
      <p:ext uri="{BB962C8B-B14F-4D97-AF65-F5344CB8AC3E}">
        <p14:creationId xmlns:p14="http://schemas.microsoft.com/office/powerpoint/2010/main" val="23385782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9AAE45-7832-4FEA-9FFD-4D32432CB7DE}"/>
              </a:ext>
            </a:extLst>
          </p:cNvPr>
          <p:cNvSpPr>
            <a:spLocks noGrp="1"/>
          </p:cNvSpPr>
          <p:nvPr>
            <p:ph type="title"/>
          </p:nvPr>
        </p:nvSpPr>
        <p:spPr/>
        <p:txBody>
          <a:bodyPr/>
          <a:lstStyle/>
          <a:p>
            <a:r>
              <a:rPr lang="es-MX" dirty="0"/>
              <a:t>La clase File</a:t>
            </a:r>
          </a:p>
        </p:txBody>
      </p:sp>
      <p:sp>
        <p:nvSpPr>
          <p:cNvPr id="3" name="Marcador de texto 2">
            <a:extLst>
              <a:ext uri="{FF2B5EF4-FFF2-40B4-BE49-F238E27FC236}">
                <a16:creationId xmlns:a16="http://schemas.microsoft.com/office/drawing/2014/main" id="{6AB5C223-19F6-4F2A-A389-39B4638F6999}"/>
              </a:ext>
            </a:extLst>
          </p:cNvPr>
          <p:cNvSpPr>
            <a:spLocks noGrp="1"/>
          </p:cNvSpPr>
          <p:nvPr>
            <p:ph type="body" sz="half" idx="2"/>
          </p:nvPr>
        </p:nvSpPr>
        <p:spPr/>
        <p:txBody>
          <a:bodyPr>
            <a:normAutofit/>
          </a:bodyPr>
          <a:lstStyle/>
          <a:p>
            <a:r>
              <a:rPr lang="es-MX" sz="3200" dirty="0"/>
              <a:t>Ver el ejemplo ListaDir.java</a:t>
            </a:r>
          </a:p>
          <a:p>
            <a:endParaRPr lang="es-MX" sz="3200" dirty="0"/>
          </a:p>
        </p:txBody>
      </p:sp>
    </p:spTree>
    <p:extLst>
      <p:ext uri="{BB962C8B-B14F-4D97-AF65-F5344CB8AC3E}">
        <p14:creationId xmlns:p14="http://schemas.microsoft.com/office/powerpoint/2010/main" val="3759010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Lectura y escritura de archivos</a:t>
            </a:r>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Dos de las clases mas utilizadas para la manipulación de archivos mediante flujos de bytes son:</a:t>
            </a:r>
          </a:p>
          <a:p>
            <a:r>
              <a:rPr lang="es-MX" sz="2000" dirty="0" err="1"/>
              <a:t>FileInputStream</a:t>
            </a:r>
            <a:endParaRPr lang="es-MX" sz="2000" dirty="0"/>
          </a:p>
          <a:p>
            <a:r>
              <a:rPr lang="es-MX" sz="2000" dirty="0" err="1"/>
              <a:t>FlieOutputStream</a:t>
            </a:r>
            <a:endParaRPr lang="es-MX" sz="2000" dirty="0"/>
          </a:p>
          <a:p>
            <a:pPr marL="0" indent="0">
              <a:buNone/>
            </a:pPr>
            <a:endParaRPr lang="es-MX" sz="2000" dirty="0"/>
          </a:p>
        </p:txBody>
      </p:sp>
    </p:spTree>
    <p:extLst>
      <p:ext uri="{BB962C8B-B14F-4D97-AF65-F5344CB8AC3E}">
        <p14:creationId xmlns:p14="http://schemas.microsoft.com/office/powerpoint/2010/main" val="6819069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Lectura y escritura de archivos</a:t>
            </a:r>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El constructor mas utilizado de </a:t>
            </a:r>
            <a:r>
              <a:rPr lang="es-MX" sz="2000" dirty="0" err="1"/>
              <a:t>FileInputStream</a:t>
            </a:r>
            <a:r>
              <a:rPr lang="es-MX" sz="2000" dirty="0"/>
              <a:t> es:</a:t>
            </a:r>
          </a:p>
          <a:p>
            <a:pPr marL="0" indent="0">
              <a:buNone/>
            </a:pPr>
            <a:r>
              <a:rPr lang="es-MX" sz="2000" dirty="0"/>
              <a:t>	</a:t>
            </a:r>
            <a:r>
              <a:rPr lang="es-MX" sz="2000" dirty="0" err="1"/>
              <a:t>FileInputStream</a:t>
            </a:r>
            <a:r>
              <a:rPr lang="es-MX" sz="2000" dirty="0"/>
              <a:t>(</a:t>
            </a:r>
            <a:r>
              <a:rPr lang="es-MX" sz="2000" dirty="0" err="1"/>
              <a:t>String</a:t>
            </a:r>
            <a:r>
              <a:rPr lang="es-MX" sz="2000" dirty="0"/>
              <a:t> archivo) </a:t>
            </a:r>
            <a:r>
              <a:rPr lang="es-MX" sz="2000" dirty="0" err="1"/>
              <a:t>throws</a:t>
            </a:r>
            <a:r>
              <a:rPr lang="es-MX" sz="2000" dirty="0"/>
              <a:t> </a:t>
            </a:r>
            <a:r>
              <a:rPr lang="es-MX" sz="2000" dirty="0" err="1"/>
              <a:t>FileNotFoundException</a:t>
            </a:r>
            <a:endParaRPr lang="es-MX" sz="2000" dirty="0"/>
          </a:p>
          <a:p>
            <a:pPr marL="0" indent="0">
              <a:buNone/>
            </a:pPr>
            <a:r>
              <a:rPr lang="es-MX" sz="2000" dirty="0"/>
              <a:t>También es posible utilizar el constructor que recibe un objeto de tipo File definido como:</a:t>
            </a:r>
          </a:p>
          <a:p>
            <a:pPr marL="0" indent="0">
              <a:buNone/>
            </a:pPr>
            <a:r>
              <a:rPr lang="es-MX" sz="2000" dirty="0"/>
              <a:t>	</a:t>
            </a:r>
            <a:r>
              <a:rPr lang="es-MX" sz="2000" dirty="0" err="1"/>
              <a:t>FileInputStream</a:t>
            </a:r>
            <a:r>
              <a:rPr lang="es-MX" sz="2000" dirty="0"/>
              <a:t>(File archivo) </a:t>
            </a:r>
            <a:r>
              <a:rPr lang="es-MX" sz="2000" dirty="0" err="1"/>
              <a:t>throws</a:t>
            </a:r>
            <a:r>
              <a:rPr lang="es-MX" sz="2000" dirty="0"/>
              <a:t> </a:t>
            </a:r>
            <a:r>
              <a:rPr lang="es-MX" sz="2000" dirty="0" err="1"/>
              <a:t>FileNotFoundException</a:t>
            </a:r>
            <a:endParaRPr lang="es-MX" sz="2000" dirty="0"/>
          </a:p>
          <a:p>
            <a:pPr marL="0" indent="0">
              <a:buNone/>
            </a:pPr>
            <a:r>
              <a:rPr lang="es-MX" sz="2000" dirty="0"/>
              <a:t>Genera una excepción si el archivo no existe.</a:t>
            </a:r>
          </a:p>
          <a:p>
            <a:pPr marL="0" indent="0">
              <a:buNone/>
            </a:pPr>
            <a:endParaRPr lang="es-MX" sz="2000" dirty="0"/>
          </a:p>
        </p:txBody>
      </p:sp>
    </p:spTree>
    <p:extLst>
      <p:ext uri="{BB962C8B-B14F-4D97-AF65-F5344CB8AC3E}">
        <p14:creationId xmlns:p14="http://schemas.microsoft.com/office/powerpoint/2010/main" val="39861900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Lectura y escritura de archivos</a:t>
            </a:r>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a:xfrm>
            <a:off x="1154954" y="2226365"/>
            <a:ext cx="8825659" cy="3793435"/>
          </a:xfrm>
        </p:spPr>
        <p:txBody>
          <a:bodyPr anchor="ctr">
            <a:normAutofit/>
          </a:bodyPr>
          <a:lstStyle/>
          <a:p>
            <a:pPr marL="0" indent="0">
              <a:buNone/>
            </a:pPr>
            <a:r>
              <a:rPr lang="es-MX" sz="2000" dirty="0"/>
              <a:t>Y el constructor mas utilizado de la clase </a:t>
            </a:r>
            <a:r>
              <a:rPr lang="es-MX" sz="2000" dirty="0" err="1"/>
              <a:t>FileOutputStream</a:t>
            </a:r>
            <a:r>
              <a:rPr lang="es-MX" sz="2000" dirty="0"/>
              <a:t> es:</a:t>
            </a:r>
          </a:p>
          <a:p>
            <a:pPr marL="0" indent="0">
              <a:buNone/>
            </a:pPr>
            <a:r>
              <a:rPr lang="es-MX" sz="2000" dirty="0"/>
              <a:t>	 </a:t>
            </a:r>
            <a:r>
              <a:rPr lang="es-MX" dirty="0" err="1">
                <a:solidFill>
                  <a:schemeClr val="tx1"/>
                </a:solidFill>
              </a:rPr>
              <a:t>FileOutputStream</a:t>
            </a:r>
            <a:r>
              <a:rPr lang="es-MX" dirty="0">
                <a:solidFill>
                  <a:schemeClr val="tx1"/>
                </a:solidFill>
              </a:rPr>
              <a:t>(</a:t>
            </a:r>
            <a:r>
              <a:rPr lang="es-MX" dirty="0" err="1">
                <a:solidFill>
                  <a:schemeClr val="tx1"/>
                </a:solidFill>
              </a:rPr>
              <a:t>String</a:t>
            </a:r>
            <a:r>
              <a:rPr lang="es-MX" dirty="0">
                <a:solidFill>
                  <a:schemeClr val="tx1"/>
                </a:solidFill>
              </a:rPr>
              <a:t> archivo) </a:t>
            </a:r>
            <a:r>
              <a:rPr lang="es-MX" dirty="0" err="1">
                <a:solidFill>
                  <a:schemeClr val="tx1"/>
                </a:solidFill>
              </a:rPr>
              <a:t>throws</a:t>
            </a:r>
            <a:r>
              <a:rPr lang="es-MX" dirty="0">
                <a:solidFill>
                  <a:schemeClr val="tx1"/>
                </a:solidFill>
              </a:rPr>
              <a:t> </a:t>
            </a:r>
            <a:r>
              <a:rPr lang="es-MX" dirty="0" err="1">
                <a:solidFill>
                  <a:schemeClr val="tx1"/>
                </a:solidFill>
              </a:rPr>
              <a:t>FileNotFoundException</a:t>
            </a:r>
            <a:endParaRPr lang="es-MX" dirty="0">
              <a:solidFill>
                <a:schemeClr val="tx1"/>
              </a:solidFill>
            </a:endParaRPr>
          </a:p>
          <a:p>
            <a:pPr marL="0" indent="0">
              <a:buNone/>
            </a:pPr>
            <a:r>
              <a:rPr lang="es-MX" sz="2000" dirty="0"/>
              <a:t>Además, la clase </a:t>
            </a:r>
            <a:r>
              <a:rPr lang="es-MX" sz="2000" dirty="0" err="1"/>
              <a:t>FileOutputStream</a:t>
            </a:r>
            <a:r>
              <a:rPr lang="es-MX" sz="2000" dirty="0"/>
              <a:t> define los siguientes constructores:</a:t>
            </a:r>
          </a:p>
          <a:p>
            <a:pPr marL="0" indent="0">
              <a:buNone/>
            </a:pPr>
            <a:r>
              <a:rPr lang="es-MX" sz="2000" dirty="0"/>
              <a:t>	</a:t>
            </a:r>
            <a:r>
              <a:rPr lang="es-MX" sz="1600" dirty="0" err="1">
                <a:solidFill>
                  <a:schemeClr val="tx1"/>
                </a:solidFill>
              </a:rPr>
              <a:t>FileOutputStream</a:t>
            </a:r>
            <a:r>
              <a:rPr lang="es-MX" sz="1600" dirty="0">
                <a:solidFill>
                  <a:schemeClr val="tx1"/>
                </a:solidFill>
              </a:rPr>
              <a:t>(</a:t>
            </a:r>
            <a:r>
              <a:rPr lang="es-MX" sz="1600" dirty="0" err="1">
                <a:solidFill>
                  <a:schemeClr val="tx1"/>
                </a:solidFill>
              </a:rPr>
              <a:t>String</a:t>
            </a:r>
            <a:r>
              <a:rPr lang="es-MX" sz="1600" dirty="0">
                <a:solidFill>
                  <a:schemeClr val="tx1"/>
                </a:solidFill>
              </a:rPr>
              <a:t> archivo, </a:t>
            </a:r>
            <a:r>
              <a:rPr lang="es-MX" sz="1600" dirty="0" err="1">
                <a:solidFill>
                  <a:schemeClr val="tx1"/>
                </a:solidFill>
              </a:rPr>
              <a:t>boolean</a:t>
            </a:r>
            <a:r>
              <a:rPr lang="es-MX" sz="1600" dirty="0">
                <a:solidFill>
                  <a:schemeClr val="tx1"/>
                </a:solidFill>
              </a:rPr>
              <a:t> </a:t>
            </a:r>
            <a:r>
              <a:rPr lang="es-MX" sz="1600" dirty="0" err="1">
                <a:solidFill>
                  <a:schemeClr val="tx1"/>
                </a:solidFill>
              </a:rPr>
              <a:t>append</a:t>
            </a:r>
            <a:r>
              <a:rPr lang="es-MX" sz="1600" dirty="0">
                <a:solidFill>
                  <a:schemeClr val="tx1"/>
                </a:solidFill>
              </a:rPr>
              <a:t>) </a:t>
            </a:r>
            <a:r>
              <a:rPr lang="es-MX" sz="1600" dirty="0" err="1">
                <a:solidFill>
                  <a:schemeClr val="tx1"/>
                </a:solidFill>
              </a:rPr>
              <a:t>throws</a:t>
            </a:r>
            <a:r>
              <a:rPr lang="es-MX" sz="1600" dirty="0">
                <a:solidFill>
                  <a:schemeClr val="tx1"/>
                </a:solidFill>
              </a:rPr>
              <a:t> </a:t>
            </a:r>
            <a:r>
              <a:rPr lang="es-MX" sz="1600" dirty="0" err="1">
                <a:solidFill>
                  <a:schemeClr val="tx1"/>
                </a:solidFill>
              </a:rPr>
              <a:t>FileNotFoundException</a:t>
            </a:r>
            <a:endParaRPr lang="es-MX" sz="1600" dirty="0">
              <a:solidFill>
                <a:schemeClr val="tx1"/>
              </a:solidFill>
            </a:endParaRPr>
          </a:p>
          <a:p>
            <a:pPr marL="0" indent="0">
              <a:buNone/>
            </a:pPr>
            <a:r>
              <a:rPr lang="es-MX" sz="1600" dirty="0">
                <a:solidFill>
                  <a:schemeClr val="tx1"/>
                </a:solidFill>
              </a:rPr>
              <a:t>	</a:t>
            </a:r>
            <a:r>
              <a:rPr lang="es-MX" sz="1600" dirty="0" err="1">
                <a:solidFill>
                  <a:schemeClr val="tx1"/>
                </a:solidFill>
              </a:rPr>
              <a:t>FileOutputStream</a:t>
            </a:r>
            <a:r>
              <a:rPr lang="es-MX" sz="1600" dirty="0">
                <a:solidFill>
                  <a:schemeClr val="tx1"/>
                </a:solidFill>
              </a:rPr>
              <a:t>(File archivo) </a:t>
            </a:r>
            <a:r>
              <a:rPr lang="es-MX" sz="1600" dirty="0" err="1">
                <a:solidFill>
                  <a:schemeClr val="tx1"/>
                </a:solidFill>
              </a:rPr>
              <a:t>throws</a:t>
            </a:r>
            <a:r>
              <a:rPr lang="es-MX" sz="1600" dirty="0">
                <a:solidFill>
                  <a:schemeClr val="tx1"/>
                </a:solidFill>
              </a:rPr>
              <a:t> </a:t>
            </a:r>
            <a:r>
              <a:rPr lang="es-MX" sz="1600" dirty="0" err="1">
                <a:solidFill>
                  <a:schemeClr val="tx1"/>
                </a:solidFill>
              </a:rPr>
              <a:t>FileNotFoundException</a:t>
            </a:r>
            <a:endParaRPr lang="es-MX" sz="1600" dirty="0">
              <a:solidFill>
                <a:schemeClr val="tx1"/>
              </a:solidFill>
            </a:endParaRPr>
          </a:p>
          <a:p>
            <a:pPr marL="0" indent="0">
              <a:buNone/>
            </a:pPr>
            <a:r>
              <a:rPr lang="es-MX" sz="1600" dirty="0">
                <a:solidFill>
                  <a:schemeClr val="tx1"/>
                </a:solidFill>
              </a:rPr>
              <a:t>	</a:t>
            </a:r>
            <a:r>
              <a:rPr lang="es-MX" sz="1600" dirty="0" err="1">
                <a:solidFill>
                  <a:schemeClr val="tx1"/>
                </a:solidFill>
              </a:rPr>
              <a:t>FileOutputStream</a:t>
            </a:r>
            <a:r>
              <a:rPr lang="es-MX" sz="1600" dirty="0">
                <a:solidFill>
                  <a:schemeClr val="tx1"/>
                </a:solidFill>
              </a:rPr>
              <a:t>(File archivo, </a:t>
            </a:r>
            <a:r>
              <a:rPr lang="es-MX" sz="1600" dirty="0" err="1">
                <a:solidFill>
                  <a:schemeClr val="tx1"/>
                </a:solidFill>
              </a:rPr>
              <a:t>boolean</a:t>
            </a:r>
            <a:r>
              <a:rPr lang="es-MX" sz="1600" dirty="0">
                <a:solidFill>
                  <a:schemeClr val="tx1"/>
                </a:solidFill>
              </a:rPr>
              <a:t> </a:t>
            </a:r>
            <a:r>
              <a:rPr lang="es-MX" sz="1600" dirty="0" err="1">
                <a:solidFill>
                  <a:schemeClr val="tx1"/>
                </a:solidFill>
              </a:rPr>
              <a:t>append</a:t>
            </a:r>
            <a:r>
              <a:rPr lang="es-MX" sz="1600" dirty="0">
                <a:solidFill>
                  <a:schemeClr val="tx1"/>
                </a:solidFill>
              </a:rPr>
              <a:t>) </a:t>
            </a:r>
            <a:r>
              <a:rPr lang="es-MX" sz="1600" dirty="0" err="1">
                <a:solidFill>
                  <a:schemeClr val="tx1"/>
                </a:solidFill>
              </a:rPr>
              <a:t>throws</a:t>
            </a:r>
            <a:r>
              <a:rPr lang="es-MX" sz="1600" dirty="0">
                <a:solidFill>
                  <a:schemeClr val="tx1"/>
                </a:solidFill>
              </a:rPr>
              <a:t> </a:t>
            </a:r>
            <a:r>
              <a:rPr lang="es-MX" sz="1600" dirty="0" err="1">
                <a:solidFill>
                  <a:schemeClr val="tx1"/>
                </a:solidFill>
              </a:rPr>
              <a:t>FileNotFoundException</a:t>
            </a:r>
            <a:endParaRPr lang="es-MX" sz="1600" dirty="0">
              <a:solidFill>
                <a:schemeClr val="tx1"/>
              </a:solidFill>
            </a:endParaRPr>
          </a:p>
          <a:p>
            <a:pPr marL="0" indent="0">
              <a:buNone/>
            </a:pPr>
            <a:r>
              <a:rPr lang="es-MX" sz="2000" dirty="0"/>
              <a:t>Genera una excepción si el archivo no pudo ser creado.</a:t>
            </a:r>
          </a:p>
        </p:txBody>
      </p:sp>
    </p:spTree>
    <p:extLst>
      <p:ext uri="{BB962C8B-B14F-4D97-AF65-F5344CB8AC3E}">
        <p14:creationId xmlns:p14="http://schemas.microsoft.com/office/powerpoint/2010/main" val="9235334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Lectura y escritura de archivos</a:t>
            </a:r>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Cuando se abre un flujo de salida, cualquier archivo que existiera previamente con el mismo nombre será destruido.</a:t>
            </a:r>
          </a:p>
          <a:p>
            <a:pPr marL="0" indent="0">
              <a:buNone/>
            </a:pPr>
            <a:r>
              <a:rPr lang="es-MX" sz="2000" dirty="0"/>
              <a:t>Siempre que se abra un flujo de manipulación de archivos se debe cerrar mediante el método </a:t>
            </a:r>
            <a:r>
              <a:rPr lang="es-MX" sz="2000" dirty="0" err="1"/>
              <a:t>close</a:t>
            </a:r>
            <a:r>
              <a:rPr lang="es-MX" sz="2000" dirty="0"/>
              <a:t>().</a:t>
            </a:r>
          </a:p>
          <a:p>
            <a:pPr marL="0" indent="0">
              <a:buNone/>
            </a:pPr>
            <a:r>
              <a:rPr lang="es-MX" sz="2000" dirty="0"/>
              <a:t>	</a:t>
            </a:r>
            <a:r>
              <a:rPr lang="es-MX" sz="2000" dirty="0" err="1"/>
              <a:t>void</a:t>
            </a:r>
            <a:r>
              <a:rPr lang="es-MX" sz="2000" dirty="0"/>
              <a:t> </a:t>
            </a:r>
            <a:r>
              <a:rPr lang="es-MX" sz="2000" dirty="0" err="1"/>
              <a:t>close</a:t>
            </a:r>
            <a:r>
              <a:rPr lang="es-MX" sz="2000" dirty="0"/>
              <a:t>() </a:t>
            </a:r>
            <a:r>
              <a:rPr lang="es-MX" sz="2000" dirty="0" err="1"/>
              <a:t>throws</a:t>
            </a:r>
            <a:r>
              <a:rPr lang="es-MX" sz="2000" dirty="0"/>
              <a:t> </a:t>
            </a:r>
            <a:r>
              <a:rPr lang="es-MX" sz="2000" dirty="0" err="1"/>
              <a:t>IOException</a:t>
            </a:r>
            <a:endParaRPr lang="es-MX" sz="2000" dirty="0"/>
          </a:p>
          <a:p>
            <a:pPr marL="0" indent="0">
              <a:buNone/>
            </a:pPr>
            <a:r>
              <a:rPr lang="es-MX" sz="2000" dirty="0"/>
              <a:t>Para leer de un archivo se utiliza el método </a:t>
            </a:r>
            <a:r>
              <a:rPr lang="es-MX" sz="2000" dirty="0" err="1"/>
              <a:t>read</a:t>
            </a:r>
            <a:r>
              <a:rPr lang="es-MX" sz="2000" dirty="0"/>
              <a:t>() de la clase </a:t>
            </a:r>
            <a:r>
              <a:rPr lang="es-MX" sz="2000" dirty="0" err="1"/>
              <a:t>FileInputStream</a:t>
            </a:r>
            <a:r>
              <a:rPr lang="es-MX" sz="2000" dirty="0"/>
              <a:t>, y esta definido como:</a:t>
            </a:r>
          </a:p>
          <a:p>
            <a:pPr marL="0" indent="0">
              <a:buNone/>
            </a:pPr>
            <a:r>
              <a:rPr lang="es-MX" sz="2000" dirty="0"/>
              <a:t>	</a:t>
            </a:r>
            <a:r>
              <a:rPr lang="es-MX" sz="2000" dirty="0" err="1"/>
              <a:t>int</a:t>
            </a:r>
            <a:r>
              <a:rPr lang="es-MX" sz="2000" dirty="0"/>
              <a:t> </a:t>
            </a:r>
            <a:r>
              <a:rPr lang="es-MX" sz="2000" dirty="0" err="1"/>
              <a:t>read</a:t>
            </a:r>
            <a:r>
              <a:rPr lang="es-MX" sz="2000" dirty="0"/>
              <a:t>() </a:t>
            </a:r>
            <a:r>
              <a:rPr lang="es-MX" sz="2000" dirty="0" err="1"/>
              <a:t>throws</a:t>
            </a:r>
            <a:r>
              <a:rPr lang="es-MX" sz="2000" dirty="0"/>
              <a:t> </a:t>
            </a:r>
            <a:r>
              <a:rPr lang="es-MX" sz="2000" dirty="0" err="1"/>
              <a:t>IOException</a:t>
            </a:r>
            <a:endParaRPr lang="es-MX" sz="2000" dirty="0"/>
          </a:p>
        </p:txBody>
      </p:sp>
    </p:spTree>
    <p:extLst>
      <p:ext uri="{BB962C8B-B14F-4D97-AF65-F5344CB8AC3E}">
        <p14:creationId xmlns:p14="http://schemas.microsoft.com/office/powerpoint/2010/main" val="17484723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Lectura y escritura de archivos</a:t>
            </a:r>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Para escribir en un archivo se utiliza el método </a:t>
            </a:r>
            <a:r>
              <a:rPr lang="es-MX" sz="2000" dirty="0" err="1"/>
              <a:t>write</a:t>
            </a:r>
            <a:r>
              <a:rPr lang="es-MX" sz="2000" dirty="0"/>
              <a:t>() definido en la clase </a:t>
            </a:r>
            <a:r>
              <a:rPr lang="es-MX" sz="2000" dirty="0" err="1"/>
              <a:t>FileOutputStream</a:t>
            </a:r>
            <a:r>
              <a:rPr lang="es-MX" sz="2000" dirty="0"/>
              <a:t>, y esta definido como:</a:t>
            </a:r>
          </a:p>
          <a:p>
            <a:pPr marL="0" indent="0">
              <a:buNone/>
            </a:pPr>
            <a:r>
              <a:rPr lang="es-MX" sz="2000" dirty="0"/>
              <a:t>	</a:t>
            </a:r>
            <a:r>
              <a:rPr lang="es-MX" sz="2000" dirty="0" err="1"/>
              <a:t>void</a:t>
            </a:r>
            <a:r>
              <a:rPr lang="es-MX" sz="2000" dirty="0"/>
              <a:t> </a:t>
            </a:r>
            <a:r>
              <a:rPr lang="es-MX" sz="2000" dirty="0" err="1"/>
              <a:t>write</a:t>
            </a:r>
            <a:r>
              <a:rPr lang="es-MX" sz="2000" dirty="0"/>
              <a:t>(</a:t>
            </a:r>
            <a:r>
              <a:rPr lang="es-MX" sz="2000" dirty="0" err="1"/>
              <a:t>int</a:t>
            </a:r>
            <a:r>
              <a:rPr lang="es-MX" sz="2000" dirty="0"/>
              <a:t> </a:t>
            </a:r>
            <a:r>
              <a:rPr lang="es-MX" sz="2000" dirty="0" err="1"/>
              <a:t>byteval</a:t>
            </a:r>
            <a:r>
              <a:rPr lang="es-MX" sz="2000" dirty="0"/>
              <a:t>) </a:t>
            </a:r>
            <a:r>
              <a:rPr lang="es-MX" sz="2000" dirty="0" err="1"/>
              <a:t>throws</a:t>
            </a:r>
            <a:r>
              <a:rPr lang="es-MX" sz="2000" dirty="0"/>
              <a:t> </a:t>
            </a:r>
            <a:r>
              <a:rPr lang="es-MX" sz="2000" dirty="0" err="1"/>
              <a:t>IOException</a:t>
            </a:r>
            <a:endParaRPr lang="es-MX" sz="2000" dirty="0"/>
          </a:p>
          <a:p>
            <a:pPr marL="0" indent="0">
              <a:buNone/>
            </a:pPr>
            <a:r>
              <a:rPr lang="es-MX" sz="2000" dirty="0"/>
              <a:t>Este método escribe el valor especificado por </a:t>
            </a:r>
            <a:r>
              <a:rPr lang="es-MX" sz="2000" dirty="0" err="1"/>
              <a:t>byteval</a:t>
            </a:r>
            <a:r>
              <a:rPr lang="es-MX" sz="2000" dirty="0"/>
              <a:t>, del cual solo se toma en cuenta los 8 bits menos significativos correspondientes a la representación de un carácter en Unicode.</a:t>
            </a:r>
          </a:p>
        </p:txBody>
      </p:sp>
    </p:spTree>
    <p:extLst>
      <p:ext uri="{BB962C8B-B14F-4D97-AF65-F5344CB8AC3E}">
        <p14:creationId xmlns:p14="http://schemas.microsoft.com/office/powerpoint/2010/main" val="22740166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Ver CopiaArchivo.java</a:t>
            </a:r>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type="body" idx="1"/>
          </p:nvPr>
        </p:nvSpPr>
        <p:spPr/>
        <p:txBody>
          <a:bodyPr anchor="ctr">
            <a:normAutofit/>
          </a:bodyPr>
          <a:lstStyle/>
          <a:p>
            <a:pPr marL="0" indent="0">
              <a:buNone/>
            </a:pPr>
            <a:endParaRPr lang="es-MX" sz="2000" dirty="0"/>
          </a:p>
        </p:txBody>
      </p:sp>
    </p:spTree>
    <p:extLst>
      <p:ext uri="{BB962C8B-B14F-4D97-AF65-F5344CB8AC3E}">
        <p14:creationId xmlns:p14="http://schemas.microsoft.com/office/powerpoint/2010/main" val="37953359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Lectura y escritura de archivos</a:t>
            </a:r>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Si se crea un objeto de tipo </a:t>
            </a:r>
            <a:r>
              <a:rPr lang="es-MX" sz="2000" dirty="0" err="1"/>
              <a:t>FileOutputStream</a:t>
            </a:r>
            <a:r>
              <a:rPr lang="es-MX" sz="2000" dirty="0"/>
              <a:t> con cualquiera de los siguientes constructores:</a:t>
            </a:r>
          </a:p>
          <a:p>
            <a:pPr marL="0" indent="0">
              <a:buNone/>
            </a:pPr>
            <a:r>
              <a:rPr lang="es-MX" sz="2000" dirty="0">
                <a:solidFill>
                  <a:schemeClr val="tx1"/>
                </a:solidFill>
              </a:rPr>
              <a:t>	</a:t>
            </a:r>
            <a:r>
              <a:rPr lang="es-MX" sz="2000" dirty="0" err="1">
                <a:solidFill>
                  <a:schemeClr val="tx1"/>
                </a:solidFill>
              </a:rPr>
              <a:t>FileOutputStream</a:t>
            </a:r>
            <a:r>
              <a:rPr lang="es-MX" sz="2000" dirty="0">
                <a:solidFill>
                  <a:schemeClr val="tx1"/>
                </a:solidFill>
              </a:rPr>
              <a:t>(</a:t>
            </a:r>
            <a:r>
              <a:rPr lang="es-MX" sz="2000" dirty="0" err="1">
                <a:solidFill>
                  <a:schemeClr val="tx1"/>
                </a:solidFill>
              </a:rPr>
              <a:t>String</a:t>
            </a:r>
            <a:r>
              <a:rPr lang="es-MX" sz="2000" dirty="0">
                <a:solidFill>
                  <a:schemeClr val="tx1"/>
                </a:solidFill>
              </a:rPr>
              <a:t> archivo, </a:t>
            </a:r>
            <a:r>
              <a:rPr lang="es-MX" sz="2000" dirty="0" err="1">
                <a:solidFill>
                  <a:schemeClr val="tx1"/>
                </a:solidFill>
              </a:rPr>
              <a:t>boolean</a:t>
            </a:r>
            <a:r>
              <a:rPr lang="es-MX" sz="2000" dirty="0">
                <a:solidFill>
                  <a:schemeClr val="tx1"/>
                </a:solidFill>
              </a:rPr>
              <a:t> </a:t>
            </a:r>
            <a:r>
              <a:rPr lang="es-MX" sz="2000" dirty="0" err="1">
                <a:solidFill>
                  <a:schemeClr val="tx1"/>
                </a:solidFill>
              </a:rPr>
              <a:t>append</a:t>
            </a:r>
            <a:r>
              <a:rPr lang="es-MX" sz="2000" dirty="0">
                <a:solidFill>
                  <a:schemeClr val="tx1"/>
                </a:solidFill>
              </a:rPr>
              <a:t>)</a:t>
            </a:r>
          </a:p>
          <a:p>
            <a:pPr marL="0" indent="0">
              <a:buNone/>
            </a:pPr>
            <a:r>
              <a:rPr lang="es-MX" sz="2000" dirty="0">
                <a:solidFill>
                  <a:schemeClr val="tx1"/>
                </a:solidFill>
              </a:rPr>
              <a:t>	</a:t>
            </a:r>
            <a:r>
              <a:rPr lang="es-MX" sz="2000" dirty="0" err="1">
                <a:solidFill>
                  <a:schemeClr val="tx1"/>
                </a:solidFill>
              </a:rPr>
              <a:t>FileOutputStream</a:t>
            </a:r>
            <a:r>
              <a:rPr lang="es-MX" sz="2000" dirty="0">
                <a:solidFill>
                  <a:schemeClr val="tx1"/>
                </a:solidFill>
              </a:rPr>
              <a:t>(File archivo, </a:t>
            </a:r>
            <a:r>
              <a:rPr lang="es-MX" sz="2000" dirty="0" err="1">
                <a:solidFill>
                  <a:schemeClr val="tx1"/>
                </a:solidFill>
              </a:rPr>
              <a:t>boolean</a:t>
            </a:r>
            <a:r>
              <a:rPr lang="es-MX" sz="2000" dirty="0">
                <a:solidFill>
                  <a:schemeClr val="tx1"/>
                </a:solidFill>
              </a:rPr>
              <a:t> </a:t>
            </a:r>
            <a:r>
              <a:rPr lang="es-MX" sz="2000" dirty="0" err="1">
                <a:solidFill>
                  <a:schemeClr val="tx1"/>
                </a:solidFill>
              </a:rPr>
              <a:t>append</a:t>
            </a:r>
            <a:r>
              <a:rPr lang="es-MX" sz="2000" dirty="0">
                <a:solidFill>
                  <a:schemeClr val="tx1"/>
                </a:solidFill>
              </a:rPr>
              <a:t>)</a:t>
            </a:r>
          </a:p>
          <a:p>
            <a:pPr marL="0" indent="0">
              <a:buNone/>
            </a:pPr>
            <a:r>
              <a:rPr lang="es-MX" sz="2000" dirty="0"/>
              <a:t>No se destruirá el archivo al que se hace referencia, sino que se abrirá dicho archivo, y será posible seguir escribiendo al final de el.</a:t>
            </a:r>
          </a:p>
          <a:p>
            <a:pPr marL="0" indent="0">
              <a:buNone/>
            </a:pPr>
            <a:r>
              <a:rPr lang="es-MX" sz="2000" dirty="0"/>
              <a:t>Cualquiera de los constructores de la clase </a:t>
            </a:r>
            <a:r>
              <a:rPr lang="es-MX" sz="2000" dirty="0" err="1"/>
              <a:t>FileOutputStream</a:t>
            </a:r>
            <a:r>
              <a:rPr lang="es-MX" sz="2000" dirty="0"/>
              <a:t> puede provocar una excepción de tipo </a:t>
            </a:r>
            <a:r>
              <a:rPr lang="es-MX" sz="2000" dirty="0" err="1"/>
              <a:t>FileNotFoundException</a:t>
            </a:r>
            <a:r>
              <a:rPr lang="es-MX" sz="2000" dirty="0"/>
              <a:t>.</a:t>
            </a:r>
          </a:p>
          <a:p>
            <a:pPr marL="0" indent="0">
              <a:buNone/>
            </a:pPr>
            <a:endParaRPr lang="es-MX" sz="2000" dirty="0"/>
          </a:p>
        </p:txBody>
      </p:sp>
    </p:spTree>
    <p:extLst>
      <p:ext uri="{BB962C8B-B14F-4D97-AF65-F5344CB8AC3E}">
        <p14:creationId xmlns:p14="http://schemas.microsoft.com/office/powerpoint/2010/main" val="15491145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Lectura y escritura de archivos empleando flujos de caracteres</a:t>
            </a:r>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Para leer y escribir archivos mediante flujos de caracteres, se utilizan las clases </a:t>
            </a:r>
            <a:r>
              <a:rPr lang="es-MX" sz="2000" dirty="0" err="1"/>
              <a:t>FileReader</a:t>
            </a:r>
            <a:r>
              <a:rPr lang="es-MX" sz="2000" dirty="0"/>
              <a:t> y </a:t>
            </a:r>
            <a:r>
              <a:rPr lang="es-MX" sz="2000" dirty="0" err="1"/>
              <a:t>FileWriter</a:t>
            </a:r>
            <a:r>
              <a:rPr lang="es-MX" sz="2000" dirty="0"/>
              <a:t> respectivamente.</a:t>
            </a:r>
          </a:p>
          <a:p>
            <a:pPr marL="0" indent="0">
              <a:buNone/>
            </a:pPr>
            <a:endParaRPr lang="es-MX" sz="2000" dirty="0"/>
          </a:p>
        </p:txBody>
      </p:sp>
    </p:spTree>
    <p:extLst>
      <p:ext uri="{BB962C8B-B14F-4D97-AF65-F5344CB8AC3E}">
        <p14:creationId xmlns:p14="http://schemas.microsoft.com/office/powerpoint/2010/main" val="14433426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err="1"/>
              <a:t>FileReader</a:t>
            </a:r>
            <a:endParaRPr lang="es-MX" dirty="0"/>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Los métodos constructores mas utilizados para crear un objeto de tipo </a:t>
            </a:r>
            <a:r>
              <a:rPr lang="es-MX" sz="2000" dirty="0" err="1"/>
              <a:t>FileReader</a:t>
            </a:r>
            <a:r>
              <a:rPr lang="es-MX" sz="2000" dirty="0"/>
              <a:t> son:</a:t>
            </a:r>
          </a:p>
          <a:p>
            <a:pPr marL="0" indent="0">
              <a:buNone/>
            </a:pPr>
            <a:r>
              <a:rPr lang="es-MX" sz="2000" dirty="0"/>
              <a:t>	</a:t>
            </a:r>
            <a:r>
              <a:rPr lang="es-MX" sz="2000" dirty="0" err="1"/>
              <a:t>FileReader</a:t>
            </a:r>
            <a:r>
              <a:rPr lang="es-MX" sz="2000" dirty="0"/>
              <a:t>(</a:t>
            </a:r>
            <a:r>
              <a:rPr lang="es-MX" sz="2000" dirty="0" err="1"/>
              <a:t>String</a:t>
            </a:r>
            <a:r>
              <a:rPr lang="es-MX" sz="2000" dirty="0"/>
              <a:t> archivo)</a:t>
            </a:r>
          </a:p>
          <a:p>
            <a:pPr marL="0" indent="0">
              <a:buNone/>
            </a:pPr>
            <a:r>
              <a:rPr lang="es-MX" sz="2000" dirty="0"/>
              <a:t>	</a:t>
            </a:r>
            <a:r>
              <a:rPr lang="es-MX" sz="2000" dirty="0" err="1"/>
              <a:t>FileReader</a:t>
            </a:r>
            <a:r>
              <a:rPr lang="es-MX" sz="2000" dirty="0"/>
              <a:t>(File archivo)</a:t>
            </a:r>
          </a:p>
          <a:p>
            <a:pPr marL="0" indent="0">
              <a:buNone/>
            </a:pPr>
            <a:r>
              <a:rPr lang="es-MX" sz="2000" dirty="0"/>
              <a:t>Cualquiera de los dos puede generar una excepción de tipo </a:t>
            </a:r>
            <a:r>
              <a:rPr lang="es-MX" sz="2000" dirty="0" err="1"/>
              <a:t>FileNotFoundException</a:t>
            </a:r>
            <a:r>
              <a:rPr lang="es-MX" sz="2000" dirty="0"/>
              <a:t>.</a:t>
            </a:r>
          </a:p>
          <a:p>
            <a:pPr marL="0" indent="0">
              <a:buNone/>
            </a:pPr>
            <a:endParaRPr lang="es-MX" sz="2000" dirty="0"/>
          </a:p>
        </p:txBody>
      </p:sp>
    </p:spTree>
    <p:extLst>
      <p:ext uri="{BB962C8B-B14F-4D97-AF65-F5344CB8AC3E}">
        <p14:creationId xmlns:p14="http://schemas.microsoft.com/office/powerpoint/2010/main" val="892211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76736-AD82-4ACC-AD41-BE7A67311C40}"/>
              </a:ext>
            </a:extLst>
          </p:cNvPr>
          <p:cNvSpPr>
            <a:spLocks noGrp="1"/>
          </p:cNvSpPr>
          <p:nvPr>
            <p:ph type="title"/>
          </p:nvPr>
        </p:nvSpPr>
        <p:spPr/>
        <p:txBody>
          <a:bodyPr/>
          <a:lstStyle/>
          <a:p>
            <a:r>
              <a:rPr lang="es-MX" dirty="0"/>
              <a:t>Flujos de datos</a:t>
            </a:r>
          </a:p>
        </p:txBody>
      </p:sp>
      <p:sp>
        <p:nvSpPr>
          <p:cNvPr id="3" name="Marcador de contenido 2">
            <a:extLst>
              <a:ext uri="{FF2B5EF4-FFF2-40B4-BE49-F238E27FC236}">
                <a16:creationId xmlns:a16="http://schemas.microsoft.com/office/drawing/2014/main" id="{E2F175BF-BD92-4600-B8B9-661F4A343FEB}"/>
              </a:ext>
            </a:extLst>
          </p:cNvPr>
          <p:cNvSpPr>
            <a:spLocks noGrp="1"/>
          </p:cNvSpPr>
          <p:nvPr>
            <p:ph idx="1"/>
          </p:nvPr>
        </p:nvSpPr>
        <p:spPr/>
        <p:txBody>
          <a:bodyPr anchor="ctr">
            <a:normAutofit/>
          </a:bodyPr>
          <a:lstStyle/>
          <a:p>
            <a:pPr marL="0" indent="0" algn="just">
              <a:buNone/>
            </a:pPr>
            <a:r>
              <a:rPr lang="es-MX" sz="2000" dirty="0"/>
              <a:t>Los flujos de datos proveen una forma limpia de tratar entradas y salidas sin la necesidad de que todos los elementos del código conozcan la diferencia entre un teclado y una conexión a una red de datos.</a:t>
            </a:r>
          </a:p>
          <a:p>
            <a:pPr marL="0" indent="0" algn="just">
              <a:buNone/>
            </a:pPr>
            <a:r>
              <a:rPr lang="es-MX" sz="2000" dirty="0"/>
              <a:t>En el lenguaje de programación Java, los flujos de datos están definidos en jerarquías de clases dentro del paquete java.io.</a:t>
            </a:r>
          </a:p>
        </p:txBody>
      </p:sp>
    </p:spTree>
    <p:extLst>
      <p:ext uri="{BB962C8B-B14F-4D97-AF65-F5344CB8AC3E}">
        <p14:creationId xmlns:p14="http://schemas.microsoft.com/office/powerpoint/2010/main" val="49955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704A0C-EAC7-45B7-96B7-EC4BC8B1C20C}"/>
              </a:ext>
            </a:extLst>
          </p:cNvPr>
          <p:cNvSpPr>
            <a:spLocks noGrp="1"/>
          </p:cNvSpPr>
          <p:nvPr>
            <p:ph type="title"/>
          </p:nvPr>
        </p:nvSpPr>
        <p:spPr/>
        <p:txBody>
          <a:bodyPr/>
          <a:lstStyle/>
          <a:p>
            <a:r>
              <a:rPr lang="es-MX" dirty="0"/>
              <a:t>Ver FileReaderDemo.java</a:t>
            </a:r>
          </a:p>
        </p:txBody>
      </p:sp>
      <p:sp>
        <p:nvSpPr>
          <p:cNvPr id="3" name="Marcador de texto 2">
            <a:extLst>
              <a:ext uri="{FF2B5EF4-FFF2-40B4-BE49-F238E27FC236}">
                <a16:creationId xmlns:a16="http://schemas.microsoft.com/office/drawing/2014/main" id="{387C5CE1-E4A9-4AEE-BE34-27E11095312D}"/>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11074817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err="1"/>
              <a:t>FileWriter</a:t>
            </a:r>
            <a:endParaRPr lang="es-MX" dirty="0"/>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lnSpcReduction="10000"/>
          </a:bodyPr>
          <a:lstStyle/>
          <a:p>
            <a:pPr marL="0" indent="0">
              <a:buNone/>
            </a:pPr>
            <a:r>
              <a:rPr lang="es-MX" sz="2000" dirty="0"/>
              <a:t>Los métodos constructores mas utilizados para crear un objeto de tipo </a:t>
            </a:r>
            <a:r>
              <a:rPr lang="es-MX" sz="2000" dirty="0" err="1"/>
              <a:t>FileWriter</a:t>
            </a:r>
            <a:r>
              <a:rPr lang="es-MX" sz="2000" dirty="0"/>
              <a:t> son:</a:t>
            </a:r>
          </a:p>
          <a:p>
            <a:pPr marL="0" indent="0">
              <a:buNone/>
            </a:pPr>
            <a:r>
              <a:rPr lang="es-MX" sz="2000" dirty="0"/>
              <a:t>	</a:t>
            </a:r>
            <a:r>
              <a:rPr lang="es-MX" sz="2000" dirty="0" err="1"/>
              <a:t>FileWriter</a:t>
            </a:r>
            <a:r>
              <a:rPr lang="es-MX" sz="2000" dirty="0"/>
              <a:t>(</a:t>
            </a:r>
            <a:r>
              <a:rPr lang="es-MX" sz="2000" dirty="0" err="1"/>
              <a:t>String</a:t>
            </a:r>
            <a:r>
              <a:rPr lang="es-MX" sz="2000" dirty="0"/>
              <a:t> archivo)</a:t>
            </a:r>
          </a:p>
          <a:p>
            <a:pPr marL="0" indent="0">
              <a:buNone/>
            </a:pPr>
            <a:r>
              <a:rPr lang="es-MX" sz="2000" dirty="0"/>
              <a:t>	</a:t>
            </a:r>
            <a:r>
              <a:rPr lang="es-MX" sz="2000" dirty="0" err="1"/>
              <a:t>FileWriter</a:t>
            </a:r>
            <a:r>
              <a:rPr lang="es-MX" sz="2000" dirty="0"/>
              <a:t>(File archivo)</a:t>
            </a:r>
          </a:p>
          <a:p>
            <a:pPr marL="0" indent="0">
              <a:buNone/>
            </a:pPr>
            <a:r>
              <a:rPr lang="es-MX" sz="2000" dirty="0"/>
              <a:t>	</a:t>
            </a:r>
            <a:r>
              <a:rPr lang="es-MX" sz="2000" dirty="0" err="1"/>
              <a:t>FileWriter</a:t>
            </a:r>
            <a:r>
              <a:rPr lang="es-MX" sz="2000" dirty="0"/>
              <a:t>(</a:t>
            </a:r>
            <a:r>
              <a:rPr lang="es-MX" sz="2000" dirty="0" err="1"/>
              <a:t>String</a:t>
            </a:r>
            <a:r>
              <a:rPr lang="es-MX" sz="2000" dirty="0"/>
              <a:t> archivo, </a:t>
            </a:r>
            <a:r>
              <a:rPr lang="es-MX" sz="2000" dirty="0" err="1"/>
              <a:t>boolean</a:t>
            </a:r>
            <a:r>
              <a:rPr lang="es-MX" sz="2000" dirty="0"/>
              <a:t> </a:t>
            </a:r>
            <a:r>
              <a:rPr lang="es-MX" sz="2000" dirty="0" err="1"/>
              <a:t>append</a:t>
            </a:r>
            <a:r>
              <a:rPr lang="es-MX" sz="2000" dirty="0"/>
              <a:t>)</a:t>
            </a:r>
          </a:p>
          <a:p>
            <a:pPr marL="0" indent="0">
              <a:buNone/>
            </a:pPr>
            <a:r>
              <a:rPr lang="es-MX" sz="2000" dirty="0"/>
              <a:t>	</a:t>
            </a:r>
            <a:r>
              <a:rPr lang="es-MX" sz="2000" dirty="0" err="1"/>
              <a:t>FileWriter</a:t>
            </a:r>
            <a:r>
              <a:rPr lang="es-MX" sz="2000" dirty="0"/>
              <a:t>(File archivo, </a:t>
            </a:r>
            <a:r>
              <a:rPr lang="es-MX" sz="2000" dirty="0" err="1"/>
              <a:t>boolean</a:t>
            </a:r>
            <a:r>
              <a:rPr lang="es-MX" sz="2000" dirty="0"/>
              <a:t> </a:t>
            </a:r>
            <a:r>
              <a:rPr lang="es-MX" sz="2000" dirty="0" err="1"/>
              <a:t>append</a:t>
            </a:r>
            <a:r>
              <a:rPr lang="es-MX" sz="2000" dirty="0"/>
              <a:t>)</a:t>
            </a:r>
          </a:p>
          <a:p>
            <a:pPr marL="0" indent="0">
              <a:buNone/>
            </a:pPr>
            <a:r>
              <a:rPr lang="es-MX" sz="2000" dirty="0"/>
              <a:t>Cualquiera de los dos puede generar una excepción de tipo </a:t>
            </a:r>
            <a:r>
              <a:rPr lang="es-MX" sz="2000" dirty="0" err="1"/>
              <a:t>IOException</a:t>
            </a:r>
            <a:r>
              <a:rPr lang="es-MX" sz="2000" dirty="0"/>
              <a:t>. Los constructores que reciben el parámetro booleano </a:t>
            </a:r>
            <a:r>
              <a:rPr lang="es-MX" sz="2000" dirty="0" err="1"/>
              <a:t>append</a:t>
            </a:r>
            <a:r>
              <a:rPr lang="es-MX" sz="2000" dirty="0"/>
              <a:t> abren un archivo para continuar escribiendo al final de el.</a:t>
            </a:r>
          </a:p>
          <a:p>
            <a:pPr marL="0" indent="0">
              <a:buNone/>
            </a:pPr>
            <a:endParaRPr lang="es-MX" sz="2000" dirty="0"/>
          </a:p>
        </p:txBody>
      </p:sp>
    </p:spTree>
    <p:extLst>
      <p:ext uri="{BB962C8B-B14F-4D97-AF65-F5344CB8AC3E}">
        <p14:creationId xmlns:p14="http://schemas.microsoft.com/office/powerpoint/2010/main" val="22104255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err="1"/>
              <a:t>FileWriter</a:t>
            </a:r>
            <a:endParaRPr lang="es-MX" dirty="0"/>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La creación de un objeto de tipo </a:t>
            </a:r>
            <a:r>
              <a:rPr lang="es-MX" sz="2000" dirty="0" err="1"/>
              <a:t>FileWriter</a:t>
            </a:r>
            <a:r>
              <a:rPr lang="es-MX" sz="2000" dirty="0"/>
              <a:t> no depende de la existencia del archivo, si el archivo al que se hace referencia no existe, será creado. Sin embargo, si se trata de abrir un archivo con permisos de solo-lectura, se generará una excepción de tipo </a:t>
            </a:r>
            <a:r>
              <a:rPr lang="es-MX" sz="2000" dirty="0" err="1"/>
              <a:t>IOException</a:t>
            </a:r>
            <a:r>
              <a:rPr lang="es-MX" sz="2000" dirty="0"/>
              <a:t>.</a:t>
            </a:r>
          </a:p>
        </p:txBody>
      </p:sp>
    </p:spTree>
    <p:extLst>
      <p:ext uri="{BB962C8B-B14F-4D97-AF65-F5344CB8AC3E}">
        <p14:creationId xmlns:p14="http://schemas.microsoft.com/office/powerpoint/2010/main" val="28117364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CA1E23-9E78-4621-8C8F-823791C39315}"/>
              </a:ext>
            </a:extLst>
          </p:cNvPr>
          <p:cNvSpPr>
            <a:spLocks noGrp="1"/>
          </p:cNvSpPr>
          <p:nvPr>
            <p:ph type="title"/>
          </p:nvPr>
        </p:nvSpPr>
        <p:spPr/>
        <p:txBody>
          <a:bodyPr/>
          <a:lstStyle/>
          <a:p>
            <a:r>
              <a:rPr lang="es-MX" dirty="0"/>
              <a:t>Ver FileWriterDemo.java</a:t>
            </a:r>
          </a:p>
        </p:txBody>
      </p:sp>
      <p:sp>
        <p:nvSpPr>
          <p:cNvPr id="3" name="Marcador de texto 2">
            <a:extLst>
              <a:ext uri="{FF2B5EF4-FFF2-40B4-BE49-F238E27FC236}">
                <a16:creationId xmlns:a16="http://schemas.microsoft.com/office/drawing/2014/main" id="{FA0E664D-E8DE-4BFB-86F0-486834064037}"/>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31457996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La clase </a:t>
            </a:r>
            <a:r>
              <a:rPr lang="es-MX" dirty="0" err="1"/>
              <a:t>Console</a:t>
            </a:r>
            <a:endParaRPr lang="es-MX" dirty="0"/>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Se utiliza para leer y escribir en consola, si existe una. Es considerada como una clase de conveniencia, debido a que la mayoría de las funciones que implementa están definidas en </a:t>
            </a:r>
            <a:r>
              <a:rPr lang="es-MX" sz="2000" dirty="0" err="1"/>
              <a:t>System.out</a:t>
            </a:r>
            <a:r>
              <a:rPr lang="es-MX" sz="2000" dirty="0"/>
              <a:t> y System.in.</a:t>
            </a:r>
          </a:p>
          <a:p>
            <a:pPr marL="0" indent="0">
              <a:buNone/>
            </a:pPr>
            <a:r>
              <a:rPr lang="es-MX" sz="2000" dirty="0"/>
              <a:t>La clase </a:t>
            </a:r>
            <a:r>
              <a:rPr lang="es-MX" sz="2000" dirty="0" err="1"/>
              <a:t>Console</a:t>
            </a:r>
            <a:r>
              <a:rPr lang="es-MX" sz="2000" dirty="0"/>
              <a:t> no provee constructores. Se puede obtener un objeto de tipo </a:t>
            </a:r>
            <a:r>
              <a:rPr lang="es-MX" sz="2000" dirty="0" err="1"/>
              <a:t>Console</a:t>
            </a:r>
            <a:r>
              <a:rPr lang="es-MX" sz="2000" dirty="0"/>
              <a:t> llamando al método </a:t>
            </a:r>
            <a:r>
              <a:rPr lang="es-MX" sz="2000" dirty="0" err="1"/>
              <a:t>System.console</a:t>
            </a:r>
            <a:r>
              <a:rPr lang="es-MX" sz="2000" dirty="0"/>
              <a:t>(), el cual esta definido como:</a:t>
            </a:r>
          </a:p>
          <a:p>
            <a:pPr marL="0" indent="0">
              <a:buNone/>
            </a:pPr>
            <a:r>
              <a:rPr lang="es-MX" sz="2000" dirty="0"/>
              <a:t>	</a:t>
            </a:r>
            <a:r>
              <a:rPr lang="es-MX" sz="2000" dirty="0" err="1"/>
              <a:t>static</a:t>
            </a:r>
            <a:r>
              <a:rPr lang="es-MX" sz="2000" dirty="0"/>
              <a:t> </a:t>
            </a:r>
            <a:r>
              <a:rPr lang="es-MX" sz="2000" dirty="0" err="1"/>
              <a:t>Console</a:t>
            </a:r>
            <a:r>
              <a:rPr lang="es-MX" sz="2000" dirty="0"/>
              <a:t> </a:t>
            </a:r>
            <a:r>
              <a:rPr lang="es-MX" sz="2000" dirty="0" err="1"/>
              <a:t>console</a:t>
            </a:r>
            <a:r>
              <a:rPr lang="es-MX" sz="2000" dirty="0"/>
              <a:t>()</a:t>
            </a:r>
          </a:p>
        </p:txBody>
      </p:sp>
    </p:spTree>
    <p:extLst>
      <p:ext uri="{BB962C8B-B14F-4D97-AF65-F5344CB8AC3E}">
        <p14:creationId xmlns:p14="http://schemas.microsoft.com/office/powerpoint/2010/main" val="24623995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La clase </a:t>
            </a:r>
            <a:r>
              <a:rPr lang="es-MX" dirty="0" err="1"/>
              <a:t>Console</a:t>
            </a:r>
            <a:endParaRPr lang="es-MX" dirty="0"/>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Si existe una consola disponible, el método </a:t>
            </a:r>
            <a:r>
              <a:rPr lang="es-MX" sz="2000" dirty="0" err="1"/>
              <a:t>console</a:t>
            </a:r>
            <a:r>
              <a:rPr lang="es-MX" sz="2000" dirty="0"/>
              <a:t>() regresará la referencia, de no ser así, el método </a:t>
            </a:r>
            <a:r>
              <a:rPr lang="es-MX" sz="2000" dirty="0" err="1"/>
              <a:t>console</a:t>
            </a:r>
            <a:r>
              <a:rPr lang="es-MX" sz="2000" dirty="0"/>
              <a:t>() regresará un </a:t>
            </a:r>
            <a:r>
              <a:rPr lang="es-MX" sz="2000" dirty="0" err="1"/>
              <a:t>null</a:t>
            </a:r>
            <a:r>
              <a:rPr lang="es-MX" sz="2000" dirty="0"/>
              <a:t>.</a:t>
            </a:r>
          </a:p>
          <a:p>
            <a:pPr marL="0" indent="0">
              <a:buNone/>
            </a:pPr>
            <a:r>
              <a:rPr lang="es-MX" sz="2000" dirty="0"/>
              <a:t>Los métodos de entrada definidos en esta clase generan un error de tipo </a:t>
            </a:r>
            <a:r>
              <a:rPr lang="es-MX" sz="2000" dirty="0" err="1"/>
              <a:t>IOError</a:t>
            </a:r>
            <a:r>
              <a:rPr lang="es-MX" sz="2000" dirty="0"/>
              <a:t>, </a:t>
            </a:r>
            <a:r>
              <a:rPr lang="es-MX" sz="2000" dirty="0" err="1"/>
              <a:t>notese</a:t>
            </a:r>
            <a:r>
              <a:rPr lang="es-MX" sz="2000" dirty="0"/>
              <a:t> que se trata de un error y no una excepción, esto significa que es un error que esta mas allá del control del programador y si se presenta, quiere decir que ocurrió un error catastrófico en el sistema.</a:t>
            </a:r>
          </a:p>
        </p:txBody>
      </p:sp>
    </p:spTree>
    <p:extLst>
      <p:ext uri="{BB962C8B-B14F-4D97-AF65-F5344CB8AC3E}">
        <p14:creationId xmlns:p14="http://schemas.microsoft.com/office/powerpoint/2010/main" val="110376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La clase </a:t>
            </a:r>
            <a:r>
              <a:rPr lang="es-MX" dirty="0" err="1"/>
              <a:t>Console</a:t>
            </a:r>
            <a:endParaRPr lang="es-MX" dirty="0"/>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lnSpcReduction="10000"/>
          </a:bodyPr>
          <a:lstStyle/>
          <a:p>
            <a:pPr marL="0" indent="0">
              <a:buNone/>
            </a:pPr>
            <a:r>
              <a:rPr lang="es-MX" sz="2000" dirty="0"/>
              <a:t>Esta clase define métodos para leer contraseñas sin que estas sean mostradas en consola, y están definidos como sigue:</a:t>
            </a:r>
          </a:p>
          <a:p>
            <a:pPr marL="0" indent="0">
              <a:buNone/>
            </a:pPr>
            <a:r>
              <a:rPr lang="es-MX" sz="2000" dirty="0" err="1"/>
              <a:t>char</a:t>
            </a:r>
            <a:r>
              <a:rPr lang="es-MX" sz="2000" dirty="0"/>
              <a:t> [] </a:t>
            </a:r>
            <a:r>
              <a:rPr lang="es-MX" sz="2000" dirty="0" err="1"/>
              <a:t>readPassword</a:t>
            </a:r>
            <a:r>
              <a:rPr lang="es-MX" sz="2000" dirty="0"/>
              <a:t>()</a:t>
            </a:r>
          </a:p>
          <a:p>
            <a:pPr marL="0" indent="0">
              <a:buNone/>
            </a:pPr>
            <a:r>
              <a:rPr lang="es-MX" sz="2000" dirty="0" err="1"/>
              <a:t>char</a:t>
            </a:r>
            <a:r>
              <a:rPr lang="es-MX" sz="2000" dirty="0"/>
              <a:t> [] </a:t>
            </a:r>
            <a:r>
              <a:rPr lang="es-MX" sz="2000" dirty="0" err="1"/>
              <a:t>readPassword</a:t>
            </a:r>
            <a:r>
              <a:rPr lang="es-MX" sz="2000" dirty="0"/>
              <a:t>(</a:t>
            </a:r>
            <a:r>
              <a:rPr lang="es-MX" sz="2000" dirty="0" err="1"/>
              <a:t>String</a:t>
            </a:r>
            <a:r>
              <a:rPr lang="es-MX" sz="2000" dirty="0"/>
              <a:t> </a:t>
            </a:r>
            <a:r>
              <a:rPr lang="es-MX" sz="2000" dirty="0" err="1"/>
              <a:t>fmtString</a:t>
            </a:r>
            <a:r>
              <a:rPr lang="es-MX" sz="2000" dirty="0"/>
              <a:t>, </a:t>
            </a:r>
            <a:r>
              <a:rPr lang="es-MX" sz="2000" dirty="0" err="1"/>
              <a:t>Object</a:t>
            </a:r>
            <a:r>
              <a:rPr lang="es-MX" sz="2000" dirty="0"/>
              <a:t>… </a:t>
            </a:r>
            <a:r>
              <a:rPr lang="es-MX" sz="2000" dirty="0" err="1"/>
              <a:t>args</a:t>
            </a:r>
            <a:r>
              <a:rPr lang="es-MX" sz="2000" dirty="0"/>
              <a:t>)</a:t>
            </a:r>
          </a:p>
          <a:p>
            <a:pPr marL="0" indent="0">
              <a:buNone/>
            </a:pPr>
            <a:r>
              <a:rPr lang="es-MX" sz="2000" dirty="0"/>
              <a:t>En ambos casos, la entrada de datos termina cuando el usuario presiona ENTER.</a:t>
            </a:r>
          </a:p>
          <a:p>
            <a:pPr marL="0" indent="0">
              <a:buNone/>
            </a:pPr>
            <a:r>
              <a:rPr lang="es-MX" sz="2000" dirty="0" err="1"/>
              <a:t>readPassword</a:t>
            </a:r>
            <a:r>
              <a:rPr lang="es-MX" sz="2000" dirty="0"/>
              <a:t>() lee una cadena que no es mostrada en consola, y </a:t>
            </a:r>
            <a:r>
              <a:rPr lang="es-MX" sz="2000" dirty="0" err="1"/>
              <a:t>readPassword</a:t>
            </a:r>
            <a:r>
              <a:rPr lang="es-MX" sz="2000" dirty="0"/>
              <a:t>(</a:t>
            </a:r>
            <a:r>
              <a:rPr lang="es-MX" sz="2000" dirty="0" err="1"/>
              <a:t>String</a:t>
            </a:r>
            <a:r>
              <a:rPr lang="es-MX" sz="2000" dirty="0"/>
              <a:t> </a:t>
            </a:r>
            <a:r>
              <a:rPr lang="es-MX" sz="2000" dirty="0" err="1"/>
              <a:t>fmtString</a:t>
            </a:r>
            <a:r>
              <a:rPr lang="es-MX" sz="2000" dirty="0"/>
              <a:t>, </a:t>
            </a:r>
            <a:r>
              <a:rPr lang="es-MX" sz="2000" dirty="0" err="1"/>
              <a:t>Object</a:t>
            </a:r>
            <a:r>
              <a:rPr lang="es-MX" sz="2000" dirty="0"/>
              <a:t>… </a:t>
            </a:r>
            <a:r>
              <a:rPr lang="es-MX" sz="2000" dirty="0" err="1"/>
              <a:t>args</a:t>
            </a:r>
            <a:r>
              <a:rPr lang="es-MX" sz="2000" dirty="0"/>
              <a:t>) muestra una cadena </a:t>
            </a:r>
            <a:r>
              <a:rPr lang="es-MX" sz="2000" dirty="0" err="1"/>
              <a:t>conel</a:t>
            </a:r>
            <a:r>
              <a:rPr lang="es-MX" sz="2000" dirty="0"/>
              <a:t> formato descrito por </a:t>
            </a:r>
            <a:r>
              <a:rPr lang="es-MX" sz="2000" dirty="0" err="1"/>
              <a:t>fmtString</a:t>
            </a:r>
            <a:r>
              <a:rPr lang="es-MX" sz="2000" dirty="0"/>
              <a:t> y </a:t>
            </a:r>
            <a:r>
              <a:rPr lang="es-MX" sz="2000" dirty="0" err="1"/>
              <a:t>args</a:t>
            </a:r>
            <a:r>
              <a:rPr lang="es-MX" sz="2000" dirty="0"/>
              <a:t>, además de leer una cadena que no será mostrada en consola.</a:t>
            </a:r>
          </a:p>
        </p:txBody>
      </p:sp>
    </p:spTree>
    <p:extLst>
      <p:ext uri="{BB962C8B-B14F-4D97-AF65-F5344CB8AC3E}">
        <p14:creationId xmlns:p14="http://schemas.microsoft.com/office/powerpoint/2010/main" val="10098579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8C7765-293D-40A0-8BF3-E129359FE6BC}"/>
              </a:ext>
            </a:extLst>
          </p:cNvPr>
          <p:cNvSpPr>
            <a:spLocks noGrp="1"/>
          </p:cNvSpPr>
          <p:nvPr>
            <p:ph type="title"/>
          </p:nvPr>
        </p:nvSpPr>
        <p:spPr/>
        <p:txBody>
          <a:bodyPr/>
          <a:lstStyle/>
          <a:p>
            <a:r>
              <a:rPr lang="es-MX" dirty="0"/>
              <a:t>Ver DemoConsola.java</a:t>
            </a:r>
          </a:p>
        </p:txBody>
      </p:sp>
      <p:sp>
        <p:nvSpPr>
          <p:cNvPr id="3" name="Marcador de texto 2">
            <a:extLst>
              <a:ext uri="{FF2B5EF4-FFF2-40B4-BE49-F238E27FC236}">
                <a16:creationId xmlns:a16="http://schemas.microsoft.com/office/drawing/2014/main" id="{4064EC4F-22E7-4156-9C36-DEBBC64A4C80}"/>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14285911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Serialización</a:t>
            </a:r>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La serialización es el proceso de escribir el estado de un objeto en un flujo de bytes. Esto es útil cuando se desea guardar el estado de un programa para posteriormente recuperar ese estado mediante deserialización.</a:t>
            </a:r>
          </a:p>
          <a:p>
            <a:pPr marL="0" indent="0">
              <a:buNone/>
            </a:pPr>
            <a:r>
              <a:rPr lang="es-MX" sz="2000" dirty="0"/>
              <a:t>Una aplicación de la serialización es la implementación de la invocación remota de métodos (RMI), que permite que un objeto de Java en una máquina invoque un método de un objeto en otra máquina.</a:t>
            </a:r>
          </a:p>
        </p:txBody>
      </p:sp>
    </p:spTree>
    <p:extLst>
      <p:ext uri="{BB962C8B-B14F-4D97-AF65-F5344CB8AC3E}">
        <p14:creationId xmlns:p14="http://schemas.microsoft.com/office/powerpoint/2010/main" val="42115005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Serialización</a:t>
            </a:r>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Es posible enviar un objeto como argumento a un método remoto. La máquina que envía la invocación serializa el objeto y lo transmite. La máquina receptora lo recibe y lo </a:t>
            </a:r>
            <a:r>
              <a:rPr lang="es-MX" sz="2000" dirty="0" err="1"/>
              <a:t>deserializa</a:t>
            </a:r>
            <a:r>
              <a:rPr lang="es-MX" sz="2000" dirty="0"/>
              <a:t>.</a:t>
            </a:r>
          </a:p>
          <a:p>
            <a:pPr marL="0" indent="0">
              <a:buNone/>
            </a:pPr>
            <a:r>
              <a:rPr lang="es-MX" sz="2000" dirty="0"/>
              <a:t>Si un objeto que será serializado tiene referencias a otros objetos, y estos a su vez tienen referencias a otros objetos, al momento de serializarse, se buscará las referencias a dichos objetos y también serán serializados. De la misma forma, cuando dichos objetos son </a:t>
            </a:r>
            <a:r>
              <a:rPr lang="es-MX" sz="2000" dirty="0" err="1"/>
              <a:t>deserializados</a:t>
            </a:r>
            <a:r>
              <a:rPr lang="es-MX" sz="2000" dirty="0"/>
              <a:t>, son restaurados.</a:t>
            </a:r>
          </a:p>
        </p:txBody>
      </p:sp>
    </p:spTree>
    <p:extLst>
      <p:ext uri="{BB962C8B-B14F-4D97-AF65-F5344CB8AC3E}">
        <p14:creationId xmlns:p14="http://schemas.microsoft.com/office/powerpoint/2010/main" val="1167053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FA38BF-2E14-4168-87DA-5C4659738CDD}"/>
              </a:ext>
            </a:extLst>
          </p:cNvPr>
          <p:cNvSpPr>
            <a:spLocks noGrp="1"/>
          </p:cNvSpPr>
          <p:nvPr>
            <p:ph type="title"/>
          </p:nvPr>
        </p:nvSpPr>
        <p:spPr/>
        <p:txBody>
          <a:bodyPr/>
          <a:lstStyle/>
          <a:p>
            <a:r>
              <a:rPr lang="es-MX" dirty="0"/>
              <a:t>Jerarquía de clases de los flujos de datos.</a:t>
            </a:r>
          </a:p>
        </p:txBody>
      </p:sp>
      <p:sp>
        <p:nvSpPr>
          <p:cNvPr id="3" name="Marcador de texto 2">
            <a:extLst>
              <a:ext uri="{FF2B5EF4-FFF2-40B4-BE49-F238E27FC236}">
                <a16:creationId xmlns:a16="http://schemas.microsoft.com/office/drawing/2014/main" id="{A036CB88-5B9E-40F0-921A-AA64F43FC898}"/>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3943126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La interfaz </a:t>
            </a:r>
            <a:r>
              <a:rPr lang="es-MX" dirty="0" err="1"/>
              <a:t>Serializable</a:t>
            </a:r>
            <a:endParaRPr lang="es-MX" dirty="0"/>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Solo un objeto que implementa la interfaz </a:t>
            </a:r>
            <a:r>
              <a:rPr lang="es-MX" sz="2000" dirty="0" err="1"/>
              <a:t>Serializable</a:t>
            </a:r>
            <a:r>
              <a:rPr lang="es-MX" sz="2000" dirty="0"/>
              <a:t> puede ser guardada y restaurada mediante serialización.</a:t>
            </a:r>
          </a:p>
          <a:p>
            <a:pPr marL="0" indent="0">
              <a:buNone/>
            </a:pPr>
            <a:r>
              <a:rPr lang="es-MX" sz="2000" dirty="0"/>
              <a:t>Esta interfaz no define ningún miembro, simplemente es utilizada para indicar que una clase puede ser serializada. </a:t>
            </a:r>
          </a:p>
          <a:p>
            <a:pPr marL="0" indent="0">
              <a:buNone/>
            </a:pPr>
            <a:r>
              <a:rPr lang="es-MX" sz="2000" dirty="0"/>
              <a:t>Si una variable es declarada como estática o con la palabra reservada </a:t>
            </a:r>
            <a:r>
              <a:rPr lang="es-MX" sz="2000" b="1" dirty="0" err="1"/>
              <a:t>transient</a:t>
            </a:r>
            <a:r>
              <a:rPr lang="es-MX" sz="2000" dirty="0"/>
              <a:t>, no será serializada.</a:t>
            </a:r>
          </a:p>
        </p:txBody>
      </p:sp>
    </p:spTree>
    <p:extLst>
      <p:ext uri="{BB962C8B-B14F-4D97-AF65-F5344CB8AC3E}">
        <p14:creationId xmlns:p14="http://schemas.microsoft.com/office/powerpoint/2010/main" val="40863625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La interfaz </a:t>
            </a:r>
            <a:r>
              <a:rPr lang="es-MX" dirty="0" err="1"/>
              <a:t>Externalizable</a:t>
            </a:r>
            <a:endParaRPr lang="es-MX" dirty="0"/>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Existen casos en los que puede ser necesario controlar el proceso de serialización, que se lleva a cabo prácticamente de forma automática. Por ejemplo, es posible que se requiera comprimir o encriptar los objetos serializados. Para abordar este tipo de problemas se utiliza la interfaz </a:t>
            </a:r>
            <a:r>
              <a:rPr lang="es-MX" sz="2000" dirty="0" err="1"/>
              <a:t>Externalizable</a:t>
            </a:r>
            <a:r>
              <a:rPr lang="es-MX" sz="2000" dirty="0"/>
              <a:t>.</a:t>
            </a:r>
          </a:p>
        </p:txBody>
      </p:sp>
    </p:spTree>
    <p:extLst>
      <p:ext uri="{BB962C8B-B14F-4D97-AF65-F5344CB8AC3E}">
        <p14:creationId xmlns:p14="http://schemas.microsoft.com/office/powerpoint/2010/main" val="28804759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La interfaz </a:t>
            </a:r>
            <a:r>
              <a:rPr lang="es-MX" dirty="0" err="1"/>
              <a:t>Externalizable</a:t>
            </a:r>
            <a:endParaRPr lang="es-MX" dirty="0"/>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La interfaz </a:t>
            </a:r>
            <a:r>
              <a:rPr lang="es-MX" sz="2000" dirty="0" err="1"/>
              <a:t>Externalizable</a:t>
            </a:r>
            <a:r>
              <a:rPr lang="es-MX" sz="2000" dirty="0"/>
              <a:t> define dos métodos:</a:t>
            </a:r>
          </a:p>
          <a:p>
            <a:pPr marL="0" indent="0">
              <a:buNone/>
            </a:pPr>
            <a:r>
              <a:rPr lang="es-MX" sz="2000" dirty="0"/>
              <a:t>	</a:t>
            </a:r>
            <a:r>
              <a:rPr lang="es-MX" sz="2000" dirty="0" err="1"/>
              <a:t>void</a:t>
            </a:r>
            <a:r>
              <a:rPr lang="es-MX" sz="2000" dirty="0"/>
              <a:t> </a:t>
            </a:r>
            <a:r>
              <a:rPr lang="es-MX" sz="2000" dirty="0" err="1"/>
              <a:t>readExternal</a:t>
            </a:r>
            <a:r>
              <a:rPr lang="es-MX" sz="2000" dirty="0"/>
              <a:t>(</a:t>
            </a:r>
            <a:r>
              <a:rPr lang="es-MX" sz="2000" dirty="0" err="1"/>
              <a:t>ObjectInput</a:t>
            </a:r>
            <a:r>
              <a:rPr lang="es-MX" sz="2000" dirty="0"/>
              <a:t> </a:t>
            </a:r>
            <a:r>
              <a:rPr lang="es-MX" sz="2000" dirty="0" err="1"/>
              <a:t>inStream</a:t>
            </a:r>
            <a:r>
              <a:rPr lang="es-MX" sz="2000" dirty="0"/>
              <a:t>)</a:t>
            </a:r>
          </a:p>
          <a:p>
            <a:pPr marL="0" indent="0">
              <a:buNone/>
            </a:pPr>
            <a:r>
              <a:rPr lang="es-MX" sz="2000" dirty="0"/>
              <a:t>		</a:t>
            </a:r>
            <a:r>
              <a:rPr lang="es-MX" sz="2000" dirty="0" err="1"/>
              <a:t>throws</a:t>
            </a:r>
            <a:r>
              <a:rPr lang="es-MX" sz="2000" dirty="0"/>
              <a:t> </a:t>
            </a:r>
            <a:r>
              <a:rPr lang="es-MX" sz="2000" dirty="0" err="1"/>
              <a:t>IOException</a:t>
            </a:r>
            <a:r>
              <a:rPr lang="es-MX" sz="2000" dirty="0"/>
              <a:t>, </a:t>
            </a:r>
            <a:r>
              <a:rPr lang="es-MX" sz="2000" dirty="0" err="1"/>
              <a:t>ClassNotFoundException</a:t>
            </a:r>
            <a:endParaRPr lang="es-MX" sz="2000" dirty="0"/>
          </a:p>
          <a:p>
            <a:pPr marL="0" indent="0">
              <a:buNone/>
            </a:pPr>
            <a:endParaRPr lang="es-MX" sz="2000" dirty="0"/>
          </a:p>
          <a:p>
            <a:pPr marL="0" indent="0">
              <a:buNone/>
            </a:pPr>
            <a:r>
              <a:rPr lang="es-MX" sz="2000" dirty="0"/>
              <a:t>	</a:t>
            </a:r>
            <a:r>
              <a:rPr lang="es-MX" sz="2000" dirty="0" err="1"/>
              <a:t>void</a:t>
            </a:r>
            <a:r>
              <a:rPr lang="es-MX" sz="2000" dirty="0"/>
              <a:t> </a:t>
            </a:r>
            <a:r>
              <a:rPr lang="es-MX" sz="2000" dirty="0" err="1"/>
              <a:t>writeExternal</a:t>
            </a:r>
            <a:r>
              <a:rPr lang="es-MX" sz="2000" dirty="0"/>
              <a:t>(</a:t>
            </a:r>
            <a:r>
              <a:rPr lang="es-MX" sz="2000" dirty="0" err="1"/>
              <a:t>ObjectOutput</a:t>
            </a:r>
            <a:r>
              <a:rPr lang="es-MX" sz="2000" dirty="0"/>
              <a:t> </a:t>
            </a:r>
            <a:r>
              <a:rPr lang="es-MX" sz="2000" dirty="0" err="1"/>
              <a:t>outStream</a:t>
            </a:r>
            <a:r>
              <a:rPr lang="es-MX" sz="2000" dirty="0"/>
              <a:t>)</a:t>
            </a:r>
          </a:p>
          <a:p>
            <a:pPr marL="0" indent="0">
              <a:buNone/>
            </a:pPr>
            <a:r>
              <a:rPr lang="es-MX" sz="2000" dirty="0"/>
              <a:t>		</a:t>
            </a:r>
            <a:r>
              <a:rPr lang="es-MX" sz="2000" dirty="0" err="1"/>
              <a:t>throws</a:t>
            </a:r>
            <a:r>
              <a:rPr lang="es-MX" sz="2000" dirty="0"/>
              <a:t> </a:t>
            </a:r>
            <a:r>
              <a:rPr lang="es-MX" sz="2000" dirty="0" err="1"/>
              <a:t>IOException</a:t>
            </a:r>
            <a:endParaRPr lang="es-MX" sz="2000" dirty="0"/>
          </a:p>
          <a:p>
            <a:pPr marL="0" indent="0">
              <a:buNone/>
            </a:pPr>
            <a:r>
              <a:rPr lang="es-MX" sz="2000" dirty="0"/>
              <a:t>Tanto </a:t>
            </a:r>
            <a:r>
              <a:rPr lang="es-MX" sz="2000" dirty="0" err="1"/>
              <a:t>inStream</a:t>
            </a:r>
            <a:r>
              <a:rPr lang="es-MX" sz="2000" dirty="0"/>
              <a:t> como </a:t>
            </a:r>
            <a:r>
              <a:rPr lang="es-MX" sz="2000" dirty="0" err="1"/>
              <a:t>outStream</a:t>
            </a:r>
            <a:r>
              <a:rPr lang="es-MX" sz="2000" dirty="0"/>
              <a:t> son flujos de bytes</a:t>
            </a:r>
          </a:p>
        </p:txBody>
      </p:sp>
    </p:spTree>
    <p:extLst>
      <p:ext uri="{BB962C8B-B14F-4D97-AF65-F5344CB8AC3E}">
        <p14:creationId xmlns:p14="http://schemas.microsoft.com/office/powerpoint/2010/main" val="11761151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La interfaz </a:t>
            </a:r>
            <a:r>
              <a:rPr lang="es-MX" dirty="0" err="1"/>
              <a:t>ObjectOutput</a:t>
            </a:r>
            <a:endParaRPr lang="es-MX" dirty="0"/>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La interfaz </a:t>
            </a:r>
            <a:r>
              <a:rPr lang="es-MX" sz="2000" dirty="0" err="1"/>
              <a:t>ObjectOutput</a:t>
            </a:r>
            <a:r>
              <a:rPr lang="es-MX" sz="2000" dirty="0"/>
              <a:t> hereda de la interfaz </a:t>
            </a:r>
            <a:r>
              <a:rPr lang="es-MX" sz="2000" dirty="0" err="1"/>
              <a:t>DataOutput</a:t>
            </a:r>
            <a:r>
              <a:rPr lang="es-MX" sz="2000" dirty="0"/>
              <a:t> y soporta la serialización. Contiene el método </a:t>
            </a:r>
            <a:r>
              <a:rPr lang="es-MX" sz="2000" dirty="0" err="1"/>
              <a:t>writeObject</a:t>
            </a:r>
            <a:r>
              <a:rPr lang="es-MX" sz="2000" dirty="0"/>
              <a:t>() que es invocado para serializar un objeto. Todos los métodos definidos en </a:t>
            </a:r>
            <a:r>
              <a:rPr lang="es-MX" sz="2000" dirty="0" err="1"/>
              <a:t>ObjectOutput</a:t>
            </a:r>
            <a:r>
              <a:rPr lang="es-MX" sz="2000" dirty="0"/>
              <a:t> pueden generar una excepción de tipo </a:t>
            </a:r>
            <a:r>
              <a:rPr lang="es-MX" sz="2000" dirty="0" err="1"/>
              <a:t>IOException</a:t>
            </a:r>
            <a:r>
              <a:rPr lang="es-MX" sz="2000" dirty="0"/>
              <a:t>.</a:t>
            </a:r>
          </a:p>
        </p:txBody>
      </p:sp>
    </p:spTree>
    <p:extLst>
      <p:ext uri="{BB962C8B-B14F-4D97-AF65-F5344CB8AC3E}">
        <p14:creationId xmlns:p14="http://schemas.microsoft.com/office/powerpoint/2010/main" val="41226710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La clase </a:t>
            </a:r>
            <a:r>
              <a:rPr lang="es-MX" dirty="0" err="1"/>
              <a:t>ObjectOutputStream</a:t>
            </a:r>
            <a:endParaRPr lang="es-MX" dirty="0"/>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La clase </a:t>
            </a:r>
            <a:r>
              <a:rPr lang="es-MX" sz="2000" dirty="0" err="1"/>
              <a:t>ObjectOutputStream</a:t>
            </a:r>
            <a:r>
              <a:rPr lang="es-MX" sz="2000" dirty="0"/>
              <a:t> hereda de la clase </a:t>
            </a:r>
            <a:r>
              <a:rPr lang="es-MX" sz="2000" dirty="0" err="1"/>
              <a:t>OutputStream</a:t>
            </a:r>
            <a:r>
              <a:rPr lang="es-MX" sz="2000" dirty="0"/>
              <a:t> e implementa la interfaz </a:t>
            </a:r>
            <a:r>
              <a:rPr lang="es-MX" sz="2000" dirty="0" err="1"/>
              <a:t>ObjectOutput</a:t>
            </a:r>
            <a:r>
              <a:rPr lang="es-MX" sz="2000" dirty="0"/>
              <a:t>. Se encarga de escribir objetos en flujos de datos. Uno de los constructores definidos de la clase </a:t>
            </a:r>
            <a:r>
              <a:rPr lang="es-MX" sz="2000" dirty="0" err="1"/>
              <a:t>ObjectOutputStream</a:t>
            </a:r>
            <a:r>
              <a:rPr lang="es-MX" sz="2000" dirty="0"/>
              <a:t> es:</a:t>
            </a:r>
          </a:p>
          <a:p>
            <a:pPr marL="0" indent="0">
              <a:buNone/>
            </a:pPr>
            <a:r>
              <a:rPr lang="es-MX" sz="2000" dirty="0"/>
              <a:t>	</a:t>
            </a:r>
            <a:r>
              <a:rPr lang="es-MX" dirty="0" err="1"/>
              <a:t>ObjectOutputStream</a:t>
            </a:r>
            <a:r>
              <a:rPr lang="es-MX" dirty="0"/>
              <a:t>(</a:t>
            </a:r>
            <a:r>
              <a:rPr lang="es-MX" dirty="0" err="1"/>
              <a:t>OutputStream</a:t>
            </a:r>
            <a:r>
              <a:rPr lang="es-MX" dirty="0"/>
              <a:t> </a:t>
            </a:r>
            <a:r>
              <a:rPr lang="es-MX" dirty="0" err="1"/>
              <a:t>outStream</a:t>
            </a:r>
            <a:r>
              <a:rPr lang="es-MX" dirty="0"/>
              <a:t>) </a:t>
            </a:r>
            <a:r>
              <a:rPr lang="es-MX" dirty="0" err="1"/>
              <a:t>throws</a:t>
            </a:r>
            <a:r>
              <a:rPr lang="es-MX" dirty="0"/>
              <a:t> </a:t>
            </a:r>
            <a:r>
              <a:rPr lang="es-MX" dirty="0" err="1"/>
              <a:t>IOException</a:t>
            </a:r>
            <a:endParaRPr lang="es-MX" dirty="0"/>
          </a:p>
          <a:p>
            <a:pPr marL="0" indent="0">
              <a:buNone/>
            </a:pPr>
            <a:r>
              <a:rPr lang="es-MX" sz="2000" dirty="0" err="1"/>
              <a:t>outStream</a:t>
            </a:r>
            <a:r>
              <a:rPr lang="es-MX" sz="2000" dirty="0"/>
              <a:t> es el flujo de bytes en que los objetos serializados serán escritos.</a:t>
            </a:r>
          </a:p>
          <a:p>
            <a:pPr marL="0" indent="0">
              <a:buNone/>
            </a:pPr>
            <a:r>
              <a:rPr lang="es-MX" sz="2000" dirty="0"/>
              <a:t>Los métodos definidos en esta clase generan excepciones de tipo </a:t>
            </a:r>
            <a:r>
              <a:rPr lang="es-MX" sz="2000" dirty="0" err="1"/>
              <a:t>IOException</a:t>
            </a:r>
            <a:r>
              <a:rPr lang="es-MX" sz="2000" dirty="0"/>
              <a:t>.</a:t>
            </a:r>
          </a:p>
        </p:txBody>
      </p:sp>
    </p:spTree>
    <p:extLst>
      <p:ext uri="{BB962C8B-B14F-4D97-AF65-F5344CB8AC3E}">
        <p14:creationId xmlns:p14="http://schemas.microsoft.com/office/powerpoint/2010/main" val="30255242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La interfaz </a:t>
            </a:r>
            <a:r>
              <a:rPr lang="es-MX" dirty="0" err="1"/>
              <a:t>ObjectInput</a:t>
            </a:r>
            <a:endParaRPr lang="es-MX" dirty="0"/>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La interfaz </a:t>
            </a:r>
            <a:r>
              <a:rPr lang="es-MX" sz="2000" dirty="0" err="1"/>
              <a:t>ObjectInput</a:t>
            </a:r>
            <a:r>
              <a:rPr lang="es-MX" sz="2000" dirty="0"/>
              <a:t> hereda de la interfaz </a:t>
            </a:r>
            <a:r>
              <a:rPr lang="es-MX" sz="2000" dirty="0" err="1"/>
              <a:t>DataInput</a:t>
            </a:r>
            <a:r>
              <a:rPr lang="es-MX" sz="2000" dirty="0"/>
              <a:t> y contiene el método </a:t>
            </a:r>
            <a:r>
              <a:rPr lang="es-MX" sz="2000" dirty="0" err="1"/>
              <a:t>readObject</a:t>
            </a:r>
            <a:r>
              <a:rPr lang="es-MX" sz="2000" dirty="0"/>
              <a:t>(), el cual es utilizado para </a:t>
            </a:r>
            <a:r>
              <a:rPr lang="es-MX" sz="2000" dirty="0" err="1"/>
              <a:t>deserializar</a:t>
            </a:r>
            <a:r>
              <a:rPr lang="es-MX" sz="2000" dirty="0"/>
              <a:t> un objeto.</a:t>
            </a:r>
          </a:p>
          <a:p>
            <a:pPr marL="0" indent="0">
              <a:buNone/>
            </a:pPr>
            <a:r>
              <a:rPr lang="es-MX" sz="2000" dirty="0"/>
              <a:t>Todos los métodos de esta interfaz pueden generar excepciones de tipo </a:t>
            </a:r>
            <a:r>
              <a:rPr lang="es-MX" sz="2000" dirty="0" err="1"/>
              <a:t>IOException</a:t>
            </a:r>
            <a:r>
              <a:rPr lang="es-MX" sz="2000" dirty="0"/>
              <a:t>, además el método </a:t>
            </a:r>
            <a:r>
              <a:rPr lang="es-MX" sz="2000" dirty="0" err="1"/>
              <a:t>readObject</a:t>
            </a:r>
            <a:r>
              <a:rPr lang="es-MX" sz="2000" dirty="0"/>
              <a:t>() puede arrojar una excepción de tipo </a:t>
            </a:r>
            <a:r>
              <a:rPr lang="es-MX" sz="2000" dirty="0" err="1"/>
              <a:t>ClassNotFoundException</a:t>
            </a:r>
            <a:r>
              <a:rPr lang="es-MX" sz="2000" dirty="0"/>
              <a:t>.</a:t>
            </a:r>
          </a:p>
        </p:txBody>
      </p:sp>
    </p:spTree>
    <p:extLst>
      <p:ext uri="{BB962C8B-B14F-4D97-AF65-F5344CB8AC3E}">
        <p14:creationId xmlns:p14="http://schemas.microsoft.com/office/powerpoint/2010/main" val="40740606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La clase </a:t>
            </a:r>
            <a:r>
              <a:rPr lang="es-MX" dirty="0" err="1"/>
              <a:t>ObjectInputStream</a:t>
            </a:r>
            <a:endParaRPr lang="es-MX" dirty="0"/>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La clase </a:t>
            </a:r>
            <a:r>
              <a:rPr lang="es-MX" sz="2000" dirty="0" err="1"/>
              <a:t>ObjectInputStream</a:t>
            </a:r>
            <a:r>
              <a:rPr lang="es-MX" sz="2000" dirty="0"/>
              <a:t> hereda de la clase </a:t>
            </a:r>
            <a:r>
              <a:rPr lang="es-MX" sz="2000" dirty="0" err="1"/>
              <a:t>InputStream</a:t>
            </a:r>
            <a:r>
              <a:rPr lang="es-MX" sz="2000" dirty="0"/>
              <a:t> e implementa la interfaz </a:t>
            </a:r>
            <a:r>
              <a:rPr lang="es-MX" sz="2000" dirty="0" err="1"/>
              <a:t>ObjectInput</a:t>
            </a:r>
            <a:r>
              <a:rPr lang="es-MX" sz="2000" dirty="0"/>
              <a:t>. Esta clase se encarga de leer objetos de un flujo de datos. Uno de sus constructores es:</a:t>
            </a:r>
          </a:p>
          <a:p>
            <a:pPr marL="0" indent="0">
              <a:buNone/>
            </a:pPr>
            <a:r>
              <a:rPr lang="es-MX" sz="2000" dirty="0"/>
              <a:t>	</a:t>
            </a:r>
            <a:r>
              <a:rPr lang="es-MX" sz="2000" dirty="0" err="1"/>
              <a:t>ObjectInputStream</a:t>
            </a:r>
            <a:r>
              <a:rPr lang="es-MX" sz="2000" dirty="0"/>
              <a:t>(</a:t>
            </a:r>
            <a:r>
              <a:rPr lang="es-MX" sz="2000" dirty="0" err="1"/>
              <a:t>InputStream</a:t>
            </a:r>
            <a:r>
              <a:rPr lang="es-MX" sz="2000" dirty="0"/>
              <a:t> </a:t>
            </a:r>
            <a:r>
              <a:rPr lang="es-MX" sz="2000" dirty="0" err="1"/>
              <a:t>inStream</a:t>
            </a:r>
            <a:r>
              <a:rPr lang="es-MX" sz="2000" dirty="0"/>
              <a:t>) </a:t>
            </a:r>
            <a:r>
              <a:rPr lang="es-MX" sz="2000" dirty="0" err="1"/>
              <a:t>throws</a:t>
            </a:r>
            <a:r>
              <a:rPr lang="es-MX" sz="2000" dirty="0"/>
              <a:t> </a:t>
            </a:r>
            <a:r>
              <a:rPr lang="es-MX" sz="2000" dirty="0" err="1"/>
              <a:t>IOException</a:t>
            </a:r>
            <a:endParaRPr lang="es-MX" sz="2000" dirty="0"/>
          </a:p>
          <a:p>
            <a:pPr marL="0" indent="0">
              <a:buNone/>
            </a:pPr>
            <a:r>
              <a:rPr lang="es-MX" sz="2000" dirty="0"/>
              <a:t>En donde </a:t>
            </a:r>
            <a:r>
              <a:rPr lang="es-MX" sz="2000" dirty="0" err="1"/>
              <a:t>inStream</a:t>
            </a:r>
            <a:r>
              <a:rPr lang="es-MX" sz="2000" dirty="0"/>
              <a:t> es el flujo de bytes del que los objetos serializados serán leídos.</a:t>
            </a:r>
          </a:p>
        </p:txBody>
      </p:sp>
    </p:spTree>
    <p:extLst>
      <p:ext uri="{BB962C8B-B14F-4D97-AF65-F5344CB8AC3E}">
        <p14:creationId xmlns:p14="http://schemas.microsoft.com/office/powerpoint/2010/main" val="5041223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387CD5-DCD2-40A3-B33F-FAC8D1F406A2}"/>
              </a:ext>
            </a:extLst>
          </p:cNvPr>
          <p:cNvSpPr>
            <a:spLocks noGrp="1"/>
          </p:cNvSpPr>
          <p:nvPr>
            <p:ph type="title"/>
          </p:nvPr>
        </p:nvSpPr>
        <p:spPr/>
        <p:txBody>
          <a:bodyPr/>
          <a:lstStyle/>
          <a:p>
            <a:r>
              <a:rPr lang="es-MX" dirty="0"/>
              <a:t>Ver Serializacion.java</a:t>
            </a:r>
          </a:p>
        </p:txBody>
      </p:sp>
      <p:sp>
        <p:nvSpPr>
          <p:cNvPr id="3" name="Marcador de texto 2">
            <a:extLst>
              <a:ext uri="{FF2B5EF4-FFF2-40B4-BE49-F238E27FC236}">
                <a16:creationId xmlns:a16="http://schemas.microsoft.com/office/drawing/2014/main" id="{11B18B53-A6D0-44B4-8530-3529F55319E2}"/>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13010714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4206FA-EE82-4205-A81C-8E05B488F1F7}"/>
              </a:ext>
            </a:extLst>
          </p:cNvPr>
          <p:cNvSpPr>
            <a:spLocks noGrp="1"/>
          </p:cNvSpPr>
          <p:nvPr>
            <p:ph type="title"/>
          </p:nvPr>
        </p:nvSpPr>
        <p:spPr/>
        <p:txBody>
          <a:bodyPr/>
          <a:lstStyle/>
          <a:p>
            <a:r>
              <a:rPr lang="es-MX" dirty="0"/>
              <a:t>Programación sobre redes de datos</a:t>
            </a:r>
          </a:p>
        </p:txBody>
      </p:sp>
      <p:sp>
        <p:nvSpPr>
          <p:cNvPr id="3" name="Marcador de texto 2">
            <a:extLst>
              <a:ext uri="{FF2B5EF4-FFF2-40B4-BE49-F238E27FC236}">
                <a16:creationId xmlns:a16="http://schemas.microsoft.com/office/drawing/2014/main" id="{8265CC1F-AE56-4DD7-BD1A-CBDBD0A5DA45}"/>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12605808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Programación sobre redes de datos</a:t>
            </a:r>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El uno de los principales usos del lenguaje de programación Java es la programación sobre redes de datos. El soporte para este tipo de aplicaciones es provisto por el paquete java.net</a:t>
            </a:r>
          </a:p>
          <a:p>
            <a:pPr marL="0" indent="0">
              <a:buNone/>
            </a:pPr>
            <a:r>
              <a:rPr lang="es-MX" sz="2000" dirty="0"/>
              <a:t>El núcleo del soporte de un lenguaje de programación para redes se encuentra en el concepto de los sockets.</a:t>
            </a:r>
          </a:p>
          <a:p>
            <a:pPr marL="0" indent="0">
              <a:buNone/>
            </a:pPr>
            <a:r>
              <a:rPr lang="es-MX" sz="2000" dirty="0"/>
              <a:t>El paradigma de los sockets </a:t>
            </a:r>
            <a:r>
              <a:rPr lang="es-MX" sz="2000" dirty="0" err="1"/>
              <a:t>surgio</a:t>
            </a:r>
            <a:r>
              <a:rPr lang="es-MX" sz="2000" dirty="0"/>
              <a:t> como parte de Berkeley UNIX 4.2BSD el 1980’s. Debido a esto, a los sockets también se les conoce como sockets Berkeley.</a:t>
            </a:r>
          </a:p>
        </p:txBody>
      </p:sp>
    </p:spTree>
    <p:extLst>
      <p:ext uri="{BB962C8B-B14F-4D97-AF65-F5344CB8AC3E}">
        <p14:creationId xmlns:p14="http://schemas.microsoft.com/office/powerpoint/2010/main" val="2486852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Captura de pantalla de un celular&#10;&#10;Descripción generada automáticamente">
            <a:extLst>
              <a:ext uri="{FF2B5EF4-FFF2-40B4-BE49-F238E27FC236}">
                <a16:creationId xmlns:a16="http://schemas.microsoft.com/office/drawing/2014/main" id="{7350885B-B673-47BC-A5C2-A9569897B5F0}"/>
              </a:ext>
            </a:extLst>
          </p:cNvPr>
          <p:cNvPicPr>
            <a:picLocks noChangeAspect="1"/>
          </p:cNvPicPr>
          <p:nvPr/>
        </p:nvPicPr>
        <p:blipFill>
          <a:blip r:embed="rId2"/>
          <a:stretch>
            <a:fillRect/>
          </a:stretch>
        </p:blipFill>
        <p:spPr>
          <a:xfrm>
            <a:off x="3805237" y="61912"/>
            <a:ext cx="4581525" cy="6734175"/>
          </a:xfrm>
          <a:prstGeom prst="rect">
            <a:avLst/>
          </a:prstGeom>
        </p:spPr>
      </p:pic>
    </p:spTree>
    <p:extLst>
      <p:ext uri="{BB962C8B-B14F-4D97-AF65-F5344CB8AC3E}">
        <p14:creationId xmlns:p14="http://schemas.microsoft.com/office/powerpoint/2010/main" val="27774601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Programación sobre redes de datos</a:t>
            </a:r>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Los sockets permiten que una sola computadora pueda proveer un servicio a múltiples clientes al mismo tiempo, además de tener la capacidad de proveer diferentes tipos de información.</a:t>
            </a:r>
          </a:p>
          <a:p>
            <a:pPr marL="0" indent="0">
              <a:buNone/>
            </a:pPr>
            <a:r>
              <a:rPr lang="es-MX" sz="2000" dirty="0"/>
              <a:t>Esto se lleva a cabo mediante el uso de un puerto. Los puertos son destinos de software en una computadora representados por un identificador único entero.</a:t>
            </a:r>
          </a:p>
          <a:p>
            <a:pPr marL="0" indent="0">
              <a:buNone/>
            </a:pPr>
            <a:r>
              <a:rPr lang="es-MX" sz="2000" dirty="0"/>
              <a:t>Los servicios utilizados sobre internet tiene un puerto de comunicación especifico regulado por la IANA (Internet </a:t>
            </a:r>
            <a:r>
              <a:rPr lang="es-MX" sz="2000" dirty="0" err="1"/>
              <a:t>Assigned</a:t>
            </a:r>
            <a:r>
              <a:rPr lang="es-MX" sz="2000" dirty="0"/>
              <a:t> </a:t>
            </a:r>
            <a:r>
              <a:rPr lang="es-MX" sz="2000" dirty="0" err="1"/>
              <a:t>Numbers</a:t>
            </a:r>
            <a:r>
              <a:rPr lang="es-MX" sz="2000" dirty="0"/>
              <a:t> </a:t>
            </a:r>
            <a:r>
              <a:rPr lang="es-MX" sz="2000" dirty="0" err="1"/>
              <a:t>Authority</a:t>
            </a:r>
            <a:r>
              <a:rPr lang="es-MX" sz="2000" dirty="0"/>
              <a:t>)</a:t>
            </a:r>
          </a:p>
        </p:txBody>
      </p:sp>
    </p:spTree>
    <p:extLst>
      <p:ext uri="{BB962C8B-B14F-4D97-AF65-F5344CB8AC3E}">
        <p14:creationId xmlns:p14="http://schemas.microsoft.com/office/powerpoint/2010/main" val="36867903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El modelo cliente-servidor</a:t>
            </a:r>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En el modelo cliente servidor, los procesos de un sistema distribuido se dividen en dos grupos, que podrían traslaparse: </a:t>
            </a:r>
          </a:p>
          <a:p>
            <a:pPr marL="0" indent="0">
              <a:buNone/>
            </a:pPr>
            <a:r>
              <a:rPr lang="es-MX" sz="2000" dirty="0"/>
              <a:t>Los servidores, que son procesos que implementan un servicio y </a:t>
            </a:r>
          </a:p>
          <a:p>
            <a:pPr marL="0" indent="0">
              <a:buNone/>
            </a:pPr>
            <a:r>
              <a:rPr lang="es-MX" sz="2000" dirty="0"/>
              <a:t>Los clientes que solicitan un servicio a los servidores a través de una petición y esperan por una respuesta del servidor. </a:t>
            </a:r>
          </a:p>
          <a:p>
            <a:pPr marL="0" indent="0">
              <a:buNone/>
            </a:pPr>
            <a:r>
              <a:rPr lang="es-MX" sz="2000" dirty="0"/>
              <a:t>La interacción entre un cliente y un servidor también se conoce como petición-respuesta.</a:t>
            </a:r>
          </a:p>
        </p:txBody>
      </p:sp>
    </p:spTree>
    <p:extLst>
      <p:ext uri="{BB962C8B-B14F-4D97-AF65-F5344CB8AC3E}">
        <p14:creationId xmlns:p14="http://schemas.microsoft.com/office/powerpoint/2010/main" val="41383500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Programación sobre redes de datos</a:t>
            </a:r>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Cuando un cliente realiza una petición de servicio, empaqueta un mensaje para el servidor identificando el servicio que requiere junto con los datos de entrada.  </a:t>
            </a:r>
          </a:p>
          <a:p>
            <a:pPr marL="0" indent="0">
              <a:buNone/>
            </a:pPr>
            <a:r>
              <a:rPr lang="es-MX" sz="2000" dirty="0"/>
              <a:t>El servidor siempre está en espera de una petición, cuando la recibe, la procesa y empaqueta los resultados en un mensaje de respuesta que se envía al cliente.</a:t>
            </a:r>
          </a:p>
          <a:p>
            <a:pPr marL="0" indent="0">
              <a:buNone/>
            </a:pPr>
            <a:r>
              <a:rPr lang="es-MX" sz="2000" dirty="0"/>
              <a:t>Un servidor puede atender a múltiples clientes a la vez, asignándole a cada uno una sesión única. Para permitir que un cliente pueda atender a múltiples clientes de forma simultanea se pueden utilizar hilos.</a:t>
            </a:r>
          </a:p>
        </p:txBody>
      </p:sp>
    </p:spTree>
    <p:extLst>
      <p:ext uri="{BB962C8B-B14F-4D97-AF65-F5344CB8AC3E}">
        <p14:creationId xmlns:p14="http://schemas.microsoft.com/office/powerpoint/2010/main" val="5415459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Programación sobre redes de datos</a:t>
            </a:r>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La comunicación de los sockets se lleva a cabo mediante la familia de protocolos TCP/IP. </a:t>
            </a:r>
          </a:p>
          <a:p>
            <a:pPr marL="0" indent="0">
              <a:buNone/>
            </a:pPr>
            <a:r>
              <a:rPr lang="es-MX" sz="2000" dirty="0"/>
              <a:t>El protocolo IP (Protocolo de Internet) es un protocolo de bajo nivel que transmite datos partiéndolos en paquetes pequeños que son enviados a través de la red a una dirección.</a:t>
            </a:r>
          </a:p>
          <a:p>
            <a:pPr marL="0" indent="0">
              <a:buNone/>
            </a:pPr>
            <a:r>
              <a:rPr lang="es-MX" sz="2000" dirty="0"/>
              <a:t>El protocolo TCP (</a:t>
            </a:r>
            <a:r>
              <a:rPr lang="es-MX" sz="2000" dirty="0" err="1"/>
              <a:t>Transmission</a:t>
            </a:r>
            <a:r>
              <a:rPr lang="es-MX" sz="2000" dirty="0"/>
              <a:t> Transfer </a:t>
            </a:r>
            <a:r>
              <a:rPr lang="es-MX" sz="2000" dirty="0" err="1"/>
              <a:t>Protocol</a:t>
            </a:r>
            <a:r>
              <a:rPr lang="es-MX" sz="2000" dirty="0"/>
              <a:t>) es un protocolo robusto de alto nivel que envía, ordena y de ser necesario retransmite los mensajes, proveyendo un servicio confiable orientado a conexión.</a:t>
            </a:r>
          </a:p>
          <a:p>
            <a:pPr marL="0" indent="0">
              <a:buNone/>
            </a:pPr>
            <a:endParaRPr lang="es-MX" sz="2000" dirty="0"/>
          </a:p>
        </p:txBody>
      </p:sp>
    </p:spTree>
    <p:extLst>
      <p:ext uri="{BB962C8B-B14F-4D97-AF65-F5344CB8AC3E}">
        <p14:creationId xmlns:p14="http://schemas.microsoft.com/office/powerpoint/2010/main" val="17326001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Programación sobre redes de datos</a:t>
            </a:r>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El protocolo UDP (</a:t>
            </a:r>
            <a:r>
              <a:rPr lang="es-MX" sz="2000" dirty="0" err="1"/>
              <a:t>User</a:t>
            </a:r>
            <a:r>
              <a:rPr lang="es-MX" sz="2000" dirty="0"/>
              <a:t> </a:t>
            </a:r>
            <a:r>
              <a:rPr lang="es-MX" sz="2000" dirty="0" err="1"/>
              <a:t>Datagram</a:t>
            </a:r>
            <a:r>
              <a:rPr lang="es-MX" sz="2000" dirty="0"/>
              <a:t> </a:t>
            </a:r>
            <a:r>
              <a:rPr lang="es-MX" sz="2000" dirty="0" err="1"/>
              <a:t>Protocol</a:t>
            </a:r>
            <a:r>
              <a:rPr lang="es-MX" sz="2000" dirty="0"/>
              <a:t>) se utiliza para proveer una transmisión de paquetes rápida, no orientada a conexión y poco confiable.</a:t>
            </a:r>
          </a:p>
          <a:p>
            <a:pPr marL="0" indent="0">
              <a:buNone/>
            </a:pPr>
            <a:r>
              <a:rPr lang="es-MX" sz="2000" dirty="0"/>
              <a:t>El protocolo TCP/IP define 1024 puertos para servicios provistos por Internet.</a:t>
            </a:r>
          </a:p>
          <a:p>
            <a:pPr marL="0" indent="0">
              <a:buNone/>
            </a:pPr>
            <a:r>
              <a:rPr lang="es-MX" sz="2400" b="1" dirty="0"/>
              <a:t>Tarea: Investigar los puertos lógicos de aplicación.</a:t>
            </a:r>
          </a:p>
        </p:txBody>
      </p:sp>
    </p:spTree>
    <p:extLst>
      <p:ext uri="{BB962C8B-B14F-4D97-AF65-F5344CB8AC3E}">
        <p14:creationId xmlns:p14="http://schemas.microsoft.com/office/powerpoint/2010/main" val="2540451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Programación sobre redes de datos</a:t>
            </a:r>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Un componente clave de la comunicación por Internet son las direcciones. Una dirección es un número que identifica de manera única a cada dispositivo conectado a una red de datos.</a:t>
            </a:r>
          </a:p>
          <a:p>
            <a:pPr marL="0" indent="0">
              <a:buNone/>
            </a:pPr>
            <a:r>
              <a:rPr lang="es-MX" sz="2000" dirty="0"/>
              <a:t>Actualmente se utilizan dos protocolos para formar las direcciones, el protocolo IPv4 permite formar direcciones IP formadas por 32 bits, los cuales son organizados en 4 conjuntos de 8 bits.</a:t>
            </a:r>
          </a:p>
          <a:p>
            <a:pPr marL="0" indent="0">
              <a:buNone/>
            </a:pPr>
            <a:r>
              <a:rPr lang="es-MX" sz="2000" dirty="0"/>
              <a:t>Ver comando </a:t>
            </a:r>
            <a:r>
              <a:rPr lang="es-MX" sz="2000" dirty="0" err="1"/>
              <a:t>ipconfig</a:t>
            </a:r>
            <a:r>
              <a:rPr lang="es-MX" sz="2000" dirty="0"/>
              <a:t> por consola.</a:t>
            </a:r>
          </a:p>
        </p:txBody>
      </p:sp>
    </p:spTree>
    <p:extLst>
      <p:ext uri="{BB962C8B-B14F-4D97-AF65-F5344CB8AC3E}">
        <p14:creationId xmlns:p14="http://schemas.microsoft.com/office/powerpoint/2010/main" val="19174289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Programación sobre redes de datos</a:t>
            </a:r>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lnSpcReduction="10000"/>
          </a:bodyPr>
          <a:lstStyle/>
          <a:p>
            <a:pPr marL="0" indent="0">
              <a:buNone/>
            </a:pPr>
            <a:r>
              <a:rPr lang="es-MX" sz="2000" dirty="0"/>
              <a:t>El segundo protocolo es IPv6, el cual surge debido a la capacidad de IPv4 de solventar la cantidad de usuarios de Internet y por tanto de dispositivos conectados a ella.</a:t>
            </a:r>
          </a:p>
          <a:p>
            <a:pPr marL="0" indent="0">
              <a:buNone/>
            </a:pPr>
            <a:r>
              <a:rPr lang="es-MX" sz="2000" dirty="0"/>
              <a:t>Las direcciones IPv6 están formadas por 128 bits organizados en 8 conjuntos de 16 bits.</a:t>
            </a:r>
          </a:p>
          <a:p>
            <a:pPr marL="0" indent="0">
              <a:buNone/>
            </a:pPr>
            <a:r>
              <a:rPr lang="es-MX" sz="2000" dirty="0"/>
              <a:t>Para permitir que los usuarios utilicen una interfaz para la comunicación con maquinas conectadas a la red, surgen los nombres de dominio, dichos nombres describen la ubicación de un dispositivo en un espacio de nombres. El Servicio de Nombres de Dominio (DNS) se encarga de mapear un nombre de dominio con una dirección IP.</a:t>
            </a:r>
          </a:p>
        </p:txBody>
      </p:sp>
    </p:spTree>
    <p:extLst>
      <p:ext uri="{BB962C8B-B14F-4D97-AF65-F5344CB8AC3E}">
        <p14:creationId xmlns:p14="http://schemas.microsoft.com/office/powerpoint/2010/main" val="24678547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Captura de pantalla de un celular&#10;&#10;Descripción generada automáticamente">
            <a:extLst>
              <a:ext uri="{FF2B5EF4-FFF2-40B4-BE49-F238E27FC236}">
                <a16:creationId xmlns:a16="http://schemas.microsoft.com/office/drawing/2014/main" id="{A4466955-E80E-4BB7-B485-878BEF7C090C}"/>
              </a:ext>
            </a:extLst>
          </p:cNvPr>
          <p:cNvPicPr>
            <a:picLocks noChangeAspect="1"/>
          </p:cNvPicPr>
          <p:nvPr/>
        </p:nvPicPr>
        <p:blipFill>
          <a:blip r:embed="rId2"/>
          <a:stretch>
            <a:fillRect/>
          </a:stretch>
        </p:blipFill>
        <p:spPr>
          <a:xfrm>
            <a:off x="3784939" y="133065"/>
            <a:ext cx="4845024" cy="6591869"/>
          </a:xfrm>
          <a:prstGeom prst="rect">
            <a:avLst/>
          </a:prstGeom>
        </p:spPr>
      </p:pic>
    </p:spTree>
    <p:extLst>
      <p:ext uri="{BB962C8B-B14F-4D97-AF65-F5344CB8AC3E}">
        <p14:creationId xmlns:p14="http://schemas.microsoft.com/office/powerpoint/2010/main" val="22727860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La clase </a:t>
            </a:r>
            <a:r>
              <a:rPr lang="es-MX" dirty="0" err="1"/>
              <a:t>InetAddress</a:t>
            </a:r>
            <a:endParaRPr lang="es-MX" dirty="0"/>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Esta clase se utiliza para encapsular tanto direcciones IP numéricas IPv4 e IPv6 como nombres de dominio. </a:t>
            </a:r>
          </a:p>
          <a:p>
            <a:pPr marL="0" indent="0">
              <a:buNone/>
            </a:pPr>
            <a:r>
              <a:rPr lang="es-MX" sz="2000" dirty="0"/>
              <a:t>La clase </a:t>
            </a:r>
            <a:r>
              <a:rPr lang="es-MX" sz="2000" dirty="0" err="1"/>
              <a:t>InetAddress</a:t>
            </a:r>
            <a:r>
              <a:rPr lang="es-MX" sz="2000" dirty="0"/>
              <a:t> no tiene constructores visibles, para crear un objeto de esta clase, se debe utilizar un </a:t>
            </a:r>
            <a:r>
              <a:rPr lang="es-MX" sz="2000" i="1" u="sng" dirty="0"/>
              <a:t>método de fabrica</a:t>
            </a:r>
            <a:r>
              <a:rPr lang="es-MX" sz="2000" dirty="0"/>
              <a:t>. </a:t>
            </a:r>
          </a:p>
          <a:p>
            <a:pPr marL="0" indent="0">
              <a:buNone/>
            </a:pPr>
            <a:r>
              <a:rPr lang="es-MX" sz="2000" dirty="0"/>
              <a:t>Se conoce como método de fabrica a un método estático que devuelve una instancia de dicha clase.</a:t>
            </a:r>
          </a:p>
        </p:txBody>
      </p:sp>
    </p:spTree>
    <p:extLst>
      <p:ext uri="{BB962C8B-B14F-4D97-AF65-F5344CB8AC3E}">
        <p14:creationId xmlns:p14="http://schemas.microsoft.com/office/powerpoint/2010/main" val="22351280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La clase </a:t>
            </a:r>
            <a:r>
              <a:rPr lang="es-MX" dirty="0" err="1"/>
              <a:t>InetAddress</a:t>
            </a:r>
            <a:endParaRPr lang="es-MX" dirty="0"/>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Los métodos de fabrica mas utilizados de esta clase son:</a:t>
            </a:r>
          </a:p>
          <a:p>
            <a:pPr marL="0" indent="0">
              <a:buNone/>
            </a:pPr>
            <a:r>
              <a:rPr lang="es-MX" sz="2000" dirty="0"/>
              <a:t>	</a:t>
            </a:r>
            <a:r>
              <a:rPr lang="es-MX" sz="2000" dirty="0" err="1"/>
              <a:t>static</a:t>
            </a:r>
            <a:r>
              <a:rPr lang="es-MX" sz="2000" dirty="0"/>
              <a:t> </a:t>
            </a:r>
            <a:r>
              <a:rPr lang="es-MX" sz="2000" dirty="0" err="1"/>
              <a:t>InetAddress</a:t>
            </a:r>
            <a:r>
              <a:rPr lang="es-MX" sz="2000" dirty="0"/>
              <a:t> </a:t>
            </a:r>
            <a:r>
              <a:rPr lang="es-MX" sz="2000" dirty="0" err="1"/>
              <a:t>getLocalHost</a:t>
            </a:r>
            <a:r>
              <a:rPr lang="es-MX" sz="2000" dirty="0"/>
              <a:t>() </a:t>
            </a:r>
            <a:r>
              <a:rPr lang="es-MX" sz="2000" dirty="0" err="1"/>
              <a:t>throws</a:t>
            </a:r>
            <a:r>
              <a:rPr lang="es-MX" sz="2000" dirty="0"/>
              <a:t> </a:t>
            </a:r>
            <a:r>
              <a:rPr lang="es-MX" sz="2000" dirty="0" err="1"/>
              <a:t>UnknownHostException</a:t>
            </a:r>
            <a:endParaRPr lang="es-MX" sz="2000" dirty="0"/>
          </a:p>
          <a:p>
            <a:pPr marL="0" indent="0">
              <a:buNone/>
            </a:pPr>
            <a:r>
              <a:rPr lang="es-MX" sz="2000" dirty="0"/>
              <a:t>	</a:t>
            </a:r>
            <a:r>
              <a:rPr lang="es-MX" sz="2000" dirty="0" err="1"/>
              <a:t>static</a:t>
            </a:r>
            <a:r>
              <a:rPr lang="es-MX" sz="2000" dirty="0"/>
              <a:t> </a:t>
            </a:r>
            <a:r>
              <a:rPr lang="es-MX" sz="2000" dirty="0" err="1"/>
              <a:t>InetAddress</a:t>
            </a:r>
            <a:r>
              <a:rPr lang="es-MX" sz="2000" dirty="0"/>
              <a:t> </a:t>
            </a:r>
            <a:r>
              <a:rPr lang="es-MX" sz="2000" dirty="0" err="1"/>
              <a:t>getByName</a:t>
            </a:r>
            <a:r>
              <a:rPr lang="es-MX" sz="2000" dirty="0"/>
              <a:t>(</a:t>
            </a:r>
            <a:r>
              <a:rPr lang="es-MX" sz="2000" dirty="0" err="1"/>
              <a:t>String</a:t>
            </a:r>
            <a:r>
              <a:rPr lang="es-MX" sz="2000" dirty="0"/>
              <a:t> </a:t>
            </a:r>
            <a:r>
              <a:rPr lang="es-MX" sz="2000" dirty="0" err="1"/>
              <a:t>hostName</a:t>
            </a:r>
            <a:r>
              <a:rPr lang="es-MX" sz="2000" dirty="0"/>
              <a:t>)</a:t>
            </a:r>
          </a:p>
          <a:p>
            <a:pPr marL="0" indent="0">
              <a:buNone/>
            </a:pPr>
            <a:r>
              <a:rPr lang="es-MX" sz="2000" dirty="0"/>
              <a:t>		 </a:t>
            </a:r>
            <a:r>
              <a:rPr lang="es-MX" sz="2000" dirty="0" err="1"/>
              <a:t>throws</a:t>
            </a:r>
            <a:r>
              <a:rPr lang="es-MX" sz="2000" dirty="0"/>
              <a:t> </a:t>
            </a:r>
            <a:r>
              <a:rPr lang="es-MX" sz="2000" dirty="0" err="1"/>
              <a:t>UnknownHostException</a:t>
            </a:r>
            <a:endParaRPr lang="es-MX" sz="2000" dirty="0"/>
          </a:p>
          <a:p>
            <a:pPr marL="0" indent="0">
              <a:buNone/>
            </a:pPr>
            <a:r>
              <a:rPr lang="es-MX" sz="2000" dirty="0"/>
              <a:t>	 </a:t>
            </a:r>
            <a:r>
              <a:rPr lang="es-MX" sz="2000" dirty="0" err="1"/>
              <a:t>static</a:t>
            </a:r>
            <a:r>
              <a:rPr lang="es-MX" sz="2000" dirty="0"/>
              <a:t> </a:t>
            </a:r>
            <a:r>
              <a:rPr lang="es-MX" sz="2000" dirty="0" err="1"/>
              <a:t>InetAddress</a:t>
            </a:r>
            <a:r>
              <a:rPr lang="es-MX" sz="2000" dirty="0"/>
              <a:t> [] </a:t>
            </a:r>
            <a:r>
              <a:rPr lang="es-MX" sz="2000" dirty="0" err="1"/>
              <a:t>getAllByName</a:t>
            </a:r>
            <a:r>
              <a:rPr lang="es-MX" sz="2000" dirty="0"/>
              <a:t>(</a:t>
            </a:r>
            <a:r>
              <a:rPr lang="es-MX" sz="2000" dirty="0" err="1"/>
              <a:t>String</a:t>
            </a:r>
            <a:r>
              <a:rPr lang="es-MX" sz="2000" dirty="0"/>
              <a:t> </a:t>
            </a:r>
            <a:r>
              <a:rPr lang="es-MX" sz="2000" dirty="0" err="1"/>
              <a:t>hostName</a:t>
            </a:r>
            <a:r>
              <a:rPr lang="es-MX" sz="2000" dirty="0"/>
              <a:t>)</a:t>
            </a:r>
          </a:p>
          <a:p>
            <a:pPr marL="0" indent="0">
              <a:buNone/>
            </a:pPr>
            <a:r>
              <a:rPr lang="es-MX" sz="2000" dirty="0"/>
              <a:t>		 </a:t>
            </a:r>
            <a:r>
              <a:rPr lang="es-MX" sz="2000" dirty="0" err="1"/>
              <a:t>throws</a:t>
            </a:r>
            <a:r>
              <a:rPr lang="es-MX" sz="2000" dirty="0"/>
              <a:t> </a:t>
            </a:r>
            <a:r>
              <a:rPr lang="es-MX" sz="2000" dirty="0" err="1"/>
              <a:t>UnknownHostException</a:t>
            </a:r>
            <a:endParaRPr lang="es-MX" sz="2000" dirty="0"/>
          </a:p>
        </p:txBody>
      </p:sp>
    </p:spTree>
    <p:extLst>
      <p:ext uri="{BB962C8B-B14F-4D97-AF65-F5344CB8AC3E}">
        <p14:creationId xmlns:p14="http://schemas.microsoft.com/office/powerpoint/2010/main" val="1075033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76736-AD82-4ACC-AD41-BE7A67311C40}"/>
              </a:ext>
            </a:extLst>
          </p:cNvPr>
          <p:cNvSpPr>
            <a:spLocks noGrp="1"/>
          </p:cNvSpPr>
          <p:nvPr>
            <p:ph type="title"/>
          </p:nvPr>
        </p:nvSpPr>
        <p:spPr/>
        <p:txBody>
          <a:bodyPr/>
          <a:lstStyle/>
          <a:p>
            <a:r>
              <a:rPr lang="es-MX" dirty="0"/>
              <a:t>Flujos de bytes y flujos de caracteres</a:t>
            </a:r>
          </a:p>
        </p:txBody>
      </p:sp>
      <p:sp>
        <p:nvSpPr>
          <p:cNvPr id="3" name="Marcador de contenido 2">
            <a:extLst>
              <a:ext uri="{FF2B5EF4-FFF2-40B4-BE49-F238E27FC236}">
                <a16:creationId xmlns:a16="http://schemas.microsoft.com/office/drawing/2014/main" id="{E2F175BF-BD92-4600-B8B9-661F4A343FEB}"/>
              </a:ext>
            </a:extLst>
          </p:cNvPr>
          <p:cNvSpPr>
            <a:spLocks noGrp="1"/>
          </p:cNvSpPr>
          <p:nvPr>
            <p:ph idx="1"/>
          </p:nvPr>
        </p:nvSpPr>
        <p:spPr/>
        <p:txBody>
          <a:bodyPr anchor="ctr">
            <a:normAutofit/>
          </a:bodyPr>
          <a:lstStyle/>
          <a:p>
            <a:pPr marL="0" indent="0" algn="just">
              <a:buNone/>
            </a:pPr>
            <a:r>
              <a:rPr lang="es-MX" sz="2000" dirty="0"/>
              <a:t>En Java están definidos dos tipos de flujos de datos: </a:t>
            </a:r>
          </a:p>
          <a:p>
            <a:pPr algn="just"/>
            <a:r>
              <a:rPr lang="es-MX" sz="2000" b="1" dirty="0"/>
              <a:t>Flujos de bytes</a:t>
            </a:r>
            <a:endParaRPr lang="es-MX" sz="2000" dirty="0"/>
          </a:p>
          <a:p>
            <a:pPr algn="just"/>
            <a:r>
              <a:rPr lang="es-MX" sz="2000" b="1" dirty="0"/>
              <a:t>Flujos de caracteres</a:t>
            </a:r>
            <a:endParaRPr lang="es-MX" sz="2000" dirty="0"/>
          </a:p>
        </p:txBody>
      </p:sp>
    </p:spTree>
    <p:extLst>
      <p:ext uri="{BB962C8B-B14F-4D97-AF65-F5344CB8AC3E}">
        <p14:creationId xmlns:p14="http://schemas.microsoft.com/office/powerpoint/2010/main" val="31173200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DF1FE2-B03B-48C9-9E6B-D7166B164D06}"/>
              </a:ext>
            </a:extLst>
          </p:cNvPr>
          <p:cNvSpPr>
            <a:spLocks noGrp="1"/>
          </p:cNvSpPr>
          <p:nvPr>
            <p:ph type="title"/>
          </p:nvPr>
        </p:nvSpPr>
        <p:spPr/>
        <p:txBody>
          <a:bodyPr/>
          <a:lstStyle/>
          <a:p>
            <a:r>
              <a:rPr lang="es-MX" dirty="0"/>
              <a:t>Ver ejemplo PruebaDireccion.java</a:t>
            </a:r>
          </a:p>
        </p:txBody>
      </p:sp>
      <p:sp>
        <p:nvSpPr>
          <p:cNvPr id="3" name="Marcador de texto 2">
            <a:extLst>
              <a:ext uri="{FF2B5EF4-FFF2-40B4-BE49-F238E27FC236}">
                <a16:creationId xmlns:a16="http://schemas.microsoft.com/office/drawing/2014/main" id="{44787BEE-8A48-47FA-8DF0-CC838D2E430B}"/>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8050706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6954ED-6071-41ED-A20C-6F02623AD54D}"/>
              </a:ext>
            </a:extLst>
          </p:cNvPr>
          <p:cNvSpPr>
            <a:spLocks noGrp="1"/>
          </p:cNvSpPr>
          <p:nvPr>
            <p:ph type="title"/>
          </p:nvPr>
        </p:nvSpPr>
        <p:spPr/>
        <p:txBody>
          <a:bodyPr/>
          <a:lstStyle/>
          <a:p>
            <a:r>
              <a:rPr lang="es-MX" dirty="0"/>
              <a:t>Sockets TCP/IP</a:t>
            </a:r>
          </a:p>
        </p:txBody>
      </p:sp>
      <p:sp>
        <p:nvSpPr>
          <p:cNvPr id="3" name="Marcador de texto 2">
            <a:extLst>
              <a:ext uri="{FF2B5EF4-FFF2-40B4-BE49-F238E27FC236}">
                <a16:creationId xmlns:a16="http://schemas.microsoft.com/office/drawing/2014/main" id="{9547C04B-6417-4651-926E-B77E8F19EA3E}"/>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15540239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A40676-E566-4299-8B76-3ED5E3769AC5}"/>
              </a:ext>
            </a:extLst>
          </p:cNvPr>
          <p:cNvSpPr>
            <a:spLocks noGrp="1"/>
          </p:cNvSpPr>
          <p:nvPr>
            <p:ph type="title"/>
          </p:nvPr>
        </p:nvSpPr>
        <p:spPr/>
        <p:txBody>
          <a:bodyPr/>
          <a:lstStyle/>
          <a:p>
            <a:r>
              <a:rPr lang="es-MX" dirty="0"/>
              <a:t>Sockets TCP/IP</a:t>
            </a:r>
          </a:p>
        </p:txBody>
      </p:sp>
      <p:sp>
        <p:nvSpPr>
          <p:cNvPr id="3" name="Marcador de contenido 2">
            <a:extLst>
              <a:ext uri="{FF2B5EF4-FFF2-40B4-BE49-F238E27FC236}">
                <a16:creationId xmlns:a16="http://schemas.microsoft.com/office/drawing/2014/main" id="{18A35C7D-C639-4BE2-9B00-0A363DEFC736}"/>
              </a:ext>
            </a:extLst>
          </p:cNvPr>
          <p:cNvSpPr>
            <a:spLocks noGrp="1"/>
          </p:cNvSpPr>
          <p:nvPr>
            <p:ph idx="1"/>
          </p:nvPr>
        </p:nvSpPr>
        <p:spPr/>
        <p:txBody>
          <a:bodyPr anchor="ctr">
            <a:normAutofit/>
          </a:bodyPr>
          <a:lstStyle/>
          <a:p>
            <a:pPr marL="0" indent="0">
              <a:buNone/>
            </a:pPr>
            <a:r>
              <a:rPr lang="es-MX" sz="2000" dirty="0"/>
              <a:t>Una red de datos esta compuesta por dispositivos que intercambian información a través de un canal de comunicación.</a:t>
            </a:r>
          </a:p>
          <a:p>
            <a:pPr marL="0" indent="0">
              <a:buNone/>
            </a:pPr>
            <a:r>
              <a:rPr lang="es-MX" sz="2000" dirty="0"/>
              <a:t>La información es transmitida como una secuencia de bytes que son interpretados por las aplicaciones que hacen uso de ellos. A estas secuencias de bytes se les conoce como paquetes. Los paquetes contienen información de control, requerida por las diferentes capas de la red.</a:t>
            </a:r>
          </a:p>
        </p:txBody>
      </p:sp>
    </p:spTree>
    <p:extLst>
      <p:ext uri="{BB962C8B-B14F-4D97-AF65-F5344CB8AC3E}">
        <p14:creationId xmlns:p14="http://schemas.microsoft.com/office/powerpoint/2010/main" val="8593721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A40676-E566-4299-8B76-3ED5E3769AC5}"/>
              </a:ext>
            </a:extLst>
          </p:cNvPr>
          <p:cNvSpPr>
            <a:spLocks noGrp="1"/>
          </p:cNvSpPr>
          <p:nvPr>
            <p:ph type="title"/>
          </p:nvPr>
        </p:nvSpPr>
        <p:spPr/>
        <p:txBody>
          <a:bodyPr/>
          <a:lstStyle/>
          <a:p>
            <a:r>
              <a:rPr lang="es-MX" dirty="0"/>
              <a:t>Sockets TCP/IP</a:t>
            </a:r>
          </a:p>
        </p:txBody>
      </p:sp>
      <p:sp>
        <p:nvSpPr>
          <p:cNvPr id="3" name="Marcador de contenido 2">
            <a:extLst>
              <a:ext uri="{FF2B5EF4-FFF2-40B4-BE49-F238E27FC236}">
                <a16:creationId xmlns:a16="http://schemas.microsoft.com/office/drawing/2014/main" id="{18A35C7D-C639-4BE2-9B00-0A363DEFC736}"/>
              </a:ext>
            </a:extLst>
          </p:cNvPr>
          <p:cNvSpPr>
            <a:spLocks noGrp="1"/>
          </p:cNvSpPr>
          <p:nvPr>
            <p:ph idx="1"/>
          </p:nvPr>
        </p:nvSpPr>
        <p:spPr/>
        <p:txBody>
          <a:bodyPr anchor="ctr">
            <a:normAutofit/>
          </a:bodyPr>
          <a:lstStyle/>
          <a:p>
            <a:pPr marL="0" indent="0">
              <a:buNone/>
            </a:pPr>
            <a:r>
              <a:rPr lang="es-MX" sz="2000" dirty="0"/>
              <a:t>Un protocolo es un acuerdo sobre los paquetes intercambiables entre dos programas que se comunican y lo que significan dichos paquetes. Un protocolo define como </a:t>
            </a:r>
            <a:r>
              <a:rPr lang="es-MX" sz="2000" dirty="0" err="1"/>
              <a:t>estan</a:t>
            </a:r>
            <a:r>
              <a:rPr lang="es-MX" sz="2000" dirty="0"/>
              <a:t> estructurados los paquetes y como será interpretada la información que contienen.</a:t>
            </a:r>
          </a:p>
          <a:p>
            <a:pPr marL="0" indent="0">
              <a:buNone/>
            </a:pPr>
            <a:r>
              <a:rPr lang="es-MX" sz="2000" dirty="0"/>
              <a:t>Se diseña un protocolo para resolver un problema empleando un conjunto de recursos específicos.</a:t>
            </a:r>
          </a:p>
        </p:txBody>
      </p:sp>
    </p:spTree>
    <p:extLst>
      <p:ext uri="{BB962C8B-B14F-4D97-AF65-F5344CB8AC3E}">
        <p14:creationId xmlns:p14="http://schemas.microsoft.com/office/powerpoint/2010/main" val="7703599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A40676-E566-4299-8B76-3ED5E3769AC5}"/>
              </a:ext>
            </a:extLst>
          </p:cNvPr>
          <p:cNvSpPr>
            <a:spLocks noGrp="1"/>
          </p:cNvSpPr>
          <p:nvPr>
            <p:ph type="title"/>
          </p:nvPr>
        </p:nvSpPr>
        <p:spPr/>
        <p:txBody>
          <a:bodyPr/>
          <a:lstStyle/>
          <a:p>
            <a:r>
              <a:rPr lang="es-MX" dirty="0"/>
              <a:t>Sockets TCP/IP</a:t>
            </a:r>
          </a:p>
        </p:txBody>
      </p:sp>
      <p:sp>
        <p:nvSpPr>
          <p:cNvPr id="3" name="Marcador de contenido 2">
            <a:extLst>
              <a:ext uri="{FF2B5EF4-FFF2-40B4-BE49-F238E27FC236}">
                <a16:creationId xmlns:a16="http://schemas.microsoft.com/office/drawing/2014/main" id="{18A35C7D-C639-4BE2-9B00-0A363DEFC736}"/>
              </a:ext>
            </a:extLst>
          </p:cNvPr>
          <p:cNvSpPr>
            <a:spLocks noGrp="1"/>
          </p:cNvSpPr>
          <p:nvPr>
            <p:ph idx="1"/>
          </p:nvPr>
        </p:nvSpPr>
        <p:spPr/>
        <p:txBody>
          <a:bodyPr anchor="ctr">
            <a:normAutofit/>
          </a:bodyPr>
          <a:lstStyle/>
          <a:p>
            <a:pPr marL="0" indent="0">
              <a:buNone/>
            </a:pPr>
            <a:r>
              <a:rPr lang="es-MX" sz="2000" dirty="0"/>
              <a:t>Implementar una red útil requiere la resolución de múltiples problemas. </a:t>
            </a:r>
          </a:p>
          <a:p>
            <a:pPr marL="0" indent="0">
              <a:buNone/>
            </a:pPr>
            <a:r>
              <a:rPr lang="es-MX" sz="2000" dirty="0"/>
              <a:t>El protocolo TCP/IP es una colección de soluciones llamada familia de protocolos o conjunto de protocolos que permite solucionar varios de estos problemas.</a:t>
            </a:r>
          </a:p>
          <a:p>
            <a:pPr marL="0" indent="0">
              <a:buNone/>
            </a:pPr>
            <a:r>
              <a:rPr lang="es-MX" sz="2000" dirty="0"/>
              <a:t>Los protocolos principales de la familia TCP/IP son el Protocolo de Internet (IP), el Protocolo de Control de Transmisión de Paquetes (TCP) y el Protocolo de Datagramas de Usuario (UDP).</a:t>
            </a:r>
          </a:p>
        </p:txBody>
      </p:sp>
    </p:spTree>
    <p:extLst>
      <p:ext uri="{BB962C8B-B14F-4D97-AF65-F5344CB8AC3E}">
        <p14:creationId xmlns:p14="http://schemas.microsoft.com/office/powerpoint/2010/main" val="27209435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8DEF1D-FD45-4506-BC4D-A6A8FB7735BA}"/>
              </a:ext>
            </a:extLst>
          </p:cNvPr>
          <p:cNvSpPr>
            <a:spLocks noGrp="1"/>
          </p:cNvSpPr>
          <p:nvPr>
            <p:ph type="title"/>
          </p:nvPr>
        </p:nvSpPr>
        <p:spPr/>
        <p:txBody>
          <a:bodyPr/>
          <a:lstStyle/>
          <a:p>
            <a:r>
              <a:rPr lang="es-MX" dirty="0"/>
              <a:t>Sockets TCP/IP</a:t>
            </a:r>
          </a:p>
        </p:txBody>
      </p:sp>
      <p:pic>
        <p:nvPicPr>
          <p:cNvPr id="4" name="Marcador de contenido 6" descr="Imagen que contiene captura de pantalla&#10;&#10;Descripción generada automáticamente">
            <a:extLst>
              <a:ext uri="{FF2B5EF4-FFF2-40B4-BE49-F238E27FC236}">
                <a16:creationId xmlns:a16="http://schemas.microsoft.com/office/drawing/2014/main" id="{A9DBA4C1-D566-4680-8F9F-8BDB455734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5700" y="2947057"/>
            <a:ext cx="8824913" cy="2729186"/>
          </a:xfrm>
        </p:spPr>
      </p:pic>
    </p:spTree>
    <p:extLst>
      <p:ext uri="{BB962C8B-B14F-4D97-AF65-F5344CB8AC3E}">
        <p14:creationId xmlns:p14="http://schemas.microsoft.com/office/powerpoint/2010/main" val="13264638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0C7C02-BFA6-4FD0-B7A0-6128084E30CD}"/>
              </a:ext>
            </a:extLst>
          </p:cNvPr>
          <p:cNvSpPr>
            <a:spLocks noGrp="1"/>
          </p:cNvSpPr>
          <p:nvPr>
            <p:ph type="title"/>
          </p:nvPr>
        </p:nvSpPr>
        <p:spPr/>
        <p:txBody>
          <a:bodyPr/>
          <a:lstStyle/>
          <a:p>
            <a:r>
              <a:rPr lang="es-MX" dirty="0"/>
              <a:t>Sockets TCP/IP</a:t>
            </a:r>
          </a:p>
        </p:txBody>
      </p:sp>
      <p:sp>
        <p:nvSpPr>
          <p:cNvPr id="3" name="Marcador de contenido 2">
            <a:extLst>
              <a:ext uri="{FF2B5EF4-FFF2-40B4-BE49-F238E27FC236}">
                <a16:creationId xmlns:a16="http://schemas.microsoft.com/office/drawing/2014/main" id="{0F4CFF4B-AFE8-4221-94B0-F7AD0A95E50B}"/>
              </a:ext>
            </a:extLst>
          </p:cNvPr>
          <p:cNvSpPr>
            <a:spLocks noGrp="1"/>
          </p:cNvSpPr>
          <p:nvPr>
            <p:ph idx="1"/>
          </p:nvPr>
        </p:nvSpPr>
        <p:spPr/>
        <p:txBody>
          <a:bodyPr anchor="ctr">
            <a:normAutofit/>
          </a:bodyPr>
          <a:lstStyle/>
          <a:p>
            <a:pPr marL="0" indent="0">
              <a:buNone/>
            </a:pPr>
            <a:r>
              <a:rPr lang="es-MX" sz="2000" dirty="0"/>
              <a:t>Sobre la capa IP se encuentra la capa de transporte, la cual contiene dos protocolos a través de los cuales se puede enviar un datagrama, TCP y UDP, ambos protocolos tienen una función en común, el direccionamiento; esta característica es utilizada para que un paquete sea enviado a una aplicación determinada. </a:t>
            </a:r>
          </a:p>
          <a:p>
            <a:pPr marL="0" indent="0">
              <a:buNone/>
            </a:pPr>
            <a:r>
              <a:rPr lang="es-MX" sz="2000" dirty="0"/>
              <a:t>Ambos protocolos de la capa de transporte utilizan direcciones llamadas números de puerto, para identificar las aplicaciones en los hosts.</a:t>
            </a:r>
          </a:p>
          <a:p>
            <a:pPr marL="0" indent="0">
              <a:buNone/>
            </a:pPr>
            <a:endParaRPr lang="es-MX" sz="2000" dirty="0"/>
          </a:p>
        </p:txBody>
      </p:sp>
    </p:spTree>
    <p:extLst>
      <p:ext uri="{BB962C8B-B14F-4D97-AF65-F5344CB8AC3E}">
        <p14:creationId xmlns:p14="http://schemas.microsoft.com/office/powerpoint/2010/main" val="30647801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19F92-92C5-4B77-A79F-88E37FDD9395}"/>
              </a:ext>
            </a:extLst>
          </p:cNvPr>
          <p:cNvSpPr>
            <a:spLocks noGrp="1"/>
          </p:cNvSpPr>
          <p:nvPr>
            <p:ph type="title"/>
          </p:nvPr>
        </p:nvSpPr>
        <p:spPr/>
        <p:txBody>
          <a:bodyPr/>
          <a:lstStyle/>
          <a:p>
            <a:endParaRPr lang="es-MX"/>
          </a:p>
        </p:txBody>
      </p:sp>
      <p:pic>
        <p:nvPicPr>
          <p:cNvPr id="4" name="Marcador de contenido 3">
            <a:extLst>
              <a:ext uri="{FF2B5EF4-FFF2-40B4-BE49-F238E27FC236}">
                <a16:creationId xmlns:a16="http://schemas.microsoft.com/office/drawing/2014/main" id="{8710B163-27E7-46C8-9997-2A864A93FC92}"/>
              </a:ext>
            </a:extLst>
          </p:cNvPr>
          <p:cNvPicPr>
            <a:picLocks noGrp="1" noChangeAspect="1"/>
          </p:cNvPicPr>
          <p:nvPr>
            <p:ph idx="1"/>
          </p:nvPr>
        </p:nvPicPr>
        <p:blipFill rotWithShape="1">
          <a:blip r:embed="rId2"/>
          <a:srcRect l="26370" t="20069" r="14491" b="40382"/>
          <a:stretch/>
        </p:blipFill>
        <p:spPr>
          <a:xfrm>
            <a:off x="1862384" y="2947916"/>
            <a:ext cx="7281616" cy="2595221"/>
          </a:xfrm>
          <a:prstGeom prst="rect">
            <a:avLst/>
          </a:prstGeom>
        </p:spPr>
      </p:pic>
      <p:sp>
        <p:nvSpPr>
          <p:cNvPr id="5" name="CuadroTexto 4">
            <a:extLst>
              <a:ext uri="{FF2B5EF4-FFF2-40B4-BE49-F238E27FC236}">
                <a16:creationId xmlns:a16="http://schemas.microsoft.com/office/drawing/2014/main" id="{E8C83879-F878-4959-AF9B-6BC77D09FDD0}"/>
              </a:ext>
            </a:extLst>
          </p:cNvPr>
          <p:cNvSpPr txBox="1"/>
          <p:nvPr/>
        </p:nvSpPr>
        <p:spPr>
          <a:xfrm>
            <a:off x="1154954" y="5543137"/>
            <a:ext cx="10690747" cy="369332"/>
          </a:xfrm>
          <a:prstGeom prst="rect">
            <a:avLst/>
          </a:prstGeom>
          <a:noFill/>
        </p:spPr>
        <p:txBody>
          <a:bodyPr wrap="none" rtlCol="0">
            <a:spAutoFit/>
          </a:bodyPr>
          <a:lstStyle/>
          <a:p>
            <a:r>
              <a:rPr lang="es-MX" dirty="0"/>
              <a:t>https://www.ibm.com/support/knowledgecenter/es/ssw_aix_72/network/tcpip_protocols.html</a:t>
            </a:r>
          </a:p>
        </p:txBody>
      </p:sp>
    </p:spTree>
    <p:extLst>
      <p:ext uri="{BB962C8B-B14F-4D97-AF65-F5344CB8AC3E}">
        <p14:creationId xmlns:p14="http://schemas.microsoft.com/office/powerpoint/2010/main" val="11365661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FB8BC8-BAC6-43AE-AB7B-9688B9886D33}"/>
              </a:ext>
            </a:extLst>
          </p:cNvPr>
          <p:cNvSpPr>
            <a:spLocks noGrp="1"/>
          </p:cNvSpPr>
          <p:nvPr>
            <p:ph type="title"/>
          </p:nvPr>
        </p:nvSpPr>
        <p:spPr/>
        <p:txBody>
          <a:bodyPr/>
          <a:lstStyle/>
          <a:p>
            <a:r>
              <a:rPr lang="es-MX" dirty="0"/>
              <a:t>Sockets TCP/IP</a:t>
            </a:r>
          </a:p>
        </p:txBody>
      </p:sp>
      <p:sp>
        <p:nvSpPr>
          <p:cNvPr id="3" name="Marcador de contenido 2">
            <a:extLst>
              <a:ext uri="{FF2B5EF4-FFF2-40B4-BE49-F238E27FC236}">
                <a16:creationId xmlns:a16="http://schemas.microsoft.com/office/drawing/2014/main" id="{6A4A60C2-2C85-474A-A5D5-A296541AC973}"/>
              </a:ext>
            </a:extLst>
          </p:cNvPr>
          <p:cNvSpPr>
            <a:spLocks noGrp="1"/>
          </p:cNvSpPr>
          <p:nvPr>
            <p:ph idx="1"/>
          </p:nvPr>
        </p:nvSpPr>
        <p:spPr/>
        <p:txBody>
          <a:bodyPr anchor="ctr">
            <a:normAutofit/>
          </a:bodyPr>
          <a:lstStyle/>
          <a:p>
            <a:pPr marL="0" indent="0">
              <a:buNone/>
            </a:pPr>
            <a:r>
              <a:rPr lang="es-MX" sz="2000" dirty="0"/>
              <a:t>La diferencia entre los protocolos TCP y UDP radica en que TCP esta diseñado para detectar y recuperarse de perdidas, duplicidad y errores que puedan ocurrir durante la transmisión debido a que provee un canal confiable de flujo de bytes, mientras UDP solo se encarga de extender el servicio de envío de datagramas del protocolo IP para la comunicación entre aplicaciones y no provee recuperación frente a errores.</a:t>
            </a:r>
          </a:p>
          <a:p>
            <a:pPr marL="0" indent="0">
              <a:buNone/>
            </a:pPr>
            <a:endParaRPr lang="es-MX" sz="2000" dirty="0"/>
          </a:p>
        </p:txBody>
      </p:sp>
    </p:spTree>
    <p:extLst>
      <p:ext uri="{BB962C8B-B14F-4D97-AF65-F5344CB8AC3E}">
        <p14:creationId xmlns:p14="http://schemas.microsoft.com/office/powerpoint/2010/main" val="333866594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FB8BC8-BAC6-43AE-AB7B-9688B9886D33}"/>
              </a:ext>
            </a:extLst>
          </p:cNvPr>
          <p:cNvSpPr>
            <a:spLocks noGrp="1"/>
          </p:cNvSpPr>
          <p:nvPr>
            <p:ph type="title"/>
          </p:nvPr>
        </p:nvSpPr>
        <p:spPr/>
        <p:txBody>
          <a:bodyPr/>
          <a:lstStyle/>
          <a:p>
            <a:r>
              <a:rPr lang="es-MX" dirty="0"/>
              <a:t>Sockets TCP/IP</a:t>
            </a:r>
          </a:p>
        </p:txBody>
      </p:sp>
      <p:sp>
        <p:nvSpPr>
          <p:cNvPr id="3" name="Marcador de contenido 2">
            <a:extLst>
              <a:ext uri="{FF2B5EF4-FFF2-40B4-BE49-F238E27FC236}">
                <a16:creationId xmlns:a16="http://schemas.microsoft.com/office/drawing/2014/main" id="{6A4A60C2-2C85-474A-A5D5-A296541AC973}"/>
              </a:ext>
            </a:extLst>
          </p:cNvPr>
          <p:cNvSpPr>
            <a:spLocks noGrp="1"/>
          </p:cNvSpPr>
          <p:nvPr>
            <p:ph idx="1"/>
          </p:nvPr>
        </p:nvSpPr>
        <p:spPr/>
        <p:txBody>
          <a:bodyPr anchor="ctr">
            <a:normAutofit/>
          </a:bodyPr>
          <a:lstStyle/>
          <a:p>
            <a:pPr marL="0" indent="0">
              <a:buNone/>
            </a:pPr>
            <a:r>
              <a:rPr lang="es-MX" sz="2000" dirty="0"/>
              <a:t>Un socket es una abstracción a través de la cual una aplicación puede enviar o recibir información. Un socket le permite a una aplicación conectarse a una red y comunicarse con otras aplicaciones que también estén conectadas.</a:t>
            </a:r>
          </a:p>
          <a:p>
            <a:pPr marL="0" indent="0">
              <a:buNone/>
            </a:pPr>
            <a:endParaRPr lang="es-MX" sz="2000" dirty="0"/>
          </a:p>
        </p:txBody>
      </p:sp>
    </p:spTree>
    <p:extLst>
      <p:ext uri="{BB962C8B-B14F-4D97-AF65-F5344CB8AC3E}">
        <p14:creationId xmlns:p14="http://schemas.microsoft.com/office/powerpoint/2010/main" val="161878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76736-AD82-4ACC-AD41-BE7A67311C40}"/>
              </a:ext>
            </a:extLst>
          </p:cNvPr>
          <p:cNvSpPr>
            <a:spLocks noGrp="1"/>
          </p:cNvSpPr>
          <p:nvPr>
            <p:ph type="title"/>
          </p:nvPr>
        </p:nvSpPr>
        <p:spPr/>
        <p:txBody>
          <a:bodyPr/>
          <a:lstStyle/>
          <a:p>
            <a:r>
              <a:rPr lang="es-MX" dirty="0"/>
              <a:t>Flujos de bytes</a:t>
            </a:r>
          </a:p>
        </p:txBody>
      </p:sp>
      <p:sp>
        <p:nvSpPr>
          <p:cNvPr id="3" name="Marcador de contenido 2">
            <a:extLst>
              <a:ext uri="{FF2B5EF4-FFF2-40B4-BE49-F238E27FC236}">
                <a16:creationId xmlns:a16="http://schemas.microsoft.com/office/drawing/2014/main" id="{E2F175BF-BD92-4600-B8B9-661F4A343FEB}"/>
              </a:ext>
            </a:extLst>
          </p:cNvPr>
          <p:cNvSpPr>
            <a:spLocks noGrp="1"/>
          </p:cNvSpPr>
          <p:nvPr>
            <p:ph idx="1"/>
          </p:nvPr>
        </p:nvSpPr>
        <p:spPr/>
        <p:txBody>
          <a:bodyPr anchor="ctr">
            <a:normAutofit/>
          </a:bodyPr>
          <a:lstStyle/>
          <a:p>
            <a:pPr marL="0" indent="0" algn="just">
              <a:buNone/>
            </a:pPr>
            <a:r>
              <a:rPr lang="es-MX" sz="2000" dirty="0"/>
              <a:t>Proveen un medio conveniente para leer o escribir datos binarios.</a:t>
            </a:r>
          </a:p>
          <a:p>
            <a:pPr marL="0" indent="0" algn="just">
              <a:buNone/>
            </a:pPr>
            <a:r>
              <a:rPr lang="es-MX" sz="2000" dirty="0"/>
              <a:t>Están definidos en dos jerarquías de clases. En la cima de la jerarquía se encuentran las clases abstractas </a:t>
            </a:r>
            <a:r>
              <a:rPr lang="es-MX" sz="2000" dirty="0" err="1"/>
              <a:t>InputStream</a:t>
            </a:r>
            <a:r>
              <a:rPr lang="es-MX" sz="2000" dirty="0"/>
              <a:t> y </a:t>
            </a:r>
            <a:r>
              <a:rPr lang="es-MX" sz="2000" dirty="0" err="1"/>
              <a:t>OutputStream</a:t>
            </a:r>
            <a:r>
              <a:rPr lang="es-MX" sz="2000" dirty="0"/>
              <a:t>.</a:t>
            </a:r>
          </a:p>
          <a:p>
            <a:pPr marL="0" indent="0" algn="just">
              <a:buNone/>
            </a:pPr>
            <a:r>
              <a:rPr lang="es-MX" sz="2000" dirty="0"/>
              <a:t>Los métodos </a:t>
            </a:r>
            <a:r>
              <a:rPr lang="es-MX" sz="2000" dirty="0" err="1"/>
              <a:t>read</a:t>
            </a:r>
            <a:r>
              <a:rPr lang="es-MX" sz="2000" dirty="0"/>
              <a:t>() implementado en </a:t>
            </a:r>
            <a:r>
              <a:rPr lang="es-MX" sz="2000" dirty="0" err="1"/>
              <a:t>InputStream</a:t>
            </a:r>
            <a:r>
              <a:rPr lang="es-MX" sz="2000" dirty="0"/>
              <a:t> y </a:t>
            </a:r>
            <a:r>
              <a:rPr lang="es-MX" sz="2000" dirty="0" err="1"/>
              <a:t>write</a:t>
            </a:r>
            <a:r>
              <a:rPr lang="es-MX" sz="2000" dirty="0"/>
              <a:t>() implementado en </a:t>
            </a:r>
            <a:r>
              <a:rPr lang="es-MX" sz="2000" dirty="0" err="1"/>
              <a:t>OutputStream</a:t>
            </a:r>
            <a:r>
              <a:rPr lang="es-MX" sz="2000" dirty="0"/>
              <a:t> son dos de los métodos mas importantes, ya que se encargan de leer y escribir bytes.</a:t>
            </a:r>
          </a:p>
        </p:txBody>
      </p:sp>
    </p:spTree>
    <p:extLst>
      <p:ext uri="{BB962C8B-B14F-4D97-AF65-F5344CB8AC3E}">
        <p14:creationId xmlns:p14="http://schemas.microsoft.com/office/powerpoint/2010/main" val="209818760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FB8BC8-BAC6-43AE-AB7B-9688B9886D33}"/>
              </a:ext>
            </a:extLst>
          </p:cNvPr>
          <p:cNvSpPr>
            <a:spLocks noGrp="1"/>
          </p:cNvSpPr>
          <p:nvPr>
            <p:ph type="title"/>
          </p:nvPr>
        </p:nvSpPr>
        <p:spPr/>
        <p:txBody>
          <a:bodyPr/>
          <a:lstStyle/>
          <a:p>
            <a:r>
              <a:rPr lang="es-MX" dirty="0"/>
              <a:t>Sockets TCP/IP</a:t>
            </a:r>
          </a:p>
        </p:txBody>
      </p:sp>
      <p:sp>
        <p:nvSpPr>
          <p:cNvPr id="3" name="Marcador de contenido 2">
            <a:extLst>
              <a:ext uri="{FF2B5EF4-FFF2-40B4-BE49-F238E27FC236}">
                <a16:creationId xmlns:a16="http://schemas.microsoft.com/office/drawing/2014/main" id="{6A4A60C2-2C85-474A-A5D5-A296541AC973}"/>
              </a:ext>
            </a:extLst>
          </p:cNvPr>
          <p:cNvSpPr>
            <a:spLocks noGrp="1"/>
          </p:cNvSpPr>
          <p:nvPr>
            <p:ph idx="1"/>
          </p:nvPr>
        </p:nvSpPr>
        <p:spPr/>
        <p:txBody>
          <a:bodyPr anchor="ctr">
            <a:normAutofit/>
          </a:bodyPr>
          <a:lstStyle/>
          <a:p>
            <a:pPr marL="0" indent="0">
              <a:buNone/>
            </a:pPr>
            <a:r>
              <a:rPr lang="es-MX" sz="2000" dirty="0"/>
              <a:t>Existen tantos tipos de sockets como protocolos en una familia. Dentro del protocolo TCP/IP existen dos tipos principales de sockets, los sockets de flujo que emplean el protocolo TCP y los sockets de datagrama que utilizan el protocolo UDP.</a:t>
            </a:r>
          </a:p>
          <a:p>
            <a:pPr marL="0" indent="0">
              <a:buNone/>
            </a:pPr>
            <a:r>
              <a:rPr lang="es-MX" sz="2000" dirty="0"/>
              <a:t>Un socket que utiliza la familia de protocolos TCP/IP se identifica a través de la red de forma única por una dirección IP, un protocolo de transporte (TCP o UDP) y un número de puerto.</a:t>
            </a:r>
          </a:p>
          <a:p>
            <a:pPr marL="0" indent="0">
              <a:buNone/>
            </a:pPr>
            <a:endParaRPr lang="es-MX" sz="2000" dirty="0"/>
          </a:p>
        </p:txBody>
      </p:sp>
    </p:spTree>
    <p:extLst>
      <p:ext uri="{BB962C8B-B14F-4D97-AF65-F5344CB8AC3E}">
        <p14:creationId xmlns:p14="http://schemas.microsoft.com/office/powerpoint/2010/main" val="2484520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FB8BC8-BAC6-43AE-AB7B-9688B9886D33}"/>
              </a:ext>
            </a:extLst>
          </p:cNvPr>
          <p:cNvSpPr>
            <a:spLocks noGrp="1"/>
          </p:cNvSpPr>
          <p:nvPr>
            <p:ph type="title"/>
          </p:nvPr>
        </p:nvSpPr>
        <p:spPr/>
        <p:txBody>
          <a:bodyPr/>
          <a:lstStyle/>
          <a:p>
            <a:r>
              <a:rPr lang="es-MX" dirty="0"/>
              <a:t>Sockets TCP/IP</a:t>
            </a:r>
          </a:p>
        </p:txBody>
      </p:sp>
      <p:pic>
        <p:nvPicPr>
          <p:cNvPr id="6" name="Marcador de contenido 6" descr="Imagen que contiene texto&#10;&#10;Descripción generada automáticamente">
            <a:extLst>
              <a:ext uri="{FF2B5EF4-FFF2-40B4-BE49-F238E27FC236}">
                <a16:creationId xmlns:a16="http://schemas.microsoft.com/office/drawing/2014/main" id="{80D3BC20-3800-4CDB-A829-36D4CEE07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817281"/>
            <a:ext cx="8077200" cy="3067050"/>
          </a:xfrm>
          <a:prstGeom prst="rect">
            <a:avLst/>
          </a:prstGeom>
        </p:spPr>
      </p:pic>
    </p:spTree>
    <p:extLst>
      <p:ext uri="{BB962C8B-B14F-4D97-AF65-F5344CB8AC3E}">
        <p14:creationId xmlns:p14="http://schemas.microsoft.com/office/powerpoint/2010/main" val="361474778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CB53D-A344-43A2-89AF-2A0EB3575CBC}"/>
              </a:ext>
            </a:extLst>
          </p:cNvPr>
          <p:cNvSpPr>
            <a:spLocks noGrp="1"/>
          </p:cNvSpPr>
          <p:nvPr>
            <p:ph type="title"/>
          </p:nvPr>
        </p:nvSpPr>
        <p:spPr/>
        <p:txBody>
          <a:bodyPr/>
          <a:lstStyle/>
          <a:p>
            <a:r>
              <a:rPr lang="es-MX" dirty="0"/>
              <a:t>Sockets TCP/IP</a:t>
            </a:r>
            <a:br>
              <a:rPr lang="es-MX" dirty="0"/>
            </a:br>
            <a:r>
              <a:rPr lang="es-MX" sz="1600" dirty="0"/>
              <a:t>https://docs.oracle.com/cd/E19620-01/805-4041/6j3r8iu2g/index.html</a:t>
            </a:r>
          </a:p>
        </p:txBody>
      </p:sp>
      <p:pic>
        <p:nvPicPr>
          <p:cNvPr id="4" name="Marcador de contenido 3">
            <a:extLst>
              <a:ext uri="{FF2B5EF4-FFF2-40B4-BE49-F238E27FC236}">
                <a16:creationId xmlns:a16="http://schemas.microsoft.com/office/drawing/2014/main" id="{45144E93-F834-4EC6-A601-C6C970FAF96C}"/>
              </a:ext>
            </a:extLst>
          </p:cNvPr>
          <p:cNvPicPr>
            <a:picLocks noGrp="1" noChangeAspect="1"/>
          </p:cNvPicPr>
          <p:nvPr>
            <p:ph idx="1"/>
          </p:nvPr>
        </p:nvPicPr>
        <p:blipFill rotWithShape="1">
          <a:blip r:embed="rId2"/>
          <a:srcRect t="16474" r="68734" b="28397"/>
          <a:stretch/>
        </p:blipFill>
        <p:spPr>
          <a:xfrm>
            <a:off x="3741452" y="2240952"/>
            <a:ext cx="4426801" cy="4159848"/>
          </a:xfrm>
          <a:prstGeom prst="rect">
            <a:avLst/>
          </a:prstGeom>
        </p:spPr>
      </p:pic>
    </p:spTree>
    <p:extLst>
      <p:ext uri="{BB962C8B-B14F-4D97-AF65-F5344CB8AC3E}">
        <p14:creationId xmlns:p14="http://schemas.microsoft.com/office/powerpoint/2010/main" val="41153611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CB53D-A344-43A2-89AF-2A0EB3575CBC}"/>
              </a:ext>
            </a:extLst>
          </p:cNvPr>
          <p:cNvSpPr>
            <a:spLocks noGrp="1"/>
          </p:cNvSpPr>
          <p:nvPr>
            <p:ph type="title"/>
          </p:nvPr>
        </p:nvSpPr>
        <p:spPr/>
        <p:txBody>
          <a:bodyPr/>
          <a:lstStyle/>
          <a:p>
            <a:r>
              <a:rPr lang="es-MX" dirty="0"/>
              <a:t>Sockets TCP/IP</a:t>
            </a:r>
            <a:br>
              <a:rPr lang="es-MX" dirty="0"/>
            </a:br>
            <a:r>
              <a:rPr lang="es-MX" sz="1800" dirty="0"/>
              <a:t>https://docs.oracle.com/cd/E19620-01/805-4041/6j3r8iu2g/index.html</a:t>
            </a:r>
          </a:p>
        </p:txBody>
      </p:sp>
      <p:pic>
        <p:nvPicPr>
          <p:cNvPr id="3" name="Imagen 2">
            <a:extLst>
              <a:ext uri="{FF2B5EF4-FFF2-40B4-BE49-F238E27FC236}">
                <a16:creationId xmlns:a16="http://schemas.microsoft.com/office/drawing/2014/main" id="{52A187E4-5184-42B6-8BAC-603F3D909D4A}"/>
              </a:ext>
            </a:extLst>
          </p:cNvPr>
          <p:cNvPicPr>
            <a:picLocks noChangeAspect="1"/>
          </p:cNvPicPr>
          <p:nvPr/>
        </p:nvPicPr>
        <p:blipFill rotWithShape="1">
          <a:blip r:embed="rId2"/>
          <a:srcRect t="17811" r="69312" b="25898"/>
          <a:stretch/>
        </p:blipFill>
        <p:spPr>
          <a:xfrm>
            <a:off x="3292200" y="1951630"/>
            <a:ext cx="4719036" cy="4613276"/>
          </a:xfrm>
          <a:prstGeom prst="rect">
            <a:avLst/>
          </a:prstGeom>
        </p:spPr>
      </p:pic>
    </p:spTree>
    <p:extLst>
      <p:ext uri="{BB962C8B-B14F-4D97-AF65-F5344CB8AC3E}">
        <p14:creationId xmlns:p14="http://schemas.microsoft.com/office/powerpoint/2010/main" val="12605751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Sockets TCP/IP</a:t>
            </a:r>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Los sockets TCP/IP permiten crear conexiones basadas en flujos confiables, bidireccionales, persistentes. Se pueden utilizar para conectar el sistema de E/S de Java con cualquier otro programa en la máquina local o en  una máquina remota.</a:t>
            </a:r>
          </a:p>
        </p:txBody>
      </p:sp>
    </p:spTree>
    <p:extLst>
      <p:ext uri="{BB962C8B-B14F-4D97-AF65-F5344CB8AC3E}">
        <p14:creationId xmlns:p14="http://schemas.microsoft.com/office/powerpoint/2010/main" val="106252534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Sockets TCP/IP</a:t>
            </a:r>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En Java existen dos clases de sockets:</a:t>
            </a:r>
          </a:p>
          <a:p>
            <a:pPr marL="0" indent="0">
              <a:buNone/>
            </a:pPr>
            <a:endParaRPr lang="es-MX" sz="2000" dirty="0"/>
          </a:p>
          <a:p>
            <a:r>
              <a:rPr lang="es-MX" sz="2000" dirty="0" err="1"/>
              <a:t>ServerSocket</a:t>
            </a:r>
            <a:endParaRPr lang="es-MX" sz="2000" dirty="0"/>
          </a:p>
          <a:p>
            <a:r>
              <a:rPr lang="es-MX" sz="2000" dirty="0"/>
              <a:t>Socket</a:t>
            </a:r>
          </a:p>
        </p:txBody>
      </p:sp>
    </p:spTree>
    <p:extLst>
      <p:ext uri="{BB962C8B-B14F-4D97-AF65-F5344CB8AC3E}">
        <p14:creationId xmlns:p14="http://schemas.microsoft.com/office/powerpoint/2010/main" val="25183635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err="1"/>
              <a:t>ServerSocket</a:t>
            </a:r>
            <a:endParaRPr lang="es-MX" dirty="0"/>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La clase </a:t>
            </a:r>
            <a:r>
              <a:rPr lang="es-MX" sz="2000" dirty="0" err="1"/>
              <a:t>ServerSocket</a:t>
            </a:r>
            <a:r>
              <a:rPr lang="es-MX" sz="2000" dirty="0"/>
              <a:t> crea un objeto de tipo servidor, el cual permanece a la espera o “escucha” de peticiones locales o remotas.</a:t>
            </a:r>
          </a:p>
          <a:p>
            <a:pPr marL="0" indent="0">
              <a:buNone/>
            </a:pPr>
            <a:r>
              <a:rPr lang="es-MX" sz="2000" dirty="0"/>
              <a:t>Cuando se crea un socket servidor, este se registra en el sistema. Los constructores reciben como parámetro el numero de puerto por el que se proveerá el servicio, si se define como 0, será asignado en tiempo de ejecución. Además algunos constructores reciben el tamaño máximo conexiones que pueden recibirse.</a:t>
            </a:r>
          </a:p>
        </p:txBody>
      </p:sp>
    </p:spTree>
    <p:extLst>
      <p:ext uri="{BB962C8B-B14F-4D97-AF65-F5344CB8AC3E}">
        <p14:creationId xmlns:p14="http://schemas.microsoft.com/office/powerpoint/2010/main" val="13860603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err="1"/>
              <a:t>ServerSocket</a:t>
            </a:r>
            <a:endParaRPr lang="es-MX" dirty="0"/>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Los constructores de la clase </a:t>
            </a:r>
            <a:r>
              <a:rPr lang="es-MX" sz="2000" dirty="0" err="1"/>
              <a:t>ServerSocket</a:t>
            </a:r>
            <a:r>
              <a:rPr lang="es-MX" sz="2000" dirty="0"/>
              <a:t> son:</a:t>
            </a:r>
          </a:p>
          <a:p>
            <a:pPr marL="0" indent="0">
              <a:buNone/>
            </a:pPr>
            <a:r>
              <a:rPr lang="es-MX" sz="2000" dirty="0" err="1"/>
              <a:t>ServerSocket</a:t>
            </a:r>
            <a:r>
              <a:rPr lang="es-MX" sz="2000" dirty="0"/>
              <a:t>(</a:t>
            </a:r>
            <a:r>
              <a:rPr lang="es-MX" sz="2000" dirty="0" err="1"/>
              <a:t>int</a:t>
            </a:r>
            <a:r>
              <a:rPr lang="es-MX" sz="2000" dirty="0"/>
              <a:t> puerto)</a:t>
            </a:r>
          </a:p>
          <a:p>
            <a:pPr marL="0" indent="0">
              <a:buNone/>
            </a:pPr>
            <a:r>
              <a:rPr lang="es-MX" sz="2000" dirty="0" err="1"/>
              <a:t>ServerSocket</a:t>
            </a:r>
            <a:r>
              <a:rPr lang="es-MX" sz="2000" dirty="0"/>
              <a:t>(</a:t>
            </a:r>
            <a:r>
              <a:rPr lang="es-MX" sz="2000" dirty="0" err="1"/>
              <a:t>int</a:t>
            </a:r>
            <a:r>
              <a:rPr lang="es-MX" sz="2000" dirty="0"/>
              <a:t> puerto, </a:t>
            </a:r>
            <a:r>
              <a:rPr lang="es-MX" sz="2000" dirty="0" err="1"/>
              <a:t>int</a:t>
            </a:r>
            <a:r>
              <a:rPr lang="es-MX" sz="2000" dirty="0"/>
              <a:t> </a:t>
            </a:r>
            <a:r>
              <a:rPr lang="es-MX" sz="2000" dirty="0" err="1"/>
              <a:t>numConexiones</a:t>
            </a:r>
            <a:r>
              <a:rPr lang="es-MX" sz="2000" dirty="0"/>
              <a:t>)</a:t>
            </a:r>
          </a:p>
          <a:p>
            <a:pPr marL="0" indent="0">
              <a:buNone/>
            </a:pPr>
            <a:r>
              <a:rPr lang="es-MX" sz="2000" dirty="0" err="1"/>
              <a:t>ServetSocket</a:t>
            </a:r>
            <a:r>
              <a:rPr lang="es-MX" sz="2000" dirty="0"/>
              <a:t>(</a:t>
            </a:r>
            <a:r>
              <a:rPr lang="es-MX" sz="2000" dirty="0" err="1"/>
              <a:t>int</a:t>
            </a:r>
            <a:r>
              <a:rPr lang="es-MX" sz="2000" dirty="0"/>
              <a:t> puerto, </a:t>
            </a:r>
            <a:r>
              <a:rPr lang="es-MX" sz="2000" dirty="0" err="1"/>
              <a:t>int</a:t>
            </a:r>
            <a:r>
              <a:rPr lang="es-MX" sz="2000" dirty="0"/>
              <a:t> </a:t>
            </a:r>
            <a:r>
              <a:rPr lang="es-MX" sz="2000" dirty="0" err="1"/>
              <a:t>numConexiones</a:t>
            </a:r>
            <a:r>
              <a:rPr lang="es-MX" sz="2000" dirty="0"/>
              <a:t>, </a:t>
            </a:r>
            <a:r>
              <a:rPr lang="es-MX" sz="2000" dirty="0" err="1"/>
              <a:t>inetAddress</a:t>
            </a:r>
            <a:r>
              <a:rPr lang="es-MX" sz="2000" dirty="0"/>
              <a:t> dirección)</a:t>
            </a:r>
          </a:p>
          <a:p>
            <a:pPr marL="0" indent="0">
              <a:buNone/>
            </a:pPr>
            <a:endParaRPr lang="es-MX" sz="2000" dirty="0"/>
          </a:p>
          <a:p>
            <a:pPr marL="0" indent="0">
              <a:buNone/>
            </a:pPr>
            <a:r>
              <a:rPr lang="es-MX" sz="2000" dirty="0"/>
              <a:t>Los tres pueden generar una excepción de tipo </a:t>
            </a:r>
            <a:r>
              <a:rPr lang="es-MX" sz="2000" dirty="0" err="1"/>
              <a:t>IOException</a:t>
            </a:r>
            <a:r>
              <a:rPr lang="es-MX" sz="2000" dirty="0"/>
              <a:t>.</a:t>
            </a:r>
          </a:p>
        </p:txBody>
      </p:sp>
    </p:spTree>
    <p:extLst>
      <p:ext uri="{BB962C8B-B14F-4D97-AF65-F5344CB8AC3E}">
        <p14:creationId xmlns:p14="http://schemas.microsoft.com/office/powerpoint/2010/main" val="244162770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err="1"/>
              <a:t>ServerSocket</a:t>
            </a:r>
            <a:endParaRPr lang="es-MX" dirty="0"/>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El constructor </a:t>
            </a:r>
            <a:r>
              <a:rPr lang="es-MX" sz="2000" dirty="0" err="1"/>
              <a:t>ServetSocket</a:t>
            </a:r>
            <a:r>
              <a:rPr lang="es-MX" sz="2000" dirty="0"/>
              <a:t>(</a:t>
            </a:r>
            <a:r>
              <a:rPr lang="es-MX" sz="2000" dirty="0" err="1"/>
              <a:t>int</a:t>
            </a:r>
            <a:r>
              <a:rPr lang="es-MX" sz="2000" dirty="0"/>
              <a:t> puerto, </a:t>
            </a:r>
            <a:r>
              <a:rPr lang="es-MX" sz="2000" dirty="0" err="1"/>
              <a:t>int</a:t>
            </a:r>
            <a:r>
              <a:rPr lang="es-MX" sz="2000" dirty="0"/>
              <a:t> </a:t>
            </a:r>
            <a:r>
              <a:rPr lang="es-MX" sz="2000" dirty="0" err="1"/>
              <a:t>numConexiones</a:t>
            </a:r>
            <a:r>
              <a:rPr lang="es-MX" sz="2000" dirty="0"/>
              <a:t>, </a:t>
            </a:r>
            <a:r>
              <a:rPr lang="es-MX" sz="2000" dirty="0" err="1"/>
              <a:t>inetAddress</a:t>
            </a:r>
            <a:r>
              <a:rPr lang="es-MX" sz="2000" dirty="0"/>
              <a:t> dirección) se puede utilizar en equipos con mas de una interfaz de red, para especificar una dirección a la que llegará las peticiones.</a:t>
            </a:r>
          </a:p>
        </p:txBody>
      </p:sp>
    </p:spTree>
    <p:extLst>
      <p:ext uri="{BB962C8B-B14F-4D97-AF65-F5344CB8AC3E}">
        <p14:creationId xmlns:p14="http://schemas.microsoft.com/office/powerpoint/2010/main" val="160771770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1A5A1-F5DA-4168-9EEB-0A041D196FD1}"/>
              </a:ext>
            </a:extLst>
          </p:cNvPr>
          <p:cNvSpPr>
            <a:spLocks noGrp="1"/>
          </p:cNvSpPr>
          <p:nvPr>
            <p:ph type="title"/>
          </p:nvPr>
        </p:nvSpPr>
        <p:spPr/>
        <p:txBody>
          <a:bodyPr/>
          <a:lstStyle/>
          <a:p>
            <a:r>
              <a:rPr lang="es-MX" dirty="0"/>
              <a:t>Socket</a:t>
            </a:r>
          </a:p>
        </p:txBody>
      </p:sp>
      <p:sp>
        <p:nvSpPr>
          <p:cNvPr id="3" name="Marcador de contenido 2">
            <a:extLst>
              <a:ext uri="{FF2B5EF4-FFF2-40B4-BE49-F238E27FC236}">
                <a16:creationId xmlns:a16="http://schemas.microsoft.com/office/drawing/2014/main" id="{D8454CBD-8920-464F-BBFA-930720074F20}"/>
              </a:ext>
            </a:extLst>
          </p:cNvPr>
          <p:cNvSpPr>
            <a:spLocks noGrp="1"/>
          </p:cNvSpPr>
          <p:nvPr>
            <p:ph idx="1"/>
          </p:nvPr>
        </p:nvSpPr>
        <p:spPr/>
        <p:txBody>
          <a:bodyPr anchor="ctr">
            <a:normAutofit/>
          </a:bodyPr>
          <a:lstStyle/>
          <a:p>
            <a:pPr marL="0" indent="0">
              <a:buNone/>
            </a:pPr>
            <a:r>
              <a:rPr lang="es-MX" sz="2000" dirty="0"/>
              <a:t>La clase Socket se utiliza para crear sockets clientes, esta diseñada para crear una conexión con un servidor e iniciar un protocolo de intercambio de información.</a:t>
            </a:r>
          </a:p>
          <a:p>
            <a:pPr marL="0" indent="0">
              <a:buNone/>
            </a:pPr>
            <a:r>
              <a:rPr lang="es-MX" sz="2000" dirty="0"/>
              <a:t>Al crear un socket cliente, se crea una conexión con un socket servidor, y no existen métodos o constructores que puedan exponer de forma explicita los detalles de dicha conexión.</a:t>
            </a:r>
          </a:p>
        </p:txBody>
      </p:sp>
    </p:spTree>
    <p:extLst>
      <p:ext uri="{BB962C8B-B14F-4D97-AF65-F5344CB8AC3E}">
        <p14:creationId xmlns:p14="http://schemas.microsoft.com/office/powerpoint/2010/main" val="2321897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Template>
  <TotalTime>1290</TotalTime>
  <Words>4948</Words>
  <Application>Microsoft Office PowerPoint</Application>
  <PresentationFormat>Panorámica</PresentationFormat>
  <Paragraphs>323</Paragraphs>
  <Slides>102</Slides>
  <Notes>0</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102</vt:i4>
      </vt:variant>
    </vt:vector>
  </HeadingPairs>
  <TitlesOfParts>
    <vt:vector size="107" baseType="lpstr">
      <vt:lpstr>Arial</vt:lpstr>
      <vt:lpstr>Century Gothic</vt:lpstr>
      <vt:lpstr>Wingdings 3</vt:lpstr>
      <vt:lpstr>Sala de reuniones Ion</vt:lpstr>
      <vt:lpstr>Image</vt:lpstr>
      <vt:lpstr>Tema 6: Flujo de entrada y salida</vt:lpstr>
      <vt:lpstr>Fundamentos de entrada y salida</vt:lpstr>
      <vt:lpstr>Flujos de datos</vt:lpstr>
      <vt:lpstr>Flujos de datos</vt:lpstr>
      <vt:lpstr>Flujos de datos</vt:lpstr>
      <vt:lpstr>Jerarquía de clases de los flujos de datos.</vt:lpstr>
      <vt:lpstr>Presentación de PowerPoint</vt:lpstr>
      <vt:lpstr>Flujos de bytes y flujos de caracteres</vt:lpstr>
      <vt:lpstr>Flujos de bytes</vt:lpstr>
      <vt:lpstr>Presentación de PowerPoint</vt:lpstr>
      <vt:lpstr>Flujos de caracteres</vt:lpstr>
      <vt:lpstr>Presentación de PowerPoint</vt:lpstr>
      <vt:lpstr>Flujos de datos predefinidos</vt:lpstr>
      <vt:lpstr>Flujos de datos predefinidos</vt:lpstr>
      <vt:lpstr>Flujos de datos predefinidos</vt:lpstr>
      <vt:lpstr>Manipulación de la entrada estándar</vt:lpstr>
      <vt:lpstr>Manipulación de la entrada estándar</vt:lpstr>
      <vt:lpstr>Manipulación de la entrada estándar</vt:lpstr>
      <vt:lpstr>Manipulación de la entrada estándar</vt:lpstr>
      <vt:lpstr>Manipulación de la entrada estándar</vt:lpstr>
      <vt:lpstr>Manipulación de la entrada estándar</vt:lpstr>
      <vt:lpstr>Manipulación de la entrada estándar</vt:lpstr>
      <vt:lpstr>Manipulación de la entrada estándar</vt:lpstr>
      <vt:lpstr>Manipulación de la entrada estándar</vt:lpstr>
      <vt:lpstr>Manipulación de la entrada estándar</vt:lpstr>
      <vt:lpstr>Escritura en consola</vt:lpstr>
      <vt:lpstr>Escritura en consola</vt:lpstr>
      <vt:lpstr>Flujos de salida</vt:lpstr>
      <vt:lpstr>Flujos de salida</vt:lpstr>
      <vt:lpstr>Escribir en consola mediante un flujo de caracteres con la clase PrintWriter</vt:lpstr>
      <vt:lpstr>Escribir en consola mediante un flujo de caracteres con la clase PrintWriter</vt:lpstr>
      <vt:lpstr>Manipulación de archivos y carpetas</vt:lpstr>
      <vt:lpstr>Manipulación de archivos y carpetas</vt:lpstr>
      <vt:lpstr>La clase File</vt:lpstr>
      <vt:lpstr>La clase File</vt:lpstr>
      <vt:lpstr>La clase File</vt:lpstr>
      <vt:lpstr>La clase File</vt:lpstr>
      <vt:lpstr>La clase File</vt:lpstr>
      <vt:lpstr>La clase File – Carpetas</vt:lpstr>
      <vt:lpstr>La clase File</vt:lpstr>
      <vt:lpstr>Lectura y escritura de archivos</vt:lpstr>
      <vt:lpstr>Lectura y escritura de archivos</vt:lpstr>
      <vt:lpstr>Lectura y escritura de archivos</vt:lpstr>
      <vt:lpstr>Lectura y escritura de archivos</vt:lpstr>
      <vt:lpstr>Lectura y escritura de archivos</vt:lpstr>
      <vt:lpstr>Ver CopiaArchivo.java</vt:lpstr>
      <vt:lpstr>Lectura y escritura de archivos</vt:lpstr>
      <vt:lpstr>Lectura y escritura de archivos empleando flujos de caracteres</vt:lpstr>
      <vt:lpstr>FileReader</vt:lpstr>
      <vt:lpstr>Ver FileReaderDemo.java</vt:lpstr>
      <vt:lpstr>FileWriter</vt:lpstr>
      <vt:lpstr>FileWriter</vt:lpstr>
      <vt:lpstr>Ver FileWriterDemo.java</vt:lpstr>
      <vt:lpstr>La clase Console</vt:lpstr>
      <vt:lpstr>La clase Console</vt:lpstr>
      <vt:lpstr>La clase Console</vt:lpstr>
      <vt:lpstr>Ver DemoConsola.java</vt:lpstr>
      <vt:lpstr>Serialización</vt:lpstr>
      <vt:lpstr>Serialización</vt:lpstr>
      <vt:lpstr>La interfaz Serializable</vt:lpstr>
      <vt:lpstr>La interfaz Externalizable</vt:lpstr>
      <vt:lpstr>La interfaz Externalizable</vt:lpstr>
      <vt:lpstr>La interfaz ObjectOutput</vt:lpstr>
      <vt:lpstr>La clase ObjectOutputStream</vt:lpstr>
      <vt:lpstr>La interfaz ObjectInput</vt:lpstr>
      <vt:lpstr>La clase ObjectInputStream</vt:lpstr>
      <vt:lpstr>Ver Serializacion.java</vt:lpstr>
      <vt:lpstr>Programación sobre redes de datos</vt:lpstr>
      <vt:lpstr>Programación sobre redes de datos</vt:lpstr>
      <vt:lpstr>Programación sobre redes de datos</vt:lpstr>
      <vt:lpstr>El modelo cliente-servidor</vt:lpstr>
      <vt:lpstr>Programación sobre redes de datos</vt:lpstr>
      <vt:lpstr>Programación sobre redes de datos</vt:lpstr>
      <vt:lpstr>Programación sobre redes de datos</vt:lpstr>
      <vt:lpstr>Programación sobre redes de datos</vt:lpstr>
      <vt:lpstr>Programación sobre redes de datos</vt:lpstr>
      <vt:lpstr>Presentación de PowerPoint</vt:lpstr>
      <vt:lpstr>La clase InetAddress</vt:lpstr>
      <vt:lpstr>La clase InetAddress</vt:lpstr>
      <vt:lpstr>Ver ejemplo PruebaDireccion.java</vt:lpstr>
      <vt:lpstr>Sockets TCP/IP</vt:lpstr>
      <vt:lpstr>Sockets TCP/IP</vt:lpstr>
      <vt:lpstr>Sockets TCP/IP</vt:lpstr>
      <vt:lpstr>Sockets TCP/IP</vt:lpstr>
      <vt:lpstr>Sockets TCP/IP</vt:lpstr>
      <vt:lpstr>Sockets TCP/IP</vt:lpstr>
      <vt:lpstr>Presentación de PowerPoint</vt:lpstr>
      <vt:lpstr>Sockets TCP/IP</vt:lpstr>
      <vt:lpstr>Sockets TCP/IP</vt:lpstr>
      <vt:lpstr>Sockets TCP/IP</vt:lpstr>
      <vt:lpstr>Sockets TCP/IP</vt:lpstr>
      <vt:lpstr>Sockets TCP/IP https://docs.oracle.com/cd/E19620-01/805-4041/6j3r8iu2g/index.html</vt:lpstr>
      <vt:lpstr>Sockets TCP/IP https://docs.oracle.com/cd/E19620-01/805-4041/6j3r8iu2g/index.html</vt:lpstr>
      <vt:lpstr>Sockets TCP/IP</vt:lpstr>
      <vt:lpstr>Sockets TCP/IP</vt:lpstr>
      <vt:lpstr>ServerSocket</vt:lpstr>
      <vt:lpstr>ServerSocket</vt:lpstr>
      <vt:lpstr>ServerSocket</vt:lpstr>
      <vt:lpstr>Socket</vt:lpstr>
      <vt:lpstr>Socket</vt:lpstr>
      <vt:lpstr>Ver Server.java y Client.java Ver MyServer.java y MyClient.java</vt:lpstr>
      <vt:lpstr>Tarea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6: Flujo de entrada y salida</dc:title>
  <dc:creator>GUADALUPE LIZETH PARRALES ROMAY</dc:creator>
  <cp:lastModifiedBy>GUADALUPE LIZETH PARRALES ROMAY</cp:lastModifiedBy>
  <cp:revision>170</cp:revision>
  <dcterms:created xsi:type="dcterms:W3CDTF">2020-04-19T22:09:28Z</dcterms:created>
  <dcterms:modified xsi:type="dcterms:W3CDTF">2021-01-06T19:08:56Z</dcterms:modified>
</cp:coreProperties>
</file>