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7" r:id="rId4"/>
  </p:sldMasterIdLst>
  <p:sldIdLst>
    <p:sldId id="256" r:id="rId5"/>
    <p:sldId id="257" r:id="rId6"/>
    <p:sldId id="260" r:id="rId7"/>
    <p:sldId id="259" r:id="rId8"/>
    <p:sldId id="261" r:id="rId9"/>
    <p:sldId id="262" r:id="rId10"/>
    <p:sldId id="263" r:id="rId11"/>
    <p:sldId id="264" r:id="rId12"/>
    <p:sldId id="265" r:id="rId13"/>
    <p:sldId id="273" r:id="rId14"/>
    <p:sldId id="274" r:id="rId15"/>
    <p:sldId id="275" r:id="rId16"/>
    <p:sldId id="276" r:id="rId17"/>
    <p:sldId id="277" r:id="rId18"/>
    <p:sldId id="266" r:id="rId19"/>
    <p:sldId id="279" r:id="rId20"/>
    <p:sldId id="278" r:id="rId21"/>
    <p:sldId id="296" r:id="rId22"/>
    <p:sldId id="297" r:id="rId23"/>
    <p:sldId id="295" r:id="rId24"/>
    <p:sldId id="281" r:id="rId25"/>
    <p:sldId id="282" r:id="rId26"/>
    <p:sldId id="283" r:id="rId27"/>
    <p:sldId id="280" r:id="rId28"/>
    <p:sldId id="269" r:id="rId29"/>
    <p:sldId id="268" r:id="rId30"/>
    <p:sldId id="284" r:id="rId31"/>
    <p:sldId id="285" r:id="rId32"/>
    <p:sldId id="286" r:id="rId33"/>
    <p:sldId id="270" r:id="rId34"/>
    <p:sldId id="271" r:id="rId35"/>
    <p:sldId id="272" r:id="rId36"/>
    <p:sldId id="288" r:id="rId37"/>
    <p:sldId id="287" r:id="rId38"/>
    <p:sldId id="289" r:id="rId39"/>
    <p:sldId id="290" r:id="rId40"/>
    <p:sldId id="292" r:id="rId41"/>
    <p:sldId id="291" r:id="rId42"/>
    <p:sldId id="294" r:id="rId43"/>
    <p:sldId id="298"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4AAD347D-5ACD-4C99-B74B-A9C85AD731AF}" type="datetimeFigureOut">
              <a:rPr lang="en-US" smtClean="0"/>
              <a:t>1/11/2021</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082987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smtClean="0"/>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665510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smtClean="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4030975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s-ES"/>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smtClean="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5603934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smtClean="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802405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509A250-FF31-4206-8172-F9D3106AACB1}" type="datetimeFigureOut">
              <a:rPr lang="en-US" smtClean="0"/>
              <a:t>1/11/2021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441271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509A250-FF31-4206-8172-F9D3106AACB1}" type="datetimeFigureOut">
              <a:rPr lang="en-US" smtClean="0"/>
              <a:t>1/11/2021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40985830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5391098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644874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283412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smtClean="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61475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617862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1/11/2021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4053259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161268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868159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smtClean="0"/>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457099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smtClean="0"/>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28747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4509A250-FF31-4206-8172-F9D3106AACB1}" type="datetimeFigureOut">
              <a:rPr lang="en-US" smtClean="0"/>
              <a:t>1/11/2021</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302487635"/>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F77D87-D507-4711-98C3-E6C0E1CDA54A}"/>
              </a:ext>
            </a:extLst>
          </p:cNvPr>
          <p:cNvSpPr>
            <a:spLocks noGrp="1"/>
          </p:cNvSpPr>
          <p:nvPr>
            <p:ph type="ctrTitle"/>
          </p:nvPr>
        </p:nvSpPr>
        <p:spPr/>
        <p:txBody>
          <a:bodyPr/>
          <a:lstStyle/>
          <a:p>
            <a:r>
              <a:rPr lang="es-MX" sz="5400" dirty="0"/>
              <a:t>Tema 7: Programación con hilos</a:t>
            </a:r>
          </a:p>
        </p:txBody>
      </p:sp>
      <p:sp>
        <p:nvSpPr>
          <p:cNvPr id="3" name="Subtítulo 2">
            <a:extLst>
              <a:ext uri="{FF2B5EF4-FFF2-40B4-BE49-F238E27FC236}">
                <a16:creationId xmlns:a16="http://schemas.microsoft.com/office/drawing/2014/main" id="{94F79612-7F55-4CA5-97AE-8185F03D28A3}"/>
              </a:ext>
            </a:extLst>
          </p:cNvPr>
          <p:cNvSpPr>
            <a:spLocks noGrp="1"/>
          </p:cNvSpPr>
          <p:nvPr>
            <p:ph type="subTitle" idx="1"/>
          </p:nvPr>
        </p:nvSpPr>
        <p:spPr/>
        <p:txBody>
          <a:bodyPr/>
          <a:lstStyle/>
          <a:p>
            <a:endParaRPr lang="es-MX"/>
          </a:p>
        </p:txBody>
      </p:sp>
    </p:spTree>
    <p:extLst>
      <p:ext uri="{BB962C8B-B14F-4D97-AF65-F5344CB8AC3E}">
        <p14:creationId xmlns:p14="http://schemas.microsoft.com/office/powerpoint/2010/main" val="3953963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C2353-97BA-48F9-9089-0FEAD98CD61B}"/>
              </a:ext>
            </a:extLst>
          </p:cNvPr>
          <p:cNvSpPr>
            <a:spLocks noGrp="1"/>
          </p:cNvSpPr>
          <p:nvPr>
            <p:ph type="title"/>
          </p:nvPr>
        </p:nvSpPr>
        <p:spPr/>
        <p:txBody>
          <a:bodyPr/>
          <a:lstStyle/>
          <a:p>
            <a:r>
              <a:rPr lang="es-MX" dirty="0"/>
              <a:t>Hilos</a:t>
            </a:r>
          </a:p>
        </p:txBody>
      </p:sp>
      <p:sp>
        <p:nvSpPr>
          <p:cNvPr id="3" name="Marcador de contenido 2">
            <a:extLst>
              <a:ext uri="{FF2B5EF4-FFF2-40B4-BE49-F238E27FC236}">
                <a16:creationId xmlns:a16="http://schemas.microsoft.com/office/drawing/2014/main" id="{1063CE79-DBB5-427D-82AF-1515F4890C2B}"/>
              </a:ext>
            </a:extLst>
          </p:cNvPr>
          <p:cNvSpPr>
            <a:spLocks noGrp="1"/>
          </p:cNvSpPr>
          <p:nvPr>
            <p:ph idx="1"/>
          </p:nvPr>
        </p:nvSpPr>
        <p:spPr/>
        <p:txBody>
          <a:bodyPr anchor="ctr">
            <a:normAutofit/>
          </a:bodyPr>
          <a:lstStyle/>
          <a:p>
            <a:pPr marL="0" indent="0" algn="just">
              <a:buNone/>
            </a:pPr>
            <a:endParaRPr lang="es-MX" sz="2000" dirty="0"/>
          </a:p>
          <a:p>
            <a:pPr marL="0" indent="0" algn="just">
              <a:buNone/>
            </a:pPr>
            <a:r>
              <a:rPr lang="es-MX" sz="2000" dirty="0"/>
              <a:t>En java existen dos formas de implementar la programación multihilo:</a:t>
            </a:r>
          </a:p>
          <a:p>
            <a:pPr marL="0" indent="0" algn="just">
              <a:buNone/>
            </a:pPr>
            <a:r>
              <a:rPr lang="es-MX" sz="2000" dirty="0"/>
              <a:t>Implementando la interfaz Runnable.</a:t>
            </a:r>
          </a:p>
          <a:p>
            <a:pPr marL="0" indent="0" algn="just">
              <a:buNone/>
            </a:pPr>
            <a:r>
              <a:rPr lang="es-MX" sz="2000" dirty="0"/>
              <a:t>Heredando la clase Thread.</a:t>
            </a:r>
          </a:p>
        </p:txBody>
      </p:sp>
    </p:spTree>
    <p:extLst>
      <p:ext uri="{BB962C8B-B14F-4D97-AF65-F5344CB8AC3E}">
        <p14:creationId xmlns:p14="http://schemas.microsoft.com/office/powerpoint/2010/main" val="679046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C2353-97BA-48F9-9089-0FEAD98CD61B}"/>
              </a:ext>
            </a:extLst>
          </p:cNvPr>
          <p:cNvSpPr>
            <a:spLocks noGrp="1"/>
          </p:cNvSpPr>
          <p:nvPr>
            <p:ph type="title"/>
          </p:nvPr>
        </p:nvSpPr>
        <p:spPr/>
        <p:txBody>
          <a:bodyPr/>
          <a:lstStyle/>
          <a:p>
            <a:r>
              <a:rPr lang="es-MX" dirty="0"/>
              <a:t>La interfaz Runnable</a:t>
            </a:r>
          </a:p>
        </p:txBody>
      </p:sp>
      <p:sp>
        <p:nvSpPr>
          <p:cNvPr id="3" name="Marcador de contenido 2">
            <a:extLst>
              <a:ext uri="{FF2B5EF4-FFF2-40B4-BE49-F238E27FC236}">
                <a16:creationId xmlns:a16="http://schemas.microsoft.com/office/drawing/2014/main" id="{1063CE79-DBB5-427D-82AF-1515F4890C2B}"/>
              </a:ext>
            </a:extLst>
          </p:cNvPr>
          <p:cNvSpPr>
            <a:spLocks noGrp="1"/>
          </p:cNvSpPr>
          <p:nvPr>
            <p:ph idx="1"/>
          </p:nvPr>
        </p:nvSpPr>
        <p:spPr/>
        <p:txBody>
          <a:bodyPr anchor="ctr">
            <a:normAutofit/>
          </a:bodyPr>
          <a:lstStyle/>
          <a:p>
            <a:pPr marL="0" indent="0" algn="just">
              <a:buNone/>
            </a:pPr>
            <a:endParaRPr lang="es-MX" sz="2000" dirty="0"/>
          </a:p>
          <a:p>
            <a:pPr marL="0" indent="0" algn="just">
              <a:buNone/>
            </a:pPr>
            <a:r>
              <a:rPr lang="es-MX" sz="2000" dirty="0"/>
              <a:t>Crear una clase que implemente la interfaz Runnable es la forma mas fácil de crear programas multihilos.</a:t>
            </a:r>
          </a:p>
          <a:p>
            <a:pPr marL="0" indent="0" algn="just">
              <a:buNone/>
            </a:pPr>
            <a:r>
              <a:rPr lang="es-MX" sz="2000" dirty="0"/>
              <a:t>Runnable abstrae una unidad de ejecución de código.</a:t>
            </a:r>
          </a:p>
          <a:p>
            <a:pPr marL="0" indent="0" algn="just">
              <a:buNone/>
            </a:pPr>
            <a:r>
              <a:rPr lang="es-MX" sz="2000" dirty="0"/>
              <a:t>Cuando se implementa la interfaz Runnable solo es necesario implementar el método run(), cuya declaración es la siguiente:</a:t>
            </a:r>
          </a:p>
          <a:p>
            <a:pPr marL="0" indent="0" algn="just">
              <a:buNone/>
            </a:pPr>
            <a:r>
              <a:rPr lang="es-MX" sz="2000" dirty="0"/>
              <a:t>	</a:t>
            </a:r>
            <a:r>
              <a:rPr lang="es-MX" sz="2000" dirty="0" err="1"/>
              <a:t>public</a:t>
            </a:r>
            <a:r>
              <a:rPr lang="es-MX" sz="2000" dirty="0"/>
              <a:t> </a:t>
            </a:r>
            <a:r>
              <a:rPr lang="es-MX" sz="2000" dirty="0" err="1"/>
              <a:t>void</a:t>
            </a:r>
            <a:r>
              <a:rPr lang="es-MX" sz="2000" dirty="0"/>
              <a:t> run();</a:t>
            </a:r>
          </a:p>
        </p:txBody>
      </p:sp>
    </p:spTree>
    <p:extLst>
      <p:ext uri="{BB962C8B-B14F-4D97-AF65-F5344CB8AC3E}">
        <p14:creationId xmlns:p14="http://schemas.microsoft.com/office/powerpoint/2010/main" val="4199609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C2353-97BA-48F9-9089-0FEAD98CD61B}"/>
              </a:ext>
            </a:extLst>
          </p:cNvPr>
          <p:cNvSpPr>
            <a:spLocks noGrp="1"/>
          </p:cNvSpPr>
          <p:nvPr>
            <p:ph type="title"/>
          </p:nvPr>
        </p:nvSpPr>
        <p:spPr/>
        <p:txBody>
          <a:bodyPr/>
          <a:lstStyle/>
          <a:p>
            <a:r>
              <a:rPr lang="es-MX" dirty="0"/>
              <a:t>La interfaz Runnable</a:t>
            </a:r>
          </a:p>
        </p:txBody>
      </p:sp>
      <p:sp>
        <p:nvSpPr>
          <p:cNvPr id="3" name="Marcador de contenido 2">
            <a:extLst>
              <a:ext uri="{FF2B5EF4-FFF2-40B4-BE49-F238E27FC236}">
                <a16:creationId xmlns:a16="http://schemas.microsoft.com/office/drawing/2014/main" id="{1063CE79-DBB5-427D-82AF-1515F4890C2B}"/>
              </a:ext>
            </a:extLst>
          </p:cNvPr>
          <p:cNvSpPr>
            <a:spLocks noGrp="1"/>
          </p:cNvSpPr>
          <p:nvPr>
            <p:ph idx="1"/>
          </p:nvPr>
        </p:nvSpPr>
        <p:spPr/>
        <p:txBody>
          <a:bodyPr anchor="ctr">
            <a:normAutofit/>
          </a:bodyPr>
          <a:lstStyle/>
          <a:p>
            <a:pPr marL="0" indent="0" algn="just">
              <a:buNone/>
            </a:pPr>
            <a:r>
              <a:rPr lang="es-MX" sz="2000" dirty="0"/>
              <a:t>Dentro del método run() se debe definir el código que constituirá al nuevo hilo.</a:t>
            </a:r>
          </a:p>
          <a:p>
            <a:pPr marL="0" indent="0" algn="just">
              <a:buNone/>
            </a:pPr>
            <a:r>
              <a:rPr lang="es-MX" sz="2000" dirty="0"/>
              <a:t>El método run() puede llamar a otros métodos, utilizar objetos de otras clases, y declarar variables al igual que lo hace el método </a:t>
            </a:r>
            <a:r>
              <a:rPr lang="es-MX" sz="2000" dirty="0" err="1"/>
              <a:t>main</a:t>
            </a:r>
            <a:r>
              <a:rPr lang="es-MX" sz="2000" dirty="0"/>
              <a:t>(). La diferencia es que el método run() establece el punto de entrada para la ejecución de un hilo de forma concurrente dentro del programa.</a:t>
            </a:r>
          </a:p>
          <a:p>
            <a:pPr marL="0" indent="0" algn="just">
              <a:buNone/>
            </a:pPr>
            <a:r>
              <a:rPr lang="es-MX" sz="2000" dirty="0"/>
              <a:t>El hilo terminará su ejecución cuando se concluya la tarea definida dentro del método run().</a:t>
            </a:r>
          </a:p>
        </p:txBody>
      </p:sp>
    </p:spTree>
    <p:extLst>
      <p:ext uri="{BB962C8B-B14F-4D97-AF65-F5344CB8AC3E}">
        <p14:creationId xmlns:p14="http://schemas.microsoft.com/office/powerpoint/2010/main" val="2845537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C2353-97BA-48F9-9089-0FEAD98CD61B}"/>
              </a:ext>
            </a:extLst>
          </p:cNvPr>
          <p:cNvSpPr>
            <a:spLocks noGrp="1"/>
          </p:cNvSpPr>
          <p:nvPr>
            <p:ph type="title"/>
          </p:nvPr>
        </p:nvSpPr>
        <p:spPr/>
        <p:txBody>
          <a:bodyPr/>
          <a:lstStyle/>
          <a:p>
            <a:r>
              <a:rPr lang="es-MX" dirty="0"/>
              <a:t>La interfaz Runnable</a:t>
            </a:r>
          </a:p>
        </p:txBody>
      </p:sp>
      <p:sp>
        <p:nvSpPr>
          <p:cNvPr id="3" name="Marcador de contenido 2">
            <a:extLst>
              <a:ext uri="{FF2B5EF4-FFF2-40B4-BE49-F238E27FC236}">
                <a16:creationId xmlns:a16="http://schemas.microsoft.com/office/drawing/2014/main" id="{1063CE79-DBB5-427D-82AF-1515F4890C2B}"/>
              </a:ext>
            </a:extLst>
          </p:cNvPr>
          <p:cNvSpPr>
            <a:spLocks noGrp="1"/>
          </p:cNvSpPr>
          <p:nvPr>
            <p:ph idx="1"/>
          </p:nvPr>
        </p:nvSpPr>
        <p:spPr/>
        <p:txBody>
          <a:bodyPr anchor="ctr">
            <a:normAutofit/>
          </a:bodyPr>
          <a:lstStyle/>
          <a:p>
            <a:pPr marL="0" indent="0" algn="just">
              <a:buNone/>
            </a:pPr>
            <a:r>
              <a:rPr lang="es-MX" sz="2000" dirty="0"/>
              <a:t>Cuando se implementa la interfaz Runnable, se instancia un objeto de la clase Thread dentro de la clase. Uno de los constructores mas utilizados de la clase Thread es:</a:t>
            </a:r>
          </a:p>
          <a:p>
            <a:pPr marL="0" indent="0" algn="just">
              <a:buNone/>
            </a:pPr>
            <a:r>
              <a:rPr lang="es-MX" sz="2000" dirty="0"/>
              <a:t>	Thread(Runnable </a:t>
            </a:r>
            <a:r>
              <a:rPr lang="es-MX" sz="2000" dirty="0" err="1"/>
              <a:t>objHilo</a:t>
            </a:r>
            <a:r>
              <a:rPr lang="es-MX" sz="2000" dirty="0"/>
              <a:t>, </a:t>
            </a:r>
            <a:r>
              <a:rPr lang="es-MX" sz="2000" dirty="0" err="1"/>
              <a:t>String</a:t>
            </a:r>
            <a:r>
              <a:rPr lang="es-MX" sz="2000" dirty="0"/>
              <a:t> </a:t>
            </a:r>
            <a:r>
              <a:rPr lang="es-MX" sz="2000" dirty="0" err="1"/>
              <a:t>nombreHilo</a:t>
            </a:r>
            <a:r>
              <a:rPr lang="es-MX" sz="2000" dirty="0"/>
              <a:t>)</a:t>
            </a:r>
          </a:p>
          <a:p>
            <a:pPr marL="0" indent="0" algn="just">
              <a:buNone/>
            </a:pPr>
            <a:r>
              <a:rPr lang="es-MX" sz="2000" dirty="0"/>
              <a:t>Cuando se cree un objeto de la clase Thread, este no se ejecutará hasta que se invoque al método </a:t>
            </a:r>
            <a:r>
              <a:rPr lang="es-MX" sz="2000" dirty="0" err="1"/>
              <a:t>start</a:t>
            </a:r>
            <a:r>
              <a:rPr lang="es-MX" sz="2000" dirty="0"/>
              <a:t>(), que esta declarado dentro de la clase Thread; </a:t>
            </a:r>
            <a:r>
              <a:rPr lang="es-MX" sz="2000" dirty="0" err="1"/>
              <a:t>start</a:t>
            </a:r>
            <a:r>
              <a:rPr lang="es-MX" sz="2000" dirty="0"/>
              <a:t>() realiza una llamada al método run() y se define como:</a:t>
            </a:r>
          </a:p>
          <a:p>
            <a:pPr marL="0" indent="0" algn="just">
              <a:buNone/>
            </a:pPr>
            <a:r>
              <a:rPr lang="es-MX" sz="2000" dirty="0"/>
              <a:t>	</a:t>
            </a:r>
            <a:r>
              <a:rPr lang="es-MX" sz="2000" dirty="0" err="1"/>
              <a:t>void</a:t>
            </a:r>
            <a:r>
              <a:rPr lang="es-MX" sz="2000" dirty="0"/>
              <a:t> </a:t>
            </a:r>
            <a:r>
              <a:rPr lang="es-MX" sz="2000" dirty="0" err="1"/>
              <a:t>start</a:t>
            </a:r>
            <a:r>
              <a:rPr lang="es-MX" sz="2000" dirty="0"/>
              <a:t>()</a:t>
            </a:r>
          </a:p>
        </p:txBody>
      </p:sp>
    </p:spTree>
    <p:extLst>
      <p:ext uri="{BB962C8B-B14F-4D97-AF65-F5344CB8AC3E}">
        <p14:creationId xmlns:p14="http://schemas.microsoft.com/office/powerpoint/2010/main" val="152957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DAE682-66A9-4302-AE8F-51A6317EF32D}"/>
              </a:ext>
            </a:extLst>
          </p:cNvPr>
          <p:cNvSpPr>
            <a:spLocks noGrp="1"/>
          </p:cNvSpPr>
          <p:nvPr>
            <p:ph type="title"/>
          </p:nvPr>
        </p:nvSpPr>
        <p:spPr/>
        <p:txBody>
          <a:bodyPr/>
          <a:lstStyle/>
          <a:p>
            <a:r>
              <a:rPr lang="es-MX" dirty="0"/>
              <a:t>Ver HiloRunnable.java</a:t>
            </a:r>
          </a:p>
        </p:txBody>
      </p:sp>
      <p:sp>
        <p:nvSpPr>
          <p:cNvPr id="3" name="Marcador de texto 2">
            <a:extLst>
              <a:ext uri="{FF2B5EF4-FFF2-40B4-BE49-F238E27FC236}">
                <a16:creationId xmlns:a16="http://schemas.microsoft.com/office/drawing/2014/main" id="{96B750B1-F7C2-4C53-99A4-8874D2BA5091}"/>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3763199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C2353-97BA-48F9-9089-0FEAD98CD61B}"/>
              </a:ext>
            </a:extLst>
          </p:cNvPr>
          <p:cNvSpPr>
            <a:spLocks noGrp="1"/>
          </p:cNvSpPr>
          <p:nvPr>
            <p:ph type="title"/>
          </p:nvPr>
        </p:nvSpPr>
        <p:spPr/>
        <p:txBody>
          <a:bodyPr/>
          <a:lstStyle/>
          <a:p>
            <a:r>
              <a:rPr lang="es-MX" dirty="0"/>
              <a:t>La clase Thread</a:t>
            </a:r>
          </a:p>
        </p:txBody>
      </p:sp>
      <p:sp>
        <p:nvSpPr>
          <p:cNvPr id="3" name="Marcador de contenido 2">
            <a:extLst>
              <a:ext uri="{FF2B5EF4-FFF2-40B4-BE49-F238E27FC236}">
                <a16:creationId xmlns:a16="http://schemas.microsoft.com/office/drawing/2014/main" id="{1063CE79-DBB5-427D-82AF-1515F4890C2B}"/>
              </a:ext>
            </a:extLst>
          </p:cNvPr>
          <p:cNvSpPr>
            <a:spLocks noGrp="1"/>
          </p:cNvSpPr>
          <p:nvPr>
            <p:ph idx="1"/>
          </p:nvPr>
        </p:nvSpPr>
        <p:spPr/>
        <p:txBody>
          <a:bodyPr anchor="ctr">
            <a:normAutofit/>
          </a:bodyPr>
          <a:lstStyle/>
          <a:p>
            <a:pPr marL="0" indent="0" algn="just">
              <a:buNone/>
            </a:pPr>
            <a:r>
              <a:rPr lang="es-MX" sz="2000" dirty="0"/>
              <a:t>La segunda forma de crear programas multihilo en Java es heredando de la clase Thread. En este caso se debe </a:t>
            </a:r>
            <a:r>
              <a:rPr lang="es-MX" sz="2000" dirty="0" err="1"/>
              <a:t>sobreescribir</a:t>
            </a:r>
            <a:r>
              <a:rPr lang="es-MX" sz="2000" dirty="0"/>
              <a:t> el método run() y de nuevo se debe llamar al método </a:t>
            </a:r>
            <a:r>
              <a:rPr lang="es-MX" sz="2000" dirty="0" err="1"/>
              <a:t>start</a:t>
            </a:r>
            <a:r>
              <a:rPr lang="es-MX" sz="2000" dirty="0"/>
              <a:t>() para comenzar la ejecución de un hilo.</a:t>
            </a:r>
          </a:p>
        </p:txBody>
      </p:sp>
    </p:spTree>
    <p:extLst>
      <p:ext uri="{BB962C8B-B14F-4D97-AF65-F5344CB8AC3E}">
        <p14:creationId xmlns:p14="http://schemas.microsoft.com/office/powerpoint/2010/main" val="2164289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DAE682-66A9-4302-AE8F-51A6317EF32D}"/>
              </a:ext>
            </a:extLst>
          </p:cNvPr>
          <p:cNvSpPr>
            <a:spLocks noGrp="1"/>
          </p:cNvSpPr>
          <p:nvPr>
            <p:ph type="title"/>
          </p:nvPr>
        </p:nvSpPr>
        <p:spPr/>
        <p:txBody>
          <a:bodyPr/>
          <a:lstStyle/>
          <a:p>
            <a:r>
              <a:rPr lang="es-MX" dirty="0"/>
              <a:t>Ver HiloThread.java</a:t>
            </a:r>
            <a:br>
              <a:rPr lang="es-MX" dirty="0"/>
            </a:br>
            <a:r>
              <a:rPr lang="es-MX" dirty="0"/>
              <a:t>Ver </a:t>
            </a:r>
            <a:r>
              <a:rPr lang="es-MX" err="1"/>
              <a:t>NuevoHilo</a:t>
            </a:r>
            <a:r>
              <a:rPr lang="es-MX"/>
              <a:t>.java</a:t>
            </a:r>
            <a:endParaRPr lang="es-MX" dirty="0"/>
          </a:p>
        </p:txBody>
      </p:sp>
      <p:sp>
        <p:nvSpPr>
          <p:cNvPr id="3" name="Marcador de texto 2">
            <a:extLst>
              <a:ext uri="{FF2B5EF4-FFF2-40B4-BE49-F238E27FC236}">
                <a16:creationId xmlns:a16="http://schemas.microsoft.com/office/drawing/2014/main" id="{96B750B1-F7C2-4C53-99A4-8874D2BA5091}"/>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3218711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C2353-97BA-48F9-9089-0FEAD98CD61B}"/>
              </a:ext>
            </a:extLst>
          </p:cNvPr>
          <p:cNvSpPr>
            <a:spLocks noGrp="1"/>
          </p:cNvSpPr>
          <p:nvPr>
            <p:ph type="title"/>
          </p:nvPr>
        </p:nvSpPr>
        <p:spPr/>
        <p:txBody>
          <a:bodyPr/>
          <a:lstStyle/>
          <a:p>
            <a:r>
              <a:rPr lang="es-MX" dirty="0"/>
              <a:t>Estado de los hilos</a:t>
            </a:r>
          </a:p>
        </p:txBody>
      </p:sp>
      <p:sp>
        <p:nvSpPr>
          <p:cNvPr id="3" name="Marcador de contenido 2">
            <a:extLst>
              <a:ext uri="{FF2B5EF4-FFF2-40B4-BE49-F238E27FC236}">
                <a16:creationId xmlns:a16="http://schemas.microsoft.com/office/drawing/2014/main" id="{1063CE79-DBB5-427D-82AF-1515F4890C2B}"/>
              </a:ext>
            </a:extLst>
          </p:cNvPr>
          <p:cNvSpPr>
            <a:spLocks noGrp="1"/>
          </p:cNvSpPr>
          <p:nvPr>
            <p:ph idx="1"/>
          </p:nvPr>
        </p:nvSpPr>
        <p:spPr/>
        <p:txBody>
          <a:bodyPr anchor="ctr">
            <a:normAutofit lnSpcReduction="10000"/>
          </a:bodyPr>
          <a:lstStyle/>
          <a:p>
            <a:pPr marL="0" indent="0" algn="just">
              <a:buNone/>
            </a:pPr>
            <a:r>
              <a:rPr lang="es-MX" sz="2000" dirty="0"/>
              <a:t>Un hilo puede presentar distintos estados a lo largo de la ejecución de un programa.</a:t>
            </a:r>
          </a:p>
          <a:p>
            <a:pPr algn="just"/>
            <a:r>
              <a:rPr lang="es-MX" sz="2000" dirty="0"/>
              <a:t>En ejecución: Se encuentra en el procesador.</a:t>
            </a:r>
          </a:p>
          <a:p>
            <a:pPr algn="just"/>
            <a:r>
              <a:rPr lang="es-MX" sz="2000" dirty="0"/>
              <a:t>Listo: En espera de entrar al procesador.</a:t>
            </a:r>
          </a:p>
          <a:p>
            <a:pPr algn="just"/>
            <a:r>
              <a:rPr lang="es-MX" sz="2000" dirty="0"/>
              <a:t>Suspendido: Ha detenido su actividad temporalmente</a:t>
            </a:r>
          </a:p>
          <a:p>
            <a:pPr algn="just"/>
            <a:r>
              <a:rPr lang="es-MX" sz="2000" dirty="0"/>
              <a:t>Continuación: Un hilo suspendido sale de suspensión para continuar con su ejecución.</a:t>
            </a:r>
          </a:p>
          <a:p>
            <a:pPr algn="just"/>
            <a:r>
              <a:rPr lang="es-MX" sz="2000" dirty="0"/>
              <a:t>Bloqueado: En espera de utilizar un recurso.</a:t>
            </a:r>
          </a:p>
          <a:p>
            <a:pPr algn="just"/>
            <a:r>
              <a:rPr lang="es-MX" sz="2000" dirty="0"/>
              <a:t>Finalizado: Ha terminado con la ejecución de sus tareas</a:t>
            </a:r>
          </a:p>
        </p:txBody>
      </p:sp>
    </p:spTree>
    <p:extLst>
      <p:ext uri="{BB962C8B-B14F-4D97-AF65-F5344CB8AC3E}">
        <p14:creationId xmlns:p14="http://schemas.microsoft.com/office/powerpoint/2010/main" val="178775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C2353-97BA-48F9-9089-0FEAD98CD61B}"/>
              </a:ext>
            </a:extLst>
          </p:cNvPr>
          <p:cNvSpPr>
            <a:spLocks noGrp="1"/>
          </p:cNvSpPr>
          <p:nvPr>
            <p:ph type="title"/>
          </p:nvPr>
        </p:nvSpPr>
        <p:spPr/>
        <p:txBody>
          <a:bodyPr/>
          <a:lstStyle/>
          <a:p>
            <a:r>
              <a:rPr lang="es-MX" dirty="0"/>
              <a:t>Estado de los hilos en Java</a:t>
            </a:r>
          </a:p>
        </p:txBody>
      </p:sp>
      <p:sp>
        <p:nvSpPr>
          <p:cNvPr id="3" name="Marcador de contenido 2">
            <a:extLst>
              <a:ext uri="{FF2B5EF4-FFF2-40B4-BE49-F238E27FC236}">
                <a16:creationId xmlns:a16="http://schemas.microsoft.com/office/drawing/2014/main" id="{1063CE79-DBB5-427D-82AF-1515F4890C2B}"/>
              </a:ext>
            </a:extLst>
          </p:cNvPr>
          <p:cNvSpPr>
            <a:spLocks noGrp="1"/>
          </p:cNvSpPr>
          <p:nvPr>
            <p:ph idx="1"/>
          </p:nvPr>
        </p:nvSpPr>
        <p:spPr/>
        <p:txBody>
          <a:bodyPr anchor="ctr">
            <a:normAutofit fontScale="92500" lnSpcReduction="10000"/>
          </a:bodyPr>
          <a:lstStyle/>
          <a:p>
            <a:pPr marL="0" indent="0" algn="just">
              <a:buNone/>
            </a:pPr>
            <a:r>
              <a:rPr lang="es-MX" sz="2000" dirty="0"/>
              <a:t>Dentro de la clase Thread, esta definido cada estado en que puede estar un hilo, y dicho estado puede obtenerse mediante el método </a:t>
            </a:r>
            <a:r>
              <a:rPr lang="es-MX" sz="2000" dirty="0" err="1"/>
              <a:t>getState</a:t>
            </a:r>
            <a:r>
              <a:rPr lang="es-MX" sz="2000" dirty="0"/>
              <a:t>().</a:t>
            </a:r>
          </a:p>
          <a:p>
            <a:pPr marL="0" indent="0" algn="just">
              <a:buNone/>
            </a:pPr>
            <a:r>
              <a:rPr lang="es-MX" sz="2000" dirty="0"/>
              <a:t>Los estados definidos son:</a:t>
            </a:r>
          </a:p>
          <a:p>
            <a:pPr algn="just"/>
            <a:r>
              <a:rPr lang="es-MX" sz="2000" b="1" dirty="0"/>
              <a:t>NEW:</a:t>
            </a:r>
            <a:r>
              <a:rPr lang="es-MX" sz="2000" dirty="0"/>
              <a:t> Hilo creado que no ha iniciado su ejecución.</a:t>
            </a:r>
          </a:p>
          <a:p>
            <a:pPr algn="just"/>
            <a:r>
              <a:rPr lang="es-MX" sz="2000" b="1" dirty="0"/>
              <a:t>RUNNABLE:</a:t>
            </a:r>
            <a:r>
              <a:rPr lang="es-MX" sz="2000" dirty="0"/>
              <a:t> Estado de un hilo activo, también se considera como activo.</a:t>
            </a:r>
          </a:p>
          <a:p>
            <a:pPr algn="just"/>
            <a:r>
              <a:rPr lang="es-MX" sz="2000" b="1" dirty="0"/>
              <a:t>BLOCKED:</a:t>
            </a:r>
            <a:r>
              <a:rPr lang="es-MX" sz="2000" dirty="0"/>
              <a:t> Hilo bloqueado en espera a ejecutar un método o bloque sincronizado. También se considera en este estado a un hilo que ha sido desperado por una invocación notify() o </a:t>
            </a:r>
            <a:r>
              <a:rPr lang="es-MX" sz="2000" dirty="0" err="1"/>
              <a:t>notifyAll</a:t>
            </a:r>
            <a:r>
              <a:rPr lang="es-MX" sz="2000" dirty="0"/>
              <a:t>()</a:t>
            </a:r>
          </a:p>
        </p:txBody>
      </p:sp>
    </p:spTree>
    <p:extLst>
      <p:ext uri="{BB962C8B-B14F-4D97-AF65-F5344CB8AC3E}">
        <p14:creationId xmlns:p14="http://schemas.microsoft.com/office/powerpoint/2010/main" val="3910080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C2353-97BA-48F9-9089-0FEAD98CD61B}"/>
              </a:ext>
            </a:extLst>
          </p:cNvPr>
          <p:cNvSpPr>
            <a:spLocks noGrp="1"/>
          </p:cNvSpPr>
          <p:nvPr>
            <p:ph type="title"/>
          </p:nvPr>
        </p:nvSpPr>
        <p:spPr/>
        <p:txBody>
          <a:bodyPr/>
          <a:lstStyle/>
          <a:p>
            <a:r>
              <a:rPr lang="es-MX" dirty="0"/>
              <a:t>Estado de los hilos en Java</a:t>
            </a:r>
          </a:p>
        </p:txBody>
      </p:sp>
      <p:sp>
        <p:nvSpPr>
          <p:cNvPr id="3" name="Marcador de contenido 2">
            <a:extLst>
              <a:ext uri="{FF2B5EF4-FFF2-40B4-BE49-F238E27FC236}">
                <a16:creationId xmlns:a16="http://schemas.microsoft.com/office/drawing/2014/main" id="{1063CE79-DBB5-427D-82AF-1515F4890C2B}"/>
              </a:ext>
            </a:extLst>
          </p:cNvPr>
          <p:cNvSpPr>
            <a:spLocks noGrp="1"/>
          </p:cNvSpPr>
          <p:nvPr>
            <p:ph idx="1"/>
          </p:nvPr>
        </p:nvSpPr>
        <p:spPr/>
        <p:txBody>
          <a:bodyPr anchor="ctr">
            <a:normAutofit/>
          </a:bodyPr>
          <a:lstStyle/>
          <a:p>
            <a:pPr algn="just"/>
            <a:r>
              <a:rPr lang="es-MX" sz="2000" b="1" dirty="0"/>
              <a:t>WAITING, TIME WAITING: </a:t>
            </a:r>
            <a:r>
              <a:rPr lang="es-MX" sz="2000" dirty="0"/>
              <a:t>Un hilo esta en espera de continuar su ejecución debido a una llamada al método wait(), o al método </a:t>
            </a:r>
            <a:r>
              <a:rPr lang="es-MX" sz="2000" dirty="0" err="1"/>
              <a:t>join</a:t>
            </a:r>
            <a:r>
              <a:rPr lang="es-MX" sz="2000" dirty="0"/>
              <a:t>().</a:t>
            </a:r>
          </a:p>
          <a:p>
            <a:pPr algn="just"/>
            <a:r>
              <a:rPr lang="es-MX" sz="2000" b="1" dirty="0"/>
              <a:t>TERMINATED:</a:t>
            </a:r>
            <a:r>
              <a:rPr lang="es-MX" sz="2000" dirty="0"/>
              <a:t> El hilo ha terminado su ejecución o se ha detenido por una excepción.</a:t>
            </a:r>
          </a:p>
        </p:txBody>
      </p:sp>
    </p:spTree>
    <p:extLst>
      <p:ext uri="{BB962C8B-B14F-4D97-AF65-F5344CB8AC3E}">
        <p14:creationId xmlns:p14="http://schemas.microsoft.com/office/powerpoint/2010/main" val="481840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C2353-97BA-48F9-9089-0FEAD98CD61B}"/>
              </a:ext>
            </a:extLst>
          </p:cNvPr>
          <p:cNvSpPr>
            <a:spLocks noGrp="1"/>
          </p:cNvSpPr>
          <p:nvPr>
            <p:ph type="title"/>
          </p:nvPr>
        </p:nvSpPr>
        <p:spPr/>
        <p:txBody>
          <a:bodyPr/>
          <a:lstStyle/>
          <a:p>
            <a:r>
              <a:rPr lang="es-MX" dirty="0"/>
              <a:t>Concurrencia y paralelismo</a:t>
            </a:r>
          </a:p>
        </p:txBody>
      </p:sp>
      <p:sp>
        <p:nvSpPr>
          <p:cNvPr id="3" name="Marcador de contenido 2">
            <a:extLst>
              <a:ext uri="{FF2B5EF4-FFF2-40B4-BE49-F238E27FC236}">
                <a16:creationId xmlns:a16="http://schemas.microsoft.com/office/drawing/2014/main" id="{1063CE79-DBB5-427D-82AF-1515F4890C2B}"/>
              </a:ext>
            </a:extLst>
          </p:cNvPr>
          <p:cNvSpPr>
            <a:spLocks noGrp="1"/>
          </p:cNvSpPr>
          <p:nvPr>
            <p:ph idx="1"/>
          </p:nvPr>
        </p:nvSpPr>
        <p:spPr/>
        <p:txBody>
          <a:bodyPr anchor="ctr">
            <a:normAutofit/>
          </a:bodyPr>
          <a:lstStyle/>
          <a:p>
            <a:pPr marL="0" indent="0" algn="just">
              <a:buNone/>
            </a:pPr>
            <a:r>
              <a:rPr lang="es-MX" sz="2000" dirty="0"/>
              <a:t>Cuando se habla de concurrencia se tiene el siguiente escenario:</a:t>
            </a:r>
          </a:p>
          <a:p>
            <a:pPr marL="0" indent="0" algn="just">
              <a:buNone/>
            </a:pPr>
            <a:r>
              <a:rPr lang="es-MX" sz="2000" dirty="0"/>
              <a:t>Un programa crea varios programas de trabajo y estos compiten por ocupar el procesador para realizar su respectiva tarea. </a:t>
            </a:r>
          </a:p>
          <a:p>
            <a:pPr marL="0" indent="0" algn="just">
              <a:buNone/>
            </a:pPr>
            <a:r>
              <a:rPr lang="es-MX" sz="2000" dirty="0"/>
              <a:t>La competencia es controlada por el calendarizador del procesador, el cual decide que programa de trabajo es apto para utilizar el procesador en un momento determinado.</a:t>
            </a:r>
          </a:p>
          <a:p>
            <a:pPr marL="0" indent="0" algn="just">
              <a:buNone/>
            </a:pPr>
            <a:r>
              <a:rPr lang="es-MX" sz="2000" dirty="0"/>
              <a:t>La mayor parte del tiempo, el calendarizador realiza un trabajo tan rápido que da la impresión de </a:t>
            </a:r>
            <a:r>
              <a:rPr lang="es-MX" sz="2000" dirty="0" err="1"/>
              <a:t>pseudo-paralelismo</a:t>
            </a:r>
            <a:r>
              <a:rPr lang="es-MX" sz="2000" dirty="0"/>
              <a:t>.</a:t>
            </a:r>
          </a:p>
          <a:p>
            <a:pPr marL="0" indent="0" algn="just">
              <a:buNone/>
            </a:pPr>
            <a:endParaRPr lang="es-MX" sz="2000" dirty="0"/>
          </a:p>
        </p:txBody>
      </p:sp>
    </p:spTree>
    <p:extLst>
      <p:ext uri="{BB962C8B-B14F-4D97-AF65-F5344CB8AC3E}">
        <p14:creationId xmlns:p14="http://schemas.microsoft.com/office/powerpoint/2010/main" val="2563058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C2353-97BA-48F9-9089-0FEAD98CD61B}"/>
              </a:ext>
            </a:extLst>
          </p:cNvPr>
          <p:cNvSpPr>
            <a:spLocks noGrp="1"/>
          </p:cNvSpPr>
          <p:nvPr>
            <p:ph type="title"/>
          </p:nvPr>
        </p:nvSpPr>
        <p:spPr/>
        <p:txBody>
          <a:bodyPr/>
          <a:lstStyle/>
          <a:p>
            <a:r>
              <a:rPr lang="es-MX" dirty="0"/>
              <a:t>Estado de los hilos</a:t>
            </a:r>
          </a:p>
        </p:txBody>
      </p:sp>
      <p:sp>
        <p:nvSpPr>
          <p:cNvPr id="3" name="Marcador de contenido 2">
            <a:extLst>
              <a:ext uri="{FF2B5EF4-FFF2-40B4-BE49-F238E27FC236}">
                <a16:creationId xmlns:a16="http://schemas.microsoft.com/office/drawing/2014/main" id="{1063CE79-DBB5-427D-82AF-1515F4890C2B}"/>
              </a:ext>
            </a:extLst>
          </p:cNvPr>
          <p:cNvSpPr>
            <a:spLocks noGrp="1"/>
          </p:cNvSpPr>
          <p:nvPr>
            <p:ph idx="1"/>
          </p:nvPr>
        </p:nvSpPr>
        <p:spPr/>
        <p:txBody>
          <a:bodyPr anchor="ctr">
            <a:normAutofit/>
          </a:bodyPr>
          <a:lstStyle/>
          <a:p>
            <a:pPr marL="0" indent="0" algn="just">
              <a:buNone/>
            </a:pPr>
            <a:r>
              <a:rPr lang="es-MX" sz="2000" dirty="0"/>
              <a:t>Lo mas recomendable es que el hilo principal sea el último en terminar, en los ejemplos anteriores esto se ha hecho mediante el método </a:t>
            </a:r>
            <a:r>
              <a:rPr lang="es-MX" sz="2000" b="1" dirty="0" err="1"/>
              <a:t>sleep</a:t>
            </a:r>
            <a:r>
              <a:rPr lang="es-MX" sz="2000" b="1" dirty="0"/>
              <a:t>(</a:t>
            </a:r>
            <a:r>
              <a:rPr lang="es-MX" sz="2000" b="1" dirty="0" err="1"/>
              <a:t>int</a:t>
            </a:r>
            <a:r>
              <a:rPr lang="es-MX" sz="2000" b="1" dirty="0"/>
              <a:t> segundos)</a:t>
            </a:r>
            <a:r>
              <a:rPr lang="es-MX" sz="2000" dirty="0"/>
              <a:t>, que permite suspender un hilo durante un tiempo especifico.</a:t>
            </a:r>
          </a:p>
          <a:p>
            <a:pPr marL="0" indent="0" algn="just">
              <a:buNone/>
            </a:pPr>
            <a:r>
              <a:rPr lang="es-MX" sz="2000" dirty="0"/>
              <a:t>Sin embargo esta no es la mejor forma, ya que así no se sabe si un hilo realmente ha terminado o no. Para estos fines se puede hacer uso de los métodos </a:t>
            </a:r>
            <a:r>
              <a:rPr lang="es-MX" sz="2000" dirty="0" err="1"/>
              <a:t>isAlive</a:t>
            </a:r>
            <a:r>
              <a:rPr lang="es-MX" sz="2000" dirty="0"/>
              <a:t>() y </a:t>
            </a:r>
            <a:r>
              <a:rPr lang="es-MX" sz="2000" dirty="0" err="1"/>
              <a:t>join</a:t>
            </a:r>
            <a:r>
              <a:rPr lang="es-MX" sz="2000" dirty="0"/>
              <a:t>().</a:t>
            </a:r>
          </a:p>
        </p:txBody>
      </p:sp>
    </p:spTree>
    <p:extLst>
      <p:ext uri="{BB962C8B-B14F-4D97-AF65-F5344CB8AC3E}">
        <p14:creationId xmlns:p14="http://schemas.microsoft.com/office/powerpoint/2010/main" val="382752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C2353-97BA-48F9-9089-0FEAD98CD61B}"/>
              </a:ext>
            </a:extLst>
          </p:cNvPr>
          <p:cNvSpPr>
            <a:spLocks noGrp="1"/>
          </p:cNvSpPr>
          <p:nvPr>
            <p:ph type="title"/>
          </p:nvPr>
        </p:nvSpPr>
        <p:spPr/>
        <p:txBody>
          <a:bodyPr/>
          <a:lstStyle/>
          <a:p>
            <a:r>
              <a:rPr lang="es-MX" dirty="0"/>
              <a:t>Estado de los hilos: </a:t>
            </a:r>
            <a:r>
              <a:rPr lang="es-MX" dirty="0" err="1"/>
              <a:t>isAlive</a:t>
            </a:r>
            <a:r>
              <a:rPr lang="es-MX" dirty="0"/>
              <a:t>()</a:t>
            </a:r>
          </a:p>
        </p:txBody>
      </p:sp>
      <p:sp>
        <p:nvSpPr>
          <p:cNvPr id="3" name="Marcador de contenido 2">
            <a:extLst>
              <a:ext uri="{FF2B5EF4-FFF2-40B4-BE49-F238E27FC236}">
                <a16:creationId xmlns:a16="http://schemas.microsoft.com/office/drawing/2014/main" id="{1063CE79-DBB5-427D-82AF-1515F4890C2B}"/>
              </a:ext>
            </a:extLst>
          </p:cNvPr>
          <p:cNvSpPr>
            <a:spLocks noGrp="1"/>
          </p:cNvSpPr>
          <p:nvPr>
            <p:ph idx="1"/>
          </p:nvPr>
        </p:nvSpPr>
        <p:spPr/>
        <p:txBody>
          <a:bodyPr anchor="ctr">
            <a:normAutofit/>
          </a:bodyPr>
          <a:lstStyle/>
          <a:p>
            <a:pPr marL="0" indent="0" algn="just">
              <a:buNone/>
            </a:pPr>
            <a:r>
              <a:rPr lang="es-MX" sz="2000" dirty="0"/>
              <a:t>El método </a:t>
            </a:r>
            <a:r>
              <a:rPr lang="es-MX" sz="2000" dirty="0" err="1"/>
              <a:t>isAlive</a:t>
            </a:r>
            <a:r>
              <a:rPr lang="es-MX" sz="2000" dirty="0"/>
              <a:t>() determina si un hilo aún esta en ejecución, y se define de la siguiente forma:</a:t>
            </a:r>
          </a:p>
          <a:p>
            <a:pPr marL="0" indent="0" algn="just">
              <a:buNone/>
            </a:pPr>
            <a:r>
              <a:rPr lang="es-MX" sz="2000" dirty="0"/>
              <a:t>	final </a:t>
            </a:r>
            <a:r>
              <a:rPr lang="es-MX" sz="2000" dirty="0" err="1"/>
              <a:t>boolean</a:t>
            </a:r>
            <a:r>
              <a:rPr lang="es-MX" sz="2000" dirty="0"/>
              <a:t> </a:t>
            </a:r>
            <a:r>
              <a:rPr lang="es-MX" sz="2000" dirty="0" err="1"/>
              <a:t>isAlive</a:t>
            </a:r>
            <a:r>
              <a:rPr lang="es-MX" sz="2000" dirty="0"/>
              <a:t>()</a:t>
            </a:r>
          </a:p>
          <a:p>
            <a:pPr marL="0" indent="0" algn="just">
              <a:buNone/>
            </a:pPr>
            <a:r>
              <a:rPr lang="es-MX" sz="2000" dirty="0"/>
              <a:t>Si el hilo en el que se invoca sigue en ejecución devolverá el valor true. </a:t>
            </a:r>
          </a:p>
          <a:p>
            <a:pPr marL="0" indent="0" algn="just">
              <a:buNone/>
            </a:pPr>
            <a:endParaRPr lang="es-MX" sz="2000" dirty="0"/>
          </a:p>
        </p:txBody>
      </p:sp>
    </p:spTree>
    <p:extLst>
      <p:ext uri="{BB962C8B-B14F-4D97-AF65-F5344CB8AC3E}">
        <p14:creationId xmlns:p14="http://schemas.microsoft.com/office/powerpoint/2010/main" val="2148493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C2353-97BA-48F9-9089-0FEAD98CD61B}"/>
              </a:ext>
            </a:extLst>
          </p:cNvPr>
          <p:cNvSpPr>
            <a:spLocks noGrp="1"/>
          </p:cNvSpPr>
          <p:nvPr>
            <p:ph type="title"/>
          </p:nvPr>
        </p:nvSpPr>
        <p:spPr/>
        <p:txBody>
          <a:bodyPr/>
          <a:lstStyle/>
          <a:p>
            <a:r>
              <a:rPr lang="es-MX" dirty="0"/>
              <a:t>Estado de los hilos: </a:t>
            </a:r>
            <a:r>
              <a:rPr lang="es-MX" dirty="0" err="1"/>
              <a:t>join</a:t>
            </a:r>
            <a:r>
              <a:rPr lang="es-MX" dirty="0"/>
              <a:t>()</a:t>
            </a:r>
          </a:p>
        </p:txBody>
      </p:sp>
      <p:sp>
        <p:nvSpPr>
          <p:cNvPr id="3" name="Marcador de contenido 2">
            <a:extLst>
              <a:ext uri="{FF2B5EF4-FFF2-40B4-BE49-F238E27FC236}">
                <a16:creationId xmlns:a16="http://schemas.microsoft.com/office/drawing/2014/main" id="{1063CE79-DBB5-427D-82AF-1515F4890C2B}"/>
              </a:ext>
            </a:extLst>
          </p:cNvPr>
          <p:cNvSpPr>
            <a:spLocks noGrp="1"/>
          </p:cNvSpPr>
          <p:nvPr>
            <p:ph idx="1"/>
          </p:nvPr>
        </p:nvSpPr>
        <p:spPr/>
        <p:txBody>
          <a:bodyPr anchor="ctr">
            <a:normAutofit/>
          </a:bodyPr>
          <a:lstStyle/>
          <a:p>
            <a:pPr marL="0" indent="0" algn="just">
              <a:buNone/>
            </a:pPr>
            <a:r>
              <a:rPr lang="es-MX" sz="2000" dirty="0"/>
              <a:t>Aunque </a:t>
            </a:r>
            <a:r>
              <a:rPr lang="es-MX" sz="2000" dirty="0" err="1"/>
              <a:t>isAlive</a:t>
            </a:r>
            <a:r>
              <a:rPr lang="es-MX" sz="2000" dirty="0"/>
              <a:t>() puede ser útil, el método </a:t>
            </a:r>
            <a:r>
              <a:rPr lang="es-MX" sz="2000" dirty="0" err="1"/>
              <a:t>join</a:t>
            </a:r>
            <a:r>
              <a:rPr lang="es-MX" sz="2000" dirty="0"/>
              <a:t>() es mas utilizado cuando se requiere esperar a que un hilo termine. El método </a:t>
            </a:r>
            <a:r>
              <a:rPr lang="es-MX" sz="2000" dirty="0" err="1"/>
              <a:t>join</a:t>
            </a:r>
            <a:r>
              <a:rPr lang="es-MX" sz="2000" dirty="0"/>
              <a:t>() esta definido como:</a:t>
            </a:r>
          </a:p>
          <a:p>
            <a:pPr marL="0" indent="0" algn="just">
              <a:buNone/>
            </a:pPr>
            <a:r>
              <a:rPr lang="es-MX" sz="2000" dirty="0"/>
              <a:t>	final </a:t>
            </a:r>
            <a:r>
              <a:rPr lang="es-MX" sz="2000" dirty="0" err="1"/>
              <a:t>void</a:t>
            </a:r>
            <a:r>
              <a:rPr lang="es-MX" sz="2000" dirty="0"/>
              <a:t> </a:t>
            </a:r>
            <a:r>
              <a:rPr lang="es-MX" sz="2000" dirty="0" err="1"/>
              <a:t>join</a:t>
            </a:r>
            <a:r>
              <a:rPr lang="es-MX" sz="2000" dirty="0"/>
              <a:t>() </a:t>
            </a:r>
            <a:r>
              <a:rPr lang="es-MX" sz="2000" dirty="0" err="1"/>
              <a:t>throws</a:t>
            </a:r>
            <a:r>
              <a:rPr lang="es-MX" sz="2000" dirty="0"/>
              <a:t> </a:t>
            </a:r>
            <a:r>
              <a:rPr lang="es-MX" sz="2000" dirty="0" err="1"/>
              <a:t>InterruptedException</a:t>
            </a:r>
            <a:endParaRPr lang="es-MX" sz="2000" dirty="0"/>
          </a:p>
          <a:p>
            <a:pPr marL="0" indent="0" algn="just">
              <a:buNone/>
            </a:pPr>
            <a:r>
              <a:rPr lang="es-MX" sz="2000" dirty="0"/>
              <a:t>En este caso, el método dentro del que se realiza la invocación para un hilo espera hasta que este termina. Existen sobrecargas que permiten definir un tiempo máximo de espera para que un hilo termine.</a:t>
            </a:r>
          </a:p>
        </p:txBody>
      </p:sp>
    </p:spTree>
    <p:extLst>
      <p:ext uri="{BB962C8B-B14F-4D97-AF65-F5344CB8AC3E}">
        <p14:creationId xmlns:p14="http://schemas.microsoft.com/office/powerpoint/2010/main" val="1193587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BB4F7A-D76D-4CB4-9701-0B51126A1BDC}"/>
              </a:ext>
            </a:extLst>
          </p:cNvPr>
          <p:cNvSpPr>
            <a:spLocks noGrp="1"/>
          </p:cNvSpPr>
          <p:nvPr>
            <p:ph type="title"/>
          </p:nvPr>
        </p:nvSpPr>
        <p:spPr/>
        <p:txBody>
          <a:bodyPr/>
          <a:lstStyle/>
          <a:p>
            <a:r>
              <a:rPr lang="es-MX" dirty="0"/>
              <a:t>Ver HiloEspera.java</a:t>
            </a:r>
          </a:p>
        </p:txBody>
      </p:sp>
      <p:sp>
        <p:nvSpPr>
          <p:cNvPr id="3" name="Marcador de texto 2">
            <a:extLst>
              <a:ext uri="{FF2B5EF4-FFF2-40B4-BE49-F238E27FC236}">
                <a16:creationId xmlns:a16="http://schemas.microsoft.com/office/drawing/2014/main" id="{14FB6418-9491-4A2E-8D30-35D189A7D79C}"/>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554226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C2353-97BA-48F9-9089-0FEAD98CD61B}"/>
              </a:ext>
            </a:extLst>
          </p:cNvPr>
          <p:cNvSpPr>
            <a:spLocks noGrp="1"/>
          </p:cNvSpPr>
          <p:nvPr>
            <p:ph type="title"/>
          </p:nvPr>
        </p:nvSpPr>
        <p:spPr/>
        <p:txBody>
          <a:bodyPr/>
          <a:lstStyle/>
          <a:p>
            <a:r>
              <a:rPr lang="es-MX" dirty="0"/>
              <a:t>Prioridad de los hilos</a:t>
            </a:r>
          </a:p>
        </p:txBody>
      </p:sp>
      <p:sp>
        <p:nvSpPr>
          <p:cNvPr id="3" name="Marcador de contenido 2">
            <a:extLst>
              <a:ext uri="{FF2B5EF4-FFF2-40B4-BE49-F238E27FC236}">
                <a16:creationId xmlns:a16="http://schemas.microsoft.com/office/drawing/2014/main" id="{1063CE79-DBB5-427D-82AF-1515F4890C2B}"/>
              </a:ext>
            </a:extLst>
          </p:cNvPr>
          <p:cNvSpPr>
            <a:spLocks noGrp="1"/>
          </p:cNvSpPr>
          <p:nvPr>
            <p:ph idx="1"/>
          </p:nvPr>
        </p:nvSpPr>
        <p:spPr/>
        <p:txBody>
          <a:bodyPr anchor="ctr">
            <a:normAutofit/>
          </a:bodyPr>
          <a:lstStyle/>
          <a:p>
            <a:pPr marL="0" indent="0" algn="just">
              <a:buNone/>
            </a:pPr>
            <a:r>
              <a:rPr lang="es-MX" sz="2000" dirty="0"/>
              <a:t>Java le asigna a cada hilo una prioridad que determina como deberá ser tratado un hilo con respecto a los demás hilos de ejecución de un programa. La prioridad se representa mediante un número entero. </a:t>
            </a:r>
          </a:p>
          <a:p>
            <a:pPr marL="0" indent="0" algn="just">
              <a:buNone/>
            </a:pPr>
            <a:r>
              <a:rPr lang="es-MX" sz="2000" dirty="0"/>
              <a:t>La </a:t>
            </a:r>
            <a:r>
              <a:rPr lang="es-MX" sz="2000" b="1" dirty="0"/>
              <a:t>prioridad </a:t>
            </a:r>
            <a:r>
              <a:rPr lang="es-MX" sz="2000" dirty="0"/>
              <a:t>no se refiere a la velocidad de ejecución o la cantidad de recursos que le serán asignados, </a:t>
            </a:r>
            <a:r>
              <a:rPr lang="es-MX" sz="2000" b="1" dirty="0"/>
              <a:t>se refiere a darle preferencia de ejecución a un hilo sobre otro</a:t>
            </a:r>
            <a:r>
              <a:rPr lang="es-MX" sz="2000" dirty="0"/>
              <a:t>, el tiempo de procesamiento asignado a un hilo aún con una prioridad alta esta definido por la carga de trabajo del procesador.</a:t>
            </a:r>
          </a:p>
        </p:txBody>
      </p:sp>
    </p:spTree>
    <p:extLst>
      <p:ext uri="{BB962C8B-B14F-4D97-AF65-F5344CB8AC3E}">
        <p14:creationId xmlns:p14="http://schemas.microsoft.com/office/powerpoint/2010/main" val="1025596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C2353-97BA-48F9-9089-0FEAD98CD61B}"/>
              </a:ext>
            </a:extLst>
          </p:cNvPr>
          <p:cNvSpPr>
            <a:spLocks noGrp="1"/>
          </p:cNvSpPr>
          <p:nvPr>
            <p:ph type="title"/>
          </p:nvPr>
        </p:nvSpPr>
        <p:spPr/>
        <p:txBody>
          <a:bodyPr/>
          <a:lstStyle/>
          <a:p>
            <a:r>
              <a:rPr lang="es-MX" dirty="0"/>
              <a:t>Prioridad de los hilos</a:t>
            </a:r>
          </a:p>
        </p:txBody>
      </p:sp>
      <p:sp>
        <p:nvSpPr>
          <p:cNvPr id="3" name="Marcador de contenido 2">
            <a:extLst>
              <a:ext uri="{FF2B5EF4-FFF2-40B4-BE49-F238E27FC236}">
                <a16:creationId xmlns:a16="http://schemas.microsoft.com/office/drawing/2014/main" id="{1063CE79-DBB5-427D-82AF-1515F4890C2B}"/>
              </a:ext>
            </a:extLst>
          </p:cNvPr>
          <p:cNvSpPr>
            <a:spLocks noGrp="1"/>
          </p:cNvSpPr>
          <p:nvPr>
            <p:ph idx="1"/>
          </p:nvPr>
        </p:nvSpPr>
        <p:spPr/>
        <p:txBody>
          <a:bodyPr anchor="ctr">
            <a:normAutofit/>
          </a:bodyPr>
          <a:lstStyle/>
          <a:p>
            <a:pPr marL="0" indent="0" algn="just">
              <a:buNone/>
            </a:pPr>
            <a:r>
              <a:rPr lang="es-MX" sz="2000" dirty="0"/>
              <a:t>Al cambio de ejecución de un proceso se le conoce como cambio de contexto y se lleva a cabo de la siguiente forma:</a:t>
            </a:r>
          </a:p>
          <a:p>
            <a:pPr algn="just"/>
            <a:r>
              <a:rPr lang="es-MX" sz="2000" dirty="0"/>
              <a:t>Un hilo puede dejar el control del procesador: Esto sucede cuando es suspendido, cuando ha concluido su trabajo o cuando esta bloqueado.</a:t>
            </a:r>
          </a:p>
          <a:p>
            <a:pPr algn="just"/>
            <a:r>
              <a:rPr lang="es-MX" sz="2000" dirty="0"/>
              <a:t>Un hilo puede ser obligado a salir del procesador: Esto ocurre cuando un hilo en ejecución es obligado a salir del procesador sin importar si su trabajo ha concluido o no, debido a que un proceso con una mayor prioridad esta </a:t>
            </a:r>
            <a:r>
              <a:rPr lang="es-MX" sz="2000" b="1" dirty="0"/>
              <a:t>listo</a:t>
            </a:r>
            <a:r>
              <a:rPr lang="es-MX" sz="2000" dirty="0"/>
              <a:t> para ejecutarse.</a:t>
            </a:r>
          </a:p>
        </p:txBody>
      </p:sp>
    </p:spTree>
    <p:extLst>
      <p:ext uri="{BB962C8B-B14F-4D97-AF65-F5344CB8AC3E}">
        <p14:creationId xmlns:p14="http://schemas.microsoft.com/office/powerpoint/2010/main" val="10299261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C2353-97BA-48F9-9089-0FEAD98CD61B}"/>
              </a:ext>
            </a:extLst>
          </p:cNvPr>
          <p:cNvSpPr>
            <a:spLocks noGrp="1"/>
          </p:cNvSpPr>
          <p:nvPr>
            <p:ph type="title"/>
          </p:nvPr>
        </p:nvSpPr>
        <p:spPr/>
        <p:txBody>
          <a:bodyPr/>
          <a:lstStyle/>
          <a:p>
            <a:r>
              <a:rPr lang="es-MX" dirty="0"/>
              <a:t>Prioridad de los hilos</a:t>
            </a:r>
          </a:p>
        </p:txBody>
      </p:sp>
      <p:sp>
        <p:nvSpPr>
          <p:cNvPr id="3" name="Marcador de contenido 2">
            <a:extLst>
              <a:ext uri="{FF2B5EF4-FFF2-40B4-BE49-F238E27FC236}">
                <a16:creationId xmlns:a16="http://schemas.microsoft.com/office/drawing/2014/main" id="{1063CE79-DBB5-427D-82AF-1515F4890C2B}"/>
              </a:ext>
            </a:extLst>
          </p:cNvPr>
          <p:cNvSpPr>
            <a:spLocks noGrp="1"/>
          </p:cNvSpPr>
          <p:nvPr>
            <p:ph idx="1"/>
          </p:nvPr>
        </p:nvSpPr>
        <p:spPr/>
        <p:txBody>
          <a:bodyPr anchor="ctr">
            <a:normAutofit/>
          </a:bodyPr>
          <a:lstStyle/>
          <a:p>
            <a:pPr marL="0" indent="0" algn="just">
              <a:buNone/>
            </a:pPr>
            <a:r>
              <a:rPr lang="es-MX" sz="2000" dirty="0"/>
              <a:t>Cuando dos hilos tiene la misma prioridad, el sistema operativo se encarga de la calendarización de la ejecución de dichos procesos, asignándoles un tiempo especifico de ejecución en el procesador. A cada hilo debe asignársele un tiempo de ejecución y garantizar que cada uno entre a ejecución. </a:t>
            </a:r>
          </a:p>
          <a:p>
            <a:pPr marL="0" indent="0" algn="just">
              <a:buNone/>
            </a:pPr>
            <a:r>
              <a:rPr lang="es-MX" sz="2000" dirty="0"/>
              <a:t>Para asignar la prioridad de un hilo se utiliza el método </a:t>
            </a:r>
            <a:r>
              <a:rPr lang="es-MX" sz="2000" dirty="0" err="1"/>
              <a:t>setPriority</a:t>
            </a:r>
            <a:r>
              <a:rPr lang="es-MX" sz="2000" dirty="0"/>
              <a:t>() definido como:</a:t>
            </a:r>
          </a:p>
          <a:p>
            <a:pPr marL="0" indent="0" algn="just">
              <a:buNone/>
            </a:pPr>
            <a:r>
              <a:rPr lang="es-MX" sz="2000" dirty="0"/>
              <a:t>	final </a:t>
            </a:r>
            <a:r>
              <a:rPr lang="es-MX" sz="2000" dirty="0" err="1"/>
              <a:t>void</a:t>
            </a:r>
            <a:r>
              <a:rPr lang="es-MX" sz="2000" dirty="0"/>
              <a:t> </a:t>
            </a:r>
            <a:r>
              <a:rPr lang="es-MX" sz="2000" dirty="0" err="1"/>
              <a:t>setPriority</a:t>
            </a:r>
            <a:r>
              <a:rPr lang="es-MX" sz="2000" dirty="0"/>
              <a:t>(</a:t>
            </a:r>
            <a:r>
              <a:rPr lang="es-MX" sz="2000" dirty="0" err="1"/>
              <a:t>int</a:t>
            </a:r>
            <a:r>
              <a:rPr lang="es-MX" sz="2000" dirty="0"/>
              <a:t> nivel)</a:t>
            </a:r>
          </a:p>
        </p:txBody>
      </p:sp>
    </p:spTree>
    <p:extLst>
      <p:ext uri="{BB962C8B-B14F-4D97-AF65-F5344CB8AC3E}">
        <p14:creationId xmlns:p14="http://schemas.microsoft.com/office/powerpoint/2010/main" val="191369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C2353-97BA-48F9-9089-0FEAD98CD61B}"/>
              </a:ext>
            </a:extLst>
          </p:cNvPr>
          <p:cNvSpPr>
            <a:spLocks noGrp="1"/>
          </p:cNvSpPr>
          <p:nvPr>
            <p:ph type="title"/>
          </p:nvPr>
        </p:nvSpPr>
        <p:spPr/>
        <p:txBody>
          <a:bodyPr/>
          <a:lstStyle/>
          <a:p>
            <a:r>
              <a:rPr lang="es-MX" dirty="0"/>
              <a:t>Prioridad de los hilos</a:t>
            </a:r>
          </a:p>
        </p:txBody>
      </p:sp>
      <p:sp>
        <p:nvSpPr>
          <p:cNvPr id="3" name="Marcador de contenido 2">
            <a:extLst>
              <a:ext uri="{FF2B5EF4-FFF2-40B4-BE49-F238E27FC236}">
                <a16:creationId xmlns:a16="http://schemas.microsoft.com/office/drawing/2014/main" id="{1063CE79-DBB5-427D-82AF-1515F4890C2B}"/>
              </a:ext>
            </a:extLst>
          </p:cNvPr>
          <p:cNvSpPr>
            <a:spLocks noGrp="1"/>
          </p:cNvSpPr>
          <p:nvPr>
            <p:ph idx="1"/>
          </p:nvPr>
        </p:nvSpPr>
        <p:spPr/>
        <p:txBody>
          <a:bodyPr anchor="ctr">
            <a:normAutofit/>
          </a:bodyPr>
          <a:lstStyle/>
          <a:p>
            <a:pPr marL="0" indent="0" algn="just">
              <a:buNone/>
            </a:pPr>
            <a:r>
              <a:rPr lang="es-MX" sz="2000" dirty="0"/>
              <a:t>La clase Thread define las constantes:</a:t>
            </a:r>
          </a:p>
          <a:p>
            <a:pPr marL="0" indent="0" algn="just">
              <a:buNone/>
            </a:pPr>
            <a:r>
              <a:rPr lang="es-MX" sz="2000" dirty="0"/>
              <a:t>MIN_PRIORITY = 1</a:t>
            </a:r>
          </a:p>
          <a:p>
            <a:pPr marL="0" indent="0" algn="just">
              <a:buNone/>
            </a:pPr>
            <a:r>
              <a:rPr lang="es-MX" sz="2000" dirty="0"/>
              <a:t>MAX_PRIORITY = 10</a:t>
            </a:r>
          </a:p>
          <a:p>
            <a:pPr marL="0" indent="0" algn="just">
              <a:buNone/>
            </a:pPr>
            <a:r>
              <a:rPr lang="es-MX" sz="2000" dirty="0"/>
              <a:t>El nivel de prioridad de un hilo debe ser un número entre estos dos valores. Además, también esta definida la constante NORM_PRIORITY = 5, que es la prioridad por defecto; es posible, dentro de la ejecución de un programa utilizar esta constante para regresar a un hilo a su prioridad por defecto.</a:t>
            </a:r>
          </a:p>
        </p:txBody>
      </p:sp>
    </p:spTree>
    <p:extLst>
      <p:ext uri="{BB962C8B-B14F-4D97-AF65-F5344CB8AC3E}">
        <p14:creationId xmlns:p14="http://schemas.microsoft.com/office/powerpoint/2010/main" val="12898703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C2353-97BA-48F9-9089-0FEAD98CD61B}"/>
              </a:ext>
            </a:extLst>
          </p:cNvPr>
          <p:cNvSpPr>
            <a:spLocks noGrp="1"/>
          </p:cNvSpPr>
          <p:nvPr>
            <p:ph type="title"/>
          </p:nvPr>
        </p:nvSpPr>
        <p:spPr/>
        <p:txBody>
          <a:bodyPr/>
          <a:lstStyle/>
          <a:p>
            <a:r>
              <a:rPr lang="es-MX" dirty="0"/>
              <a:t>Prioridad de los hilos</a:t>
            </a:r>
          </a:p>
        </p:txBody>
      </p:sp>
      <p:sp>
        <p:nvSpPr>
          <p:cNvPr id="3" name="Marcador de contenido 2">
            <a:extLst>
              <a:ext uri="{FF2B5EF4-FFF2-40B4-BE49-F238E27FC236}">
                <a16:creationId xmlns:a16="http://schemas.microsoft.com/office/drawing/2014/main" id="{1063CE79-DBB5-427D-82AF-1515F4890C2B}"/>
              </a:ext>
            </a:extLst>
          </p:cNvPr>
          <p:cNvSpPr>
            <a:spLocks noGrp="1"/>
          </p:cNvSpPr>
          <p:nvPr>
            <p:ph idx="1"/>
          </p:nvPr>
        </p:nvSpPr>
        <p:spPr/>
        <p:txBody>
          <a:bodyPr anchor="ctr">
            <a:normAutofit/>
          </a:bodyPr>
          <a:lstStyle/>
          <a:p>
            <a:pPr marL="0" indent="0" algn="just">
              <a:buNone/>
            </a:pPr>
            <a:r>
              <a:rPr lang="es-MX" sz="2000" dirty="0"/>
              <a:t>Para obtener el valor de la prioridad asignada a un hilo se utiliza el método </a:t>
            </a:r>
            <a:r>
              <a:rPr lang="es-MX" sz="2000" dirty="0" err="1"/>
              <a:t>getPriority</a:t>
            </a:r>
            <a:r>
              <a:rPr lang="es-MX" sz="2000" dirty="0"/>
              <a:t> definido como:</a:t>
            </a:r>
          </a:p>
          <a:p>
            <a:pPr marL="0" indent="0" algn="just">
              <a:buNone/>
            </a:pPr>
            <a:r>
              <a:rPr lang="es-MX" sz="2000" dirty="0"/>
              <a:t>	final </a:t>
            </a:r>
            <a:r>
              <a:rPr lang="es-MX" sz="2000" dirty="0" err="1"/>
              <a:t>int</a:t>
            </a:r>
            <a:r>
              <a:rPr lang="es-MX" sz="2000" dirty="0"/>
              <a:t> </a:t>
            </a:r>
            <a:r>
              <a:rPr lang="es-MX" sz="2000" dirty="0" err="1"/>
              <a:t>getPriority</a:t>
            </a:r>
            <a:r>
              <a:rPr lang="es-MX" sz="2000" dirty="0"/>
              <a:t>()</a:t>
            </a:r>
          </a:p>
        </p:txBody>
      </p:sp>
    </p:spTree>
    <p:extLst>
      <p:ext uri="{BB962C8B-B14F-4D97-AF65-F5344CB8AC3E}">
        <p14:creationId xmlns:p14="http://schemas.microsoft.com/office/powerpoint/2010/main" val="21932426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9B9AB9-EBB0-4262-A602-5A152F766315}"/>
              </a:ext>
            </a:extLst>
          </p:cNvPr>
          <p:cNvSpPr>
            <a:spLocks noGrp="1"/>
          </p:cNvSpPr>
          <p:nvPr>
            <p:ph type="title"/>
          </p:nvPr>
        </p:nvSpPr>
        <p:spPr/>
        <p:txBody>
          <a:bodyPr/>
          <a:lstStyle/>
          <a:p>
            <a:r>
              <a:rPr lang="es-MX" dirty="0"/>
              <a:t>Ver Prioridad.java</a:t>
            </a:r>
          </a:p>
        </p:txBody>
      </p:sp>
      <p:sp>
        <p:nvSpPr>
          <p:cNvPr id="3" name="Marcador de texto 2">
            <a:extLst>
              <a:ext uri="{FF2B5EF4-FFF2-40B4-BE49-F238E27FC236}">
                <a16:creationId xmlns:a16="http://schemas.microsoft.com/office/drawing/2014/main" id="{48754A90-BFEE-41D9-A24D-2F1025104B3A}"/>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482612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2C2F13-E76E-4AA3-8248-7FB1389927F0}"/>
              </a:ext>
            </a:extLst>
          </p:cNvPr>
          <p:cNvSpPr>
            <a:spLocks noGrp="1"/>
          </p:cNvSpPr>
          <p:nvPr>
            <p:ph type="title"/>
          </p:nvPr>
        </p:nvSpPr>
        <p:spPr/>
        <p:txBody>
          <a:bodyPr/>
          <a:lstStyle/>
          <a:p>
            <a:r>
              <a:rPr lang="es-MX" dirty="0"/>
              <a:t>Concurrencia y paralelismo</a:t>
            </a:r>
          </a:p>
        </p:txBody>
      </p:sp>
      <p:pic>
        <p:nvPicPr>
          <p:cNvPr id="5" name="Marcador de contenido 4">
            <a:extLst>
              <a:ext uri="{FF2B5EF4-FFF2-40B4-BE49-F238E27FC236}">
                <a16:creationId xmlns:a16="http://schemas.microsoft.com/office/drawing/2014/main" id="{8C4EF571-5A60-4EB0-844E-8B7AEB15B4A5}"/>
              </a:ext>
            </a:extLst>
          </p:cNvPr>
          <p:cNvPicPr>
            <a:picLocks noGrp="1" noChangeAspect="1"/>
          </p:cNvPicPr>
          <p:nvPr>
            <p:ph sz="half" idx="2"/>
          </p:nvPr>
        </p:nvPicPr>
        <p:blipFill rotWithShape="1">
          <a:blip r:embed="rId2"/>
          <a:srcRect l="24231" t="31219" r="25115" b="26241"/>
          <a:stretch/>
        </p:blipFill>
        <p:spPr>
          <a:xfrm>
            <a:off x="2419662" y="2842651"/>
            <a:ext cx="7352676" cy="3290863"/>
          </a:xfrm>
          <a:prstGeom prst="rect">
            <a:avLst/>
          </a:prstGeom>
        </p:spPr>
      </p:pic>
    </p:spTree>
    <p:extLst>
      <p:ext uri="{BB962C8B-B14F-4D97-AF65-F5344CB8AC3E}">
        <p14:creationId xmlns:p14="http://schemas.microsoft.com/office/powerpoint/2010/main" val="9519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C2353-97BA-48F9-9089-0FEAD98CD61B}"/>
              </a:ext>
            </a:extLst>
          </p:cNvPr>
          <p:cNvSpPr>
            <a:spLocks noGrp="1"/>
          </p:cNvSpPr>
          <p:nvPr>
            <p:ph type="title"/>
          </p:nvPr>
        </p:nvSpPr>
        <p:spPr/>
        <p:txBody>
          <a:bodyPr/>
          <a:lstStyle/>
          <a:p>
            <a:r>
              <a:rPr lang="es-MX" dirty="0"/>
              <a:t>Sincronización de los hilos</a:t>
            </a:r>
          </a:p>
        </p:txBody>
      </p:sp>
      <p:sp>
        <p:nvSpPr>
          <p:cNvPr id="3" name="Marcador de contenido 2">
            <a:extLst>
              <a:ext uri="{FF2B5EF4-FFF2-40B4-BE49-F238E27FC236}">
                <a16:creationId xmlns:a16="http://schemas.microsoft.com/office/drawing/2014/main" id="{1063CE79-DBB5-427D-82AF-1515F4890C2B}"/>
              </a:ext>
            </a:extLst>
          </p:cNvPr>
          <p:cNvSpPr>
            <a:spLocks noGrp="1"/>
          </p:cNvSpPr>
          <p:nvPr>
            <p:ph idx="1"/>
          </p:nvPr>
        </p:nvSpPr>
        <p:spPr/>
        <p:txBody>
          <a:bodyPr anchor="ctr">
            <a:normAutofit/>
          </a:bodyPr>
          <a:lstStyle/>
          <a:p>
            <a:pPr marL="0" indent="0" algn="just">
              <a:buNone/>
            </a:pPr>
            <a:r>
              <a:rPr lang="es-MX" sz="2000" dirty="0"/>
              <a:t>El modelo de la programación multihilo permite que cada hilo de procesamiento se ejecute de forma independiente a los demás y también, que terminen en tiempos diferentes, dependiendo de la tarea que este realizando cada hilo.</a:t>
            </a:r>
          </a:p>
          <a:p>
            <a:pPr marL="0" indent="0" algn="just">
              <a:buNone/>
            </a:pPr>
            <a:r>
              <a:rPr lang="es-MX" sz="2000" dirty="0"/>
              <a:t>Sin embargo, existen aplicaciones en las cuales se requiere sincronizar su ejecución, por ejemplo, cuando comparten algún recurso.</a:t>
            </a:r>
          </a:p>
        </p:txBody>
      </p:sp>
    </p:spTree>
    <p:extLst>
      <p:ext uri="{BB962C8B-B14F-4D97-AF65-F5344CB8AC3E}">
        <p14:creationId xmlns:p14="http://schemas.microsoft.com/office/powerpoint/2010/main" val="41664038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C2353-97BA-48F9-9089-0FEAD98CD61B}"/>
              </a:ext>
            </a:extLst>
          </p:cNvPr>
          <p:cNvSpPr>
            <a:spLocks noGrp="1"/>
          </p:cNvSpPr>
          <p:nvPr>
            <p:ph type="title"/>
          </p:nvPr>
        </p:nvSpPr>
        <p:spPr/>
        <p:txBody>
          <a:bodyPr/>
          <a:lstStyle/>
          <a:p>
            <a:r>
              <a:rPr lang="es-MX" dirty="0"/>
              <a:t>Sincronización de los hilos</a:t>
            </a:r>
          </a:p>
        </p:txBody>
      </p:sp>
      <p:sp>
        <p:nvSpPr>
          <p:cNvPr id="3" name="Marcador de contenido 2">
            <a:extLst>
              <a:ext uri="{FF2B5EF4-FFF2-40B4-BE49-F238E27FC236}">
                <a16:creationId xmlns:a16="http://schemas.microsoft.com/office/drawing/2014/main" id="{1063CE79-DBB5-427D-82AF-1515F4890C2B}"/>
              </a:ext>
            </a:extLst>
          </p:cNvPr>
          <p:cNvSpPr>
            <a:spLocks noGrp="1"/>
          </p:cNvSpPr>
          <p:nvPr>
            <p:ph idx="1"/>
          </p:nvPr>
        </p:nvSpPr>
        <p:spPr/>
        <p:txBody>
          <a:bodyPr anchor="ctr">
            <a:normAutofit/>
          </a:bodyPr>
          <a:lstStyle/>
          <a:p>
            <a:pPr marL="0" indent="0" algn="just">
              <a:buNone/>
            </a:pPr>
            <a:r>
              <a:rPr lang="es-MX" sz="2000" dirty="0"/>
              <a:t>Java implementa un </a:t>
            </a:r>
            <a:r>
              <a:rPr lang="es-MX" sz="2000" b="1" dirty="0"/>
              <a:t>monitor</a:t>
            </a:r>
            <a:r>
              <a:rPr lang="es-MX" sz="2000" dirty="0"/>
              <a:t> (también conocido como </a:t>
            </a:r>
            <a:r>
              <a:rPr lang="es-MX" sz="2000" dirty="0" err="1"/>
              <a:t>semaforo</a:t>
            </a:r>
            <a:r>
              <a:rPr lang="es-MX" sz="2000" dirty="0"/>
              <a:t>) el cual se encarga de permitir que solo un hilo acceda a un recurso en un momento determinado, evitando que otro pueda escribir o leer un recurso al mismo tiempo. El monitor se utiliza como un bloqueo mutuo exclusivo o </a:t>
            </a:r>
            <a:r>
              <a:rPr lang="es-MX" sz="2000" b="1" dirty="0" err="1"/>
              <a:t>mutex</a:t>
            </a:r>
            <a:r>
              <a:rPr lang="es-MX" sz="2000" b="1" dirty="0"/>
              <a:t>.</a:t>
            </a:r>
            <a:r>
              <a:rPr lang="es-MX" sz="2000" dirty="0"/>
              <a:t> Solo un hilo puede tener el monitor en un momento determinado.</a:t>
            </a:r>
          </a:p>
          <a:p>
            <a:pPr marL="0" indent="0" algn="just">
              <a:buNone/>
            </a:pPr>
            <a:r>
              <a:rPr lang="es-MX" sz="2000" b="1" dirty="0"/>
              <a:t>Cuando un hilo adquiere un bloqueo se dice que ha entrado al monitor.</a:t>
            </a:r>
          </a:p>
        </p:txBody>
      </p:sp>
    </p:spTree>
    <p:extLst>
      <p:ext uri="{BB962C8B-B14F-4D97-AF65-F5344CB8AC3E}">
        <p14:creationId xmlns:p14="http://schemas.microsoft.com/office/powerpoint/2010/main" val="35211715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C2353-97BA-48F9-9089-0FEAD98CD61B}"/>
              </a:ext>
            </a:extLst>
          </p:cNvPr>
          <p:cNvSpPr>
            <a:spLocks noGrp="1"/>
          </p:cNvSpPr>
          <p:nvPr>
            <p:ph type="title"/>
          </p:nvPr>
        </p:nvSpPr>
        <p:spPr/>
        <p:txBody>
          <a:bodyPr/>
          <a:lstStyle/>
          <a:p>
            <a:r>
              <a:rPr lang="es-MX" dirty="0"/>
              <a:t>Sincronización de los hilos</a:t>
            </a:r>
          </a:p>
        </p:txBody>
      </p:sp>
      <p:sp>
        <p:nvSpPr>
          <p:cNvPr id="3" name="Marcador de contenido 2">
            <a:extLst>
              <a:ext uri="{FF2B5EF4-FFF2-40B4-BE49-F238E27FC236}">
                <a16:creationId xmlns:a16="http://schemas.microsoft.com/office/drawing/2014/main" id="{1063CE79-DBB5-427D-82AF-1515F4890C2B}"/>
              </a:ext>
            </a:extLst>
          </p:cNvPr>
          <p:cNvSpPr>
            <a:spLocks noGrp="1"/>
          </p:cNvSpPr>
          <p:nvPr>
            <p:ph idx="1"/>
          </p:nvPr>
        </p:nvSpPr>
        <p:spPr/>
        <p:txBody>
          <a:bodyPr anchor="ctr">
            <a:normAutofit/>
          </a:bodyPr>
          <a:lstStyle/>
          <a:p>
            <a:pPr marL="0" indent="0" algn="just">
              <a:buNone/>
            </a:pPr>
            <a:r>
              <a:rPr lang="es-MX" sz="2000" dirty="0"/>
              <a:t>Cualquier otro hilo que intente entrar al monitor deberá </a:t>
            </a:r>
            <a:r>
              <a:rPr lang="es-MX" sz="2000" b="1" dirty="0"/>
              <a:t>esperar </a:t>
            </a:r>
            <a:r>
              <a:rPr lang="es-MX" sz="2000" dirty="0"/>
              <a:t>hasta que el hilo que entro salga. Un hilo que tiene el monitor puede volver a entrar al monitor si así lo desea.</a:t>
            </a:r>
          </a:p>
          <a:p>
            <a:pPr marL="0" indent="0" algn="just">
              <a:buNone/>
            </a:pPr>
            <a:r>
              <a:rPr lang="es-MX" sz="2000" dirty="0"/>
              <a:t>En Java, la sincronización se lleva a cabo mediante la palabra reservada </a:t>
            </a:r>
            <a:r>
              <a:rPr lang="es-MX" sz="2000" b="1" dirty="0" err="1"/>
              <a:t>synchronized</a:t>
            </a:r>
            <a:r>
              <a:rPr lang="es-MX" sz="2000" dirty="0"/>
              <a:t>.</a:t>
            </a:r>
          </a:p>
          <a:p>
            <a:pPr marL="0" indent="0" algn="just">
              <a:buNone/>
            </a:pPr>
            <a:r>
              <a:rPr lang="es-MX" sz="2000" dirty="0"/>
              <a:t>En Java, cada objeto creado tiene un monitor asociado, para acceder a dicho monitor solo es necesario invocar un método que haya sido declarado con la palabra reservada </a:t>
            </a:r>
            <a:r>
              <a:rPr lang="es-MX" sz="2000" dirty="0" err="1"/>
              <a:t>synchronized</a:t>
            </a:r>
            <a:r>
              <a:rPr lang="es-MX" sz="2000" dirty="0"/>
              <a:t>.</a:t>
            </a:r>
          </a:p>
        </p:txBody>
      </p:sp>
    </p:spTree>
    <p:extLst>
      <p:ext uri="{BB962C8B-B14F-4D97-AF65-F5344CB8AC3E}">
        <p14:creationId xmlns:p14="http://schemas.microsoft.com/office/powerpoint/2010/main" val="205094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8D4407-9FEE-4E6F-8421-CEDB95B876A0}"/>
              </a:ext>
            </a:extLst>
          </p:cNvPr>
          <p:cNvSpPr>
            <a:spLocks noGrp="1"/>
          </p:cNvSpPr>
          <p:nvPr>
            <p:ph type="title"/>
          </p:nvPr>
        </p:nvSpPr>
        <p:spPr/>
        <p:txBody>
          <a:bodyPr/>
          <a:lstStyle/>
          <a:p>
            <a:r>
              <a:rPr lang="es-MX" dirty="0"/>
              <a:t>Ver SinSincronizar.java</a:t>
            </a:r>
            <a:br>
              <a:rPr lang="es-MX" dirty="0"/>
            </a:br>
            <a:r>
              <a:rPr lang="es-MX" dirty="0"/>
              <a:t>Ver Sincronizar.java</a:t>
            </a:r>
          </a:p>
        </p:txBody>
      </p:sp>
      <p:sp>
        <p:nvSpPr>
          <p:cNvPr id="3" name="Marcador de texto 2">
            <a:extLst>
              <a:ext uri="{FF2B5EF4-FFF2-40B4-BE49-F238E27FC236}">
                <a16:creationId xmlns:a16="http://schemas.microsoft.com/office/drawing/2014/main" id="{614181A1-3A80-4962-9311-27F9148B74E5}"/>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22680252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C2353-97BA-48F9-9089-0FEAD98CD61B}"/>
              </a:ext>
            </a:extLst>
          </p:cNvPr>
          <p:cNvSpPr>
            <a:spLocks noGrp="1"/>
          </p:cNvSpPr>
          <p:nvPr>
            <p:ph type="title"/>
          </p:nvPr>
        </p:nvSpPr>
        <p:spPr/>
        <p:txBody>
          <a:bodyPr/>
          <a:lstStyle/>
          <a:p>
            <a:r>
              <a:rPr lang="es-MX" dirty="0"/>
              <a:t>Sincronización de los hilos</a:t>
            </a:r>
          </a:p>
        </p:txBody>
      </p:sp>
      <p:sp>
        <p:nvSpPr>
          <p:cNvPr id="3" name="Marcador de contenido 2">
            <a:extLst>
              <a:ext uri="{FF2B5EF4-FFF2-40B4-BE49-F238E27FC236}">
                <a16:creationId xmlns:a16="http://schemas.microsoft.com/office/drawing/2014/main" id="{1063CE79-DBB5-427D-82AF-1515F4890C2B}"/>
              </a:ext>
            </a:extLst>
          </p:cNvPr>
          <p:cNvSpPr>
            <a:spLocks noGrp="1"/>
          </p:cNvSpPr>
          <p:nvPr>
            <p:ph idx="1"/>
          </p:nvPr>
        </p:nvSpPr>
        <p:spPr/>
        <p:txBody>
          <a:bodyPr anchor="ctr">
            <a:normAutofit/>
          </a:bodyPr>
          <a:lstStyle/>
          <a:p>
            <a:pPr marL="0" indent="0" algn="just">
              <a:buNone/>
            </a:pPr>
            <a:r>
              <a:rPr lang="es-MX" sz="2000" dirty="0"/>
              <a:t>Cuando se desea sincronizar métodos de una clase que no fue diseñada para soportar multihilo se puede utilizar la sentencia </a:t>
            </a:r>
            <a:r>
              <a:rPr lang="es-MX" sz="2000" dirty="0" err="1"/>
              <a:t>synchronized</a:t>
            </a:r>
            <a:r>
              <a:rPr lang="es-MX" sz="2000" dirty="0"/>
              <a:t>.</a:t>
            </a:r>
          </a:p>
        </p:txBody>
      </p:sp>
    </p:spTree>
    <p:extLst>
      <p:ext uri="{BB962C8B-B14F-4D97-AF65-F5344CB8AC3E}">
        <p14:creationId xmlns:p14="http://schemas.microsoft.com/office/powerpoint/2010/main" val="10761845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21731E-F43E-4889-BFF7-D28BF5421D4C}"/>
              </a:ext>
            </a:extLst>
          </p:cNvPr>
          <p:cNvSpPr>
            <a:spLocks noGrp="1"/>
          </p:cNvSpPr>
          <p:nvPr>
            <p:ph type="title"/>
          </p:nvPr>
        </p:nvSpPr>
        <p:spPr/>
        <p:txBody>
          <a:bodyPr/>
          <a:lstStyle/>
          <a:p>
            <a:r>
              <a:rPr lang="es-MX" dirty="0"/>
              <a:t>Ver Sincronizar2.java</a:t>
            </a:r>
          </a:p>
        </p:txBody>
      </p:sp>
      <p:sp>
        <p:nvSpPr>
          <p:cNvPr id="3" name="Marcador de texto 2">
            <a:extLst>
              <a:ext uri="{FF2B5EF4-FFF2-40B4-BE49-F238E27FC236}">
                <a16:creationId xmlns:a16="http://schemas.microsoft.com/office/drawing/2014/main" id="{6E5D4EFC-1596-492C-B102-A3719027AA4B}"/>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31211831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C2353-97BA-48F9-9089-0FEAD98CD61B}"/>
              </a:ext>
            </a:extLst>
          </p:cNvPr>
          <p:cNvSpPr>
            <a:spLocks noGrp="1"/>
          </p:cNvSpPr>
          <p:nvPr>
            <p:ph type="title"/>
          </p:nvPr>
        </p:nvSpPr>
        <p:spPr/>
        <p:txBody>
          <a:bodyPr/>
          <a:lstStyle/>
          <a:p>
            <a:r>
              <a:rPr lang="es-MX" dirty="0"/>
              <a:t>Sincronización</a:t>
            </a:r>
            <a:br>
              <a:rPr lang="es-MX" dirty="0"/>
            </a:br>
            <a:r>
              <a:rPr lang="es-MX" dirty="0"/>
              <a:t>Comunicación </a:t>
            </a:r>
            <a:r>
              <a:rPr lang="es-MX" dirty="0" err="1"/>
              <a:t>interhilos</a:t>
            </a:r>
            <a:endParaRPr lang="es-MX" dirty="0"/>
          </a:p>
        </p:txBody>
      </p:sp>
      <p:sp>
        <p:nvSpPr>
          <p:cNvPr id="3" name="Marcador de contenido 2">
            <a:extLst>
              <a:ext uri="{FF2B5EF4-FFF2-40B4-BE49-F238E27FC236}">
                <a16:creationId xmlns:a16="http://schemas.microsoft.com/office/drawing/2014/main" id="{1063CE79-DBB5-427D-82AF-1515F4890C2B}"/>
              </a:ext>
            </a:extLst>
          </p:cNvPr>
          <p:cNvSpPr>
            <a:spLocks noGrp="1"/>
          </p:cNvSpPr>
          <p:nvPr>
            <p:ph idx="1"/>
          </p:nvPr>
        </p:nvSpPr>
        <p:spPr/>
        <p:txBody>
          <a:bodyPr anchor="ctr">
            <a:normAutofit/>
          </a:bodyPr>
          <a:lstStyle/>
          <a:p>
            <a:pPr marL="0" indent="0" algn="just">
              <a:buNone/>
            </a:pPr>
            <a:r>
              <a:rPr lang="es-MX" sz="2000" dirty="0"/>
              <a:t>Existen programas en los que un hilo debe esperar a que otro termine sus tareas para poder continuar, esto puede presentarse cuando la salida de un hilo produce la entrada de otro. </a:t>
            </a:r>
          </a:p>
          <a:p>
            <a:pPr marL="0" indent="0" algn="just">
              <a:buNone/>
            </a:pPr>
            <a:r>
              <a:rPr lang="es-MX" sz="2000" dirty="0"/>
              <a:t>Para estos caso se puede utilizar la comunicación </a:t>
            </a:r>
            <a:r>
              <a:rPr lang="es-MX" sz="2000" dirty="0" err="1"/>
              <a:t>interhilo</a:t>
            </a:r>
            <a:r>
              <a:rPr lang="es-MX" sz="2000" dirty="0"/>
              <a:t>.</a:t>
            </a:r>
          </a:p>
        </p:txBody>
      </p:sp>
    </p:spTree>
    <p:extLst>
      <p:ext uri="{BB962C8B-B14F-4D97-AF65-F5344CB8AC3E}">
        <p14:creationId xmlns:p14="http://schemas.microsoft.com/office/powerpoint/2010/main" val="42856647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C2353-97BA-48F9-9089-0FEAD98CD61B}"/>
              </a:ext>
            </a:extLst>
          </p:cNvPr>
          <p:cNvSpPr>
            <a:spLocks noGrp="1"/>
          </p:cNvSpPr>
          <p:nvPr>
            <p:ph type="title"/>
          </p:nvPr>
        </p:nvSpPr>
        <p:spPr/>
        <p:txBody>
          <a:bodyPr/>
          <a:lstStyle/>
          <a:p>
            <a:r>
              <a:rPr lang="es-MX" dirty="0"/>
              <a:t>Sincronización</a:t>
            </a:r>
            <a:br>
              <a:rPr lang="es-MX" dirty="0"/>
            </a:br>
            <a:r>
              <a:rPr lang="es-MX" dirty="0"/>
              <a:t>Comunicación </a:t>
            </a:r>
            <a:r>
              <a:rPr lang="es-MX" dirty="0" err="1"/>
              <a:t>interhilos</a:t>
            </a:r>
            <a:endParaRPr lang="es-MX" dirty="0"/>
          </a:p>
        </p:txBody>
      </p:sp>
      <p:sp>
        <p:nvSpPr>
          <p:cNvPr id="3" name="Marcador de contenido 2">
            <a:extLst>
              <a:ext uri="{FF2B5EF4-FFF2-40B4-BE49-F238E27FC236}">
                <a16:creationId xmlns:a16="http://schemas.microsoft.com/office/drawing/2014/main" id="{1063CE79-DBB5-427D-82AF-1515F4890C2B}"/>
              </a:ext>
            </a:extLst>
          </p:cNvPr>
          <p:cNvSpPr>
            <a:spLocks noGrp="1"/>
          </p:cNvSpPr>
          <p:nvPr>
            <p:ph idx="1"/>
          </p:nvPr>
        </p:nvSpPr>
        <p:spPr/>
        <p:txBody>
          <a:bodyPr anchor="ctr">
            <a:normAutofit/>
          </a:bodyPr>
          <a:lstStyle/>
          <a:p>
            <a:pPr marL="0" indent="0" algn="just">
              <a:buNone/>
            </a:pPr>
            <a:r>
              <a:rPr lang="es-MX" sz="2000" dirty="0"/>
              <a:t>Esta comunicación se lleva a cabo mediante los métodos:</a:t>
            </a:r>
          </a:p>
          <a:p>
            <a:pPr marL="0" indent="0" algn="just">
              <a:buNone/>
            </a:pPr>
            <a:r>
              <a:rPr lang="es-MX" sz="2000" b="1" dirty="0"/>
              <a:t>wait()</a:t>
            </a:r>
            <a:r>
              <a:rPr lang="es-MX" sz="2000" dirty="0"/>
              <a:t>: le dice al hilo que lo invoco que detenga el trabajo realizado en el objeto y duerma, hasta que alguna condición se cumpla y hasta que otro hilo entre al mismo monitor y ejecute el método notify()</a:t>
            </a:r>
          </a:p>
          <a:p>
            <a:pPr marL="0" indent="0" algn="just">
              <a:buNone/>
            </a:pPr>
            <a:r>
              <a:rPr lang="es-MX" sz="2000" b="1" dirty="0"/>
              <a:t>notify(): </a:t>
            </a:r>
            <a:r>
              <a:rPr lang="es-MX" sz="2000" dirty="0"/>
              <a:t>Despierta a un hilo que llamo al método wait()</a:t>
            </a:r>
          </a:p>
          <a:p>
            <a:pPr marL="0" indent="0" algn="just">
              <a:buNone/>
            </a:pPr>
            <a:r>
              <a:rPr lang="es-MX" sz="2000" b="1" dirty="0" err="1"/>
              <a:t>notifyAll</a:t>
            </a:r>
            <a:r>
              <a:rPr lang="es-MX" sz="2000" b="1" dirty="0"/>
              <a:t>(): </a:t>
            </a:r>
            <a:r>
              <a:rPr lang="es-MX" sz="2000" dirty="0"/>
              <a:t>Despierta a todos los hilos que esperan modificar un objeto y permite que uno tenga acceso.</a:t>
            </a:r>
          </a:p>
        </p:txBody>
      </p:sp>
    </p:spTree>
    <p:extLst>
      <p:ext uri="{BB962C8B-B14F-4D97-AF65-F5344CB8AC3E}">
        <p14:creationId xmlns:p14="http://schemas.microsoft.com/office/powerpoint/2010/main" val="25486584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C2353-97BA-48F9-9089-0FEAD98CD61B}"/>
              </a:ext>
            </a:extLst>
          </p:cNvPr>
          <p:cNvSpPr>
            <a:spLocks noGrp="1"/>
          </p:cNvSpPr>
          <p:nvPr>
            <p:ph type="title"/>
          </p:nvPr>
        </p:nvSpPr>
        <p:spPr/>
        <p:txBody>
          <a:bodyPr/>
          <a:lstStyle/>
          <a:p>
            <a:r>
              <a:rPr lang="es-MX" dirty="0"/>
              <a:t>Comunicación </a:t>
            </a:r>
            <a:r>
              <a:rPr lang="es-MX" dirty="0" err="1"/>
              <a:t>interhilos</a:t>
            </a:r>
            <a:br>
              <a:rPr lang="es-MX" dirty="0"/>
            </a:br>
            <a:r>
              <a:rPr lang="es-MX" dirty="0"/>
              <a:t>Condiciones de espera</a:t>
            </a:r>
          </a:p>
        </p:txBody>
      </p:sp>
      <p:sp>
        <p:nvSpPr>
          <p:cNvPr id="3" name="Marcador de contenido 2">
            <a:extLst>
              <a:ext uri="{FF2B5EF4-FFF2-40B4-BE49-F238E27FC236}">
                <a16:creationId xmlns:a16="http://schemas.microsoft.com/office/drawing/2014/main" id="{1063CE79-DBB5-427D-82AF-1515F4890C2B}"/>
              </a:ext>
            </a:extLst>
          </p:cNvPr>
          <p:cNvSpPr>
            <a:spLocks noGrp="1"/>
          </p:cNvSpPr>
          <p:nvPr>
            <p:ph idx="1"/>
          </p:nvPr>
        </p:nvSpPr>
        <p:spPr/>
        <p:txBody>
          <a:bodyPr anchor="ctr">
            <a:normAutofit/>
          </a:bodyPr>
          <a:lstStyle/>
          <a:p>
            <a:pPr marL="0" indent="0" algn="just">
              <a:buNone/>
            </a:pPr>
            <a:r>
              <a:rPr lang="es-MX" sz="2000" dirty="0"/>
              <a:t>En general los hilos que invocan el método wait(), esperan a que se cumpla una condición, por lo tanto, wait() debe implementarse en un ciclo, debido a que el hilo que quede a la espera, continuará la ejecución desde la instrucción en la que se detuvo.</a:t>
            </a:r>
          </a:p>
          <a:p>
            <a:pPr marL="0" indent="0" algn="just">
              <a:buNone/>
            </a:pPr>
            <a:r>
              <a:rPr lang="es-MX" sz="2000" dirty="0"/>
              <a:t>	</a:t>
            </a:r>
            <a:r>
              <a:rPr lang="es-MX" sz="2000" dirty="0" err="1"/>
              <a:t>while</a:t>
            </a:r>
            <a:r>
              <a:rPr lang="es-MX" sz="2000" dirty="0"/>
              <a:t> ( </a:t>
            </a:r>
            <a:r>
              <a:rPr lang="es-MX" sz="2000" dirty="0" err="1"/>
              <a:t>condition</a:t>
            </a:r>
            <a:r>
              <a:rPr lang="es-MX" sz="2000" dirty="0"/>
              <a:t> != true )     wait();</a:t>
            </a:r>
          </a:p>
        </p:txBody>
      </p:sp>
    </p:spTree>
    <p:extLst>
      <p:ext uri="{BB962C8B-B14F-4D97-AF65-F5344CB8AC3E}">
        <p14:creationId xmlns:p14="http://schemas.microsoft.com/office/powerpoint/2010/main" val="36628684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C2353-97BA-48F9-9089-0FEAD98CD61B}"/>
              </a:ext>
            </a:extLst>
          </p:cNvPr>
          <p:cNvSpPr>
            <a:spLocks noGrp="1"/>
          </p:cNvSpPr>
          <p:nvPr>
            <p:ph type="title"/>
          </p:nvPr>
        </p:nvSpPr>
        <p:spPr/>
        <p:txBody>
          <a:bodyPr/>
          <a:lstStyle/>
          <a:p>
            <a:r>
              <a:rPr lang="es-MX" dirty="0"/>
              <a:t>Comunicación </a:t>
            </a:r>
            <a:r>
              <a:rPr lang="es-MX" dirty="0" err="1"/>
              <a:t>interhilos</a:t>
            </a:r>
            <a:br>
              <a:rPr lang="es-MX" dirty="0"/>
            </a:br>
            <a:r>
              <a:rPr lang="es-MX" dirty="0"/>
              <a:t>Condiciones de espera</a:t>
            </a:r>
          </a:p>
        </p:txBody>
      </p:sp>
      <p:sp>
        <p:nvSpPr>
          <p:cNvPr id="3" name="Marcador de contenido 2">
            <a:extLst>
              <a:ext uri="{FF2B5EF4-FFF2-40B4-BE49-F238E27FC236}">
                <a16:creationId xmlns:a16="http://schemas.microsoft.com/office/drawing/2014/main" id="{1063CE79-DBB5-427D-82AF-1515F4890C2B}"/>
              </a:ext>
            </a:extLst>
          </p:cNvPr>
          <p:cNvSpPr>
            <a:spLocks noGrp="1"/>
          </p:cNvSpPr>
          <p:nvPr>
            <p:ph idx="1"/>
          </p:nvPr>
        </p:nvSpPr>
        <p:spPr/>
        <p:txBody>
          <a:bodyPr anchor="ctr">
            <a:normAutofit/>
          </a:bodyPr>
          <a:lstStyle/>
          <a:p>
            <a:pPr marL="0" indent="0" algn="just">
              <a:buNone/>
            </a:pPr>
            <a:r>
              <a:rPr lang="es-MX" sz="2000" dirty="0"/>
              <a:t>Otro hilo que cambie el estado del objeto al que se quiere acceder, invocará al método notify(), o </a:t>
            </a:r>
            <a:r>
              <a:rPr lang="es-MX" sz="2000" dirty="0" err="1"/>
              <a:t>notifyAll</a:t>
            </a:r>
            <a:r>
              <a:rPr lang="es-MX" sz="2000" dirty="0"/>
              <a:t>(), permitiendo que un hilo o hilos que esperan, despierten y vuelvan a competir por el bloqueo en </a:t>
            </a:r>
            <a:r>
              <a:rPr lang="es-MX" sz="2000"/>
              <a:t>el objeto.</a:t>
            </a:r>
          </a:p>
          <a:p>
            <a:pPr marL="0" indent="0" algn="just">
              <a:buNone/>
            </a:pPr>
            <a:endParaRPr lang="es-MX" sz="2000" dirty="0"/>
          </a:p>
        </p:txBody>
      </p:sp>
    </p:spTree>
    <p:extLst>
      <p:ext uri="{BB962C8B-B14F-4D97-AF65-F5344CB8AC3E}">
        <p14:creationId xmlns:p14="http://schemas.microsoft.com/office/powerpoint/2010/main" val="262490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C2353-97BA-48F9-9089-0FEAD98CD61B}"/>
              </a:ext>
            </a:extLst>
          </p:cNvPr>
          <p:cNvSpPr>
            <a:spLocks noGrp="1"/>
          </p:cNvSpPr>
          <p:nvPr>
            <p:ph type="title"/>
          </p:nvPr>
        </p:nvSpPr>
        <p:spPr/>
        <p:txBody>
          <a:bodyPr/>
          <a:lstStyle/>
          <a:p>
            <a:r>
              <a:rPr lang="es-MX" dirty="0"/>
              <a:t>Concurrencia y paralelismo</a:t>
            </a:r>
          </a:p>
        </p:txBody>
      </p:sp>
      <p:sp>
        <p:nvSpPr>
          <p:cNvPr id="3" name="Marcador de contenido 2">
            <a:extLst>
              <a:ext uri="{FF2B5EF4-FFF2-40B4-BE49-F238E27FC236}">
                <a16:creationId xmlns:a16="http://schemas.microsoft.com/office/drawing/2014/main" id="{1063CE79-DBB5-427D-82AF-1515F4890C2B}"/>
              </a:ext>
            </a:extLst>
          </p:cNvPr>
          <p:cNvSpPr>
            <a:spLocks noGrp="1"/>
          </p:cNvSpPr>
          <p:nvPr>
            <p:ph idx="1"/>
          </p:nvPr>
        </p:nvSpPr>
        <p:spPr/>
        <p:txBody>
          <a:bodyPr anchor="ctr">
            <a:normAutofit/>
          </a:bodyPr>
          <a:lstStyle/>
          <a:p>
            <a:pPr marL="0" indent="0" algn="just">
              <a:buNone/>
            </a:pPr>
            <a:r>
              <a:rPr lang="es-MX" sz="2000" dirty="0"/>
              <a:t>Cuando se habla de paralelismo, un programa crea programas de trabajo, los cuales se ejecutan de manera simultanea en un ambiente con múltiples elementos de procesamiento, sin una competencia por un mismo procesador.</a:t>
            </a:r>
          </a:p>
          <a:p>
            <a:pPr marL="0" indent="0" algn="just">
              <a:buNone/>
            </a:pPr>
            <a:endParaRPr lang="es-MX" sz="2000" dirty="0"/>
          </a:p>
        </p:txBody>
      </p:sp>
    </p:spTree>
    <p:extLst>
      <p:ext uri="{BB962C8B-B14F-4D97-AF65-F5344CB8AC3E}">
        <p14:creationId xmlns:p14="http://schemas.microsoft.com/office/powerpoint/2010/main" val="16138753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330665-1E3D-4283-B1C6-E78B4D9DDCEA}"/>
              </a:ext>
            </a:extLst>
          </p:cNvPr>
          <p:cNvSpPr>
            <a:spLocks noGrp="1"/>
          </p:cNvSpPr>
          <p:nvPr>
            <p:ph type="title"/>
          </p:nvPr>
        </p:nvSpPr>
        <p:spPr/>
        <p:txBody>
          <a:bodyPr/>
          <a:lstStyle/>
          <a:p>
            <a:r>
              <a:rPr lang="es-MX" dirty="0"/>
              <a:t>Ver Consumer.java y Producer.java</a:t>
            </a:r>
          </a:p>
        </p:txBody>
      </p:sp>
      <p:sp>
        <p:nvSpPr>
          <p:cNvPr id="3" name="Marcador de texto 2">
            <a:extLst>
              <a:ext uri="{FF2B5EF4-FFF2-40B4-BE49-F238E27FC236}">
                <a16:creationId xmlns:a16="http://schemas.microsoft.com/office/drawing/2014/main" id="{049B7724-2D2E-44B9-AF64-C220633B9E2A}"/>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749432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C2353-97BA-48F9-9089-0FEAD98CD61B}"/>
              </a:ext>
            </a:extLst>
          </p:cNvPr>
          <p:cNvSpPr>
            <a:spLocks noGrp="1"/>
          </p:cNvSpPr>
          <p:nvPr>
            <p:ph type="title"/>
          </p:nvPr>
        </p:nvSpPr>
        <p:spPr/>
        <p:txBody>
          <a:bodyPr/>
          <a:lstStyle/>
          <a:p>
            <a:r>
              <a:rPr lang="es-MX" dirty="0"/>
              <a:t>Concurrencia y paralelismo</a:t>
            </a:r>
          </a:p>
        </p:txBody>
      </p:sp>
      <p:pic>
        <p:nvPicPr>
          <p:cNvPr id="4" name="Marcador de contenido 3">
            <a:extLst>
              <a:ext uri="{FF2B5EF4-FFF2-40B4-BE49-F238E27FC236}">
                <a16:creationId xmlns:a16="http://schemas.microsoft.com/office/drawing/2014/main" id="{1482D4A3-AFAC-4D99-BB43-2C4E0097B738}"/>
              </a:ext>
            </a:extLst>
          </p:cNvPr>
          <p:cNvPicPr>
            <a:picLocks noGrp="1" noChangeAspect="1"/>
          </p:cNvPicPr>
          <p:nvPr>
            <p:ph idx="1"/>
          </p:nvPr>
        </p:nvPicPr>
        <p:blipFill rotWithShape="1">
          <a:blip r:embed="rId2"/>
          <a:srcRect l="27073" t="28538" r="28663" b="39437"/>
          <a:stretch/>
        </p:blipFill>
        <p:spPr>
          <a:xfrm>
            <a:off x="2348440" y="2994332"/>
            <a:ext cx="7495119" cy="2890000"/>
          </a:xfrm>
          <a:prstGeom prst="rect">
            <a:avLst/>
          </a:prstGeom>
        </p:spPr>
      </p:pic>
    </p:spTree>
    <p:extLst>
      <p:ext uri="{BB962C8B-B14F-4D97-AF65-F5344CB8AC3E}">
        <p14:creationId xmlns:p14="http://schemas.microsoft.com/office/powerpoint/2010/main" val="2697005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C2353-97BA-48F9-9089-0FEAD98CD61B}"/>
              </a:ext>
            </a:extLst>
          </p:cNvPr>
          <p:cNvSpPr>
            <a:spLocks noGrp="1"/>
          </p:cNvSpPr>
          <p:nvPr>
            <p:ph type="title"/>
          </p:nvPr>
        </p:nvSpPr>
        <p:spPr/>
        <p:txBody>
          <a:bodyPr/>
          <a:lstStyle/>
          <a:p>
            <a:r>
              <a:rPr lang="es-MX" dirty="0"/>
              <a:t>Concurrencia y paralelismo</a:t>
            </a:r>
          </a:p>
        </p:txBody>
      </p:sp>
      <p:sp>
        <p:nvSpPr>
          <p:cNvPr id="3" name="Marcador de contenido 2">
            <a:extLst>
              <a:ext uri="{FF2B5EF4-FFF2-40B4-BE49-F238E27FC236}">
                <a16:creationId xmlns:a16="http://schemas.microsoft.com/office/drawing/2014/main" id="{1063CE79-DBB5-427D-82AF-1515F4890C2B}"/>
              </a:ext>
            </a:extLst>
          </p:cNvPr>
          <p:cNvSpPr>
            <a:spLocks noGrp="1"/>
          </p:cNvSpPr>
          <p:nvPr>
            <p:ph idx="1"/>
          </p:nvPr>
        </p:nvSpPr>
        <p:spPr/>
        <p:txBody>
          <a:bodyPr anchor="ctr">
            <a:normAutofit/>
          </a:bodyPr>
          <a:lstStyle/>
          <a:p>
            <a:pPr marL="0" indent="0" algn="just">
              <a:buNone/>
            </a:pPr>
            <a:r>
              <a:rPr lang="es-MX" sz="2000" dirty="0"/>
              <a:t>Se dice que un sistema es concurrente si soporta dos o mas acciones al mismo tiempo. </a:t>
            </a:r>
          </a:p>
          <a:p>
            <a:pPr marL="0" indent="0" algn="just">
              <a:buNone/>
            </a:pPr>
            <a:r>
              <a:rPr lang="es-MX" sz="2000" dirty="0"/>
              <a:t>Una aplicación concurrente es aquella que tiene programas de trabajo en progreso en algún momento determinado que entran y salen de un solo procesador.</a:t>
            </a:r>
          </a:p>
        </p:txBody>
      </p:sp>
    </p:spTree>
    <p:extLst>
      <p:ext uri="{BB962C8B-B14F-4D97-AF65-F5344CB8AC3E}">
        <p14:creationId xmlns:p14="http://schemas.microsoft.com/office/powerpoint/2010/main" val="94951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C2353-97BA-48F9-9089-0FEAD98CD61B}"/>
              </a:ext>
            </a:extLst>
          </p:cNvPr>
          <p:cNvSpPr>
            <a:spLocks noGrp="1"/>
          </p:cNvSpPr>
          <p:nvPr>
            <p:ph type="title"/>
          </p:nvPr>
        </p:nvSpPr>
        <p:spPr/>
        <p:txBody>
          <a:bodyPr/>
          <a:lstStyle/>
          <a:p>
            <a:r>
              <a:rPr lang="es-MX" dirty="0"/>
              <a:t>Hilos y procesos</a:t>
            </a:r>
          </a:p>
        </p:txBody>
      </p:sp>
      <p:sp>
        <p:nvSpPr>
          <p:cNvPr id="3" name="Marcador de contenido 2">
            <a:extLst>
              <a:ext uri="{FF2B5EF4-FFF2-40B4-BE49-F238E27FC236}">
                <a16:creationId xmlns:a16="http://schemas.microsoft.com/office/drawing/2014/main" id="{1063CE79-DBB5-427D-82AF-1515F4890C2B}"/>
              </a:ext>
            </a:extLst>
          </p:cNvPr>
          <p:cNvSpPr>
            <a:spLocks noGrp="1"/>
          </p:cNvSpPr>
          <p:nvPr>
            <p:ph idx="1"/>
          </p:nvPr>
        </p:nvSpPr>
        <p:spPr/>
        <p:txBody>
          <a:bodyPr anchor="ctr">
            <a:normAutofit/>
          </a:bodyPr>
          <a:lstStyle/>
          <a:p>
            <a:pPr marL="0" indent="0" algn="just">
              <a:buNone/>
            </a:pPr>
            <a:r>
              <a:rPr lang="es-MX" sz="2000" dirty="0"/>
              <a:t>Un proceso es la ejecución de un programa, esta formado por un ambiente de ejecución y uno o mas hilos.</a:t>
            </a:r>
          </a:p>
          <a:p>
            <a:pPr marL="0" indent="0" algn="just">
              <a:buNone/>
            </a:pPr>
            <a:r>
              <a:rPr lang="es-MX" sz="2000" dirty="0"/>
              <a:t>Un hilo es la abstracción de una actividad dentro de un sistema operativo.</a:t>
            </a:r>
          </a:p>
          <a:p>
            <a:pPr marL="0" indent="0" algn="just">
              <a:buNone/>
            </a:pPr>
            <a:r>
              <a:rPr lang="es-MX" sz="2000" dirty="0"/>
              <a:t>Un ambiente de ejecución es una unidad de manejo de recursos, es decir, un conjunto de recursos administrados por el kernel local a los que un hilo tiene acceso.</a:t>
            </a:r>
          </a:p>
        </p:txBody>
      </p:sp>
    </p:spTree>
    <p:extLst>
      <p:ext uri="{BB962C8B-B14F-4D97-AF65-F5344CB8AC3E}">
        <p14:creationId xmlns:p14="http://schemas.microsoft.com/office/powerpoint/2010/main" val="2771774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C2353-97BA-48F9-9089-0FEAD98CD61B}"/>
              </a:ext>
            </a:extLst>
          </p:cNvPr>
          <p:cNvSpPr>
            <a:spLocks noGrp="1"/>
          </p:cNvSpPr>
          <p:nvPr>
            <p:ph type="title"/>
          </p:nvPr>
        </p:nvSpPr>
        <p:spPr/>
        <p:txBody>
          <a:bodyPr/>
          <a:lstStyle/>
          <a:p>
            <a:r>
              <a:rPr lang="es-MX" dirty="0"/>
              <a:t>Hilos y procesos</a:t>
            </a:r>
          </a:p>
        </p:txBody>
      </p:sp>
      <p:sp>
        <p:nvSpPr>
          <p:cNvPr id="3" name="Marcador de contenido 2">
            <a:extLst>
              <a:ext uri="{FF2B5EF4-FFF2-40B4-BE49-F238E27FC236}">
                <a16:creationId xmlns:a16="http://schemas.microsoft.com/office/drawing/2014/main" id="{1063CE79-DBB5-427D-82AF-1515F4890C2B}"/>
              </a:ext>
            </a:extLst>
          </p:cNvPr>
          <p:cNvSpPr>
            <a:spLocks noGrp="1"/>
          </p:cNvSpPr>
          <p:nvPr>
            <p:ph idx="1"/>
          </p:nvPr>
        </p:nvSpPr>
        <p:spPr/>
        <p:txBody>
          <a:bodyPr anchor="ctr">
            <a:normAutofit/>
          </a:bodyPr>
          <a:lstStyle/>
          <a:p>
            <a:pPr marL="0" indent="0" algn="just">
              <a:buNone/>
            </a:pPr>
            <a:r>
              <a:rPr lang="es-MX" sz="2000" dirty="0"/>
              <a:t>Una ventaja de utilizar la programación multitareas es mejorar el rendimiento de un proceso, es decir, reducir el tiempo de ejecución de dicho programa, aprovechando al máximo la arquitectura del procesador en la que se ejecuta un programa manteniendo el tiempo de inactividad al mínimo.</a:t>
            </a:r>
          </a:p>
          <a:p>
            <a:pPr marL="0" indent="0" algn="just">
              <a:buNone/>
            </a:pPr>
            <a:r>
              <a:rPr lang="es-MX" sz="2000" dirty="0"/>
              <a:t>Un programa multihilo se divide en tareas a las que les será asignado un hilo de ejecución. Un hilo es la unidad mas pequeña ejecutable de código.</a:t>
            </a:r>
          </a:p>
        </p:txBody>
      </p:sp>
    </p:spTree>
    <p:extLst>
      <p:ext uri="{BB962C8B-B14F-4D97-AF65-F5344CB8AC3E}">
        <p14:creationId xmlns:p14="http://schemas.microsoft.com/office/powerpoint/2010/main" val="2469244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C2353-97BA-48F9-9089-0FEAD98CD61B}"/>
              </a:ext>
            </a:extLst>
          </p:cNvPr>
          <p:cNvSpPr>
            <a:spLocks noGrp="1"/>
          </p:cNvSpPr>
          <p:nvPr>
            <p:ph type="title"/>
          </p:nvPr>
        </p:nvSpPr>
        <p:spPr/>
        <p:txBody>
          <a:bodyPr/>
          <a:lstStyle/>
          <a:p>
            <a:r>
              <a:rPr lang="es-MX" dirty="0"/>
              <a:t>Hilos</a:t>
            </a:r>
          </a:p>
        </p:txBody>
      </p:sp>
      <p:sp>
        <p:nvSpPr>
          <p:cNvPr id="3" name="Marcador de contenido 2">
            <a:extLst>
              <a:ext uri="{FF2B5EF4-FFF2-40B4-BE49-F238E27FC236}">
                <a16:creationId xmlns:a16="http://schemas.microsoft.com/office/drawing/2014/main" id="{1063CE79-DBB5-427D-82AF-1515F4890C2B}"/>
              </a:ext>
            </a:extLst>
          </p:cNvPr>
          <p:cNvSpPr>
            <a:spLocks noGrp="1"/>
          </p:cNvSpPr>
          <p:nvPr>
            <p:ph idx="1"/>
          </p:nvPr>
        </p:nvSpPr>
        <p:spPr/>
        <p:txBody>
          <a:bodyPr anchor="ctr">
            <a:normAutofit/>
          </a:bodyPr>
          <a:lstStyle/>
          <a:p>
            <a:pPr marL="0" indent="0" algn="just">
              <a:buNone/>
            </a:pPr>
            <a:r>
              <a:rPr lang="es-MX" sz="2000" dirty="0"/>
              <a:t>El lenguaje de programación Java tiene soporte para la programación multihilo. Todas las clases en Java están diseñadas pensando en la programación multihilo. De esta forma, un hilo puede detener su ejecución si afectar el trabajo de los demás.</a:t>
            </a:r>
          </a:p>
        </p:txBody>
      </p:sp>
    </p:spTree>
    <p:extLst>
      <p:ext uri="{BB962C8B-B14F-4D97-AF65-F5344CB8AC3E}">
        <p14:creationId xmlns:p14="http://schemas.microsoft.com/office/powerpoint/2010/main" val="35987656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Sala de reuniones 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Sala de reuniones 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a de reuniones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2CFD7FF6F4A7C4BBE691653F2164983" ma:contentTypeVersion="2" ma:contentTypeDescription="Create a new document." ma:contentTypeScope="" ma:versionID="3b481ddf3ff0e42de2ad9f7c9f2f08f9">
  <xsd:schema xmlns:xsd="http://www.w3.org/2001/XMLSchema" xmlns:xs="http://www.w3.org/2001/XMLSchema" xmlns:p="http://schemas.microsoft.com/office/2006/metadata/properties" xmlns:ns3="5bedfe81-d997-4534-9bb8-a6f059be471b" targetNamespace="http://schemas.microsoft.com/office/2006/metadata/properties" ma:root="true" ma:fieldsID="4ed2b6847d0e3fd3c7cc7c196fa926b4" ns3:_="">
    <xsd:import namespace="5bedfe81-d997-4534-9bb8-a6f059be471b"/>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edfe81-d997-4534-9bb8-a6f059be47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2968CA6-5ABA-43C9-9D9B-4A423AC3217D}">
  <ds:schemaRefs>
    <ds:schemaRef ds:uri="http://schemas.microsoft.com/sharepoint/v3/contenttype/forms"/>
  </ds:schemaRefs>
</ds:datastoreItem>
</file>

<file path=customXml/itemProps2.xml><?xml version="1.0" encoding="utf-8"?>
<ds:datastoreItem xmlns:ds="http://schemas.openxmlformats.org/officeDocument/2006/customXml" ds:itemID="{09363436-C596-458B-B821-D938CF8953B7}">
  <ds:schemaRefs>
    <ds:schemaRef ds:uri="http://schemas.microsoft.com/office/2006/documentManagement/types"/>
    <ds:schemaRef ds:uri="http://purl.org/dc/terms/"/>
    <ds:schemaRef ds:uri="http://purl.org/dc/dcmitype/"/>
    <ds:schemaRef ds:uri="http://purl.org/dc/elements/1.1/"/>
    <ds:schemaRef ds:uri="http://schemas.microsoft.com/office/2006/metadata/properties"/>
    <ds:schemaRef ds:uri="5bedfe81-d997-4534-9bb8-a6f059be471b"/>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9741B32-B4E7-497B-B51D-A7B36C503A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edfe81-d997-4534-9bb8-a6f059be47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 Boardroom</Template>
  <TotalTime>455</TotalTime>
  <Words>2061</Words>
  <Application>Microsoft Office PowerPoint</Application>
  <PresentationFormat>Panorámica</PresentationFormat>
  <Paragraphs>123</Paragraphs>
  <Slides>40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40</vt:i4>
      </vt:variant>
    </vt:vector>
  </HeadingPairs>
  <TitlesOfParts>
    <vt:vector size="44" baseType="lpstr">
      <vt:lpstr>Arial</vt:lpstr>
      <vt:lpstr>Century Gothic</vt:lpstr>
      <vt:lpstr>Wingdings 3</vt:lpstr>
      <vt:lpstr>Sala de reuniones Ion</vt:lpstr>
      <vt:lpstr>Tema 7: Programación con hilos</vt:lpstr>
      <vt:lpstr>Concurrencia y paralelismo</vt:lpstr>
      <vt:lpstr>Concurrencia y paralelismo</vt:lpstr>
      <vt:lpstr>Concurrencia y paralelismo</vt:lpstr>
      <vt:lpstr>Concurrencia y paralelismo</vt:lpstr>
      <vt:lpstr>Concurrencia y paralelismo</vt:lpstr>
      <vt:lpstr>Hilos y procesos</vt:lpstr>
      <vt:lpstr>Hilos y procesos</vt:lpstr>
      <vt:lpstr>Hilos</vt:lpstr>
      <vt:lpstr>Hilos</vt:lpstr>
      <vt:lpstr>La interfaz Runnable</vt:lpstr>
      <vt:lpstr>La interfaz Runnable</vt:lpstr>
      <vt:lpstr>La interfaz Runnable</vt:lpstr>
      <vt:lpstr>Ver HiloRunnable.java</vt:lpstr>
      <vt:lpstr>La clase Thread</vt:lpstr>
      <vt:lpstr>Ver HiloThread.java Ver NuevoHilo.java</vt:lpstr>
      <vt:lpstr>Estado de los hilos</vt:lpstr>
      <vt:lpstr>Estado de los hilos en Java</vt:lpstr>
      <vt:lpstr>Estado de los hilos en Java</vt:lpstr>
      <vt:lpstr>Estado de los hilos</vt:lpstr>
      <vt:lpstr>Estado de los hilos: isAlive()</vt:lpstr>
      <vt:lpstr>Estado de los hilos: join()</vt:lpstr>
      <vt:lpstr>Ver HiloEspera.java</vt:lpstr>
      <vt:lpstr>Prioridad de los hilos</vt:lpstr>
      <vt:lpstr>Prioridad de los hilos</vt:lpstr>
      <vt:lpstr>Prioridad de los hilos</vt:lpstr>
      <vt:lpstr>Prioridad de los hilos</vt:lpstr>
      <vt:lpstr>Prioridad de los hilos</vt:lpstr>
      <vt:lpstr>Ver Prioridad.java</vt:lpstr>
      <vt:lpstr>Sincronización de los hilos</vt:lpstr>
      <vt:lpstr>Sincronización de los hilos</vt:lpstr>
      <vt:lpstr>Sincronización de los hilos</vt:lpstr>
      <vt:lpstr>Ver SinSincronizar.java Ver Sincronizar.java</vt:lpstr>
      <vt:lpstr>Sincronización de los hilos</vt:lpstr>
      <vt:lpstr>Ver Sincronizar2.java</vt:lpstr>
      <vt:lpstr>Sincronización Comunicación interhilos</vt:lpstr>
      <vt:lpstr>Sincronización Comunicación interhilos</vt:lpstr>
      <vt:lpstr>Comunicación interhilos Condiciones de espera</vt:lpstr>
      <vt:lpstr>Comunicación interhilos Condiciones de espera</vt:lpstr>
      <vt:lpstr>Ver Consumer.java y Producer.java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7: Programación con hilos</dc:title>
  <dc:creator>GUADALUPE LIZETH PARRALES ROMAY</dc:creator>
  <cp:lastModifiedBy>GUADALUPE LIZETH PARRALES ROMAY</cp:lastModifiedBy>
  <cp:revision>73</cp:revision>
  <dcterms:created xsi:type="dcterms:W3CDTF">2020-04-27T16:02:26Z</dcterms:created>
  <dcterms:modified xsi:type="dcterms:W3CDTF">2021-01-11T18:49:39Z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0x01010062CFD7FF6F4A7C4BBE691653F2164983</vt:lpwstr>
  </property>
</Properties>
</file>