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8" r:id="rId5"/>
    <p:sldId id="259" r:id="rId6"/>
    <p:sldId id="260" r:id="rId7"/>
    <p:sldId id="261" r:id="rId8"/>
    <p:sldId id="262" r:id="rId9"/>
    <p:sldId id="284" r:id="rId10"/>
    <p:sldId id="283" r:id="rId11"/>
    <p:sldId id="289" r:id="rId12"/>
    <p:sldId id="285" r:id="rId13"/>
    <p:sldId id="290" r:id="rId14"/>
    <p:sldId id="286" r:id="rId15"/>
    <p:sldId id="287" r:id="rId16"/>
    <p:sldId id="291"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2" r:id="rId36"/>
    <p:sldId id="28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278746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11B75-B153-CF46-9B3E-CC10C671337D}" type="datetimeFigureOut">
              <a:rPr lang="es-MX" smtClean="0"/>
              <a:t>04/05/2020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400424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420702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79847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216151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11B75-B153-CF46-9B3E-CC10C671337D}" type="datetimeFigureOut">
              <a:rPr lang="es-MX" smtClean="0"/>
              <a:t>04/05/2020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110040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11B75-B153-CF46-9B3E-CC10C671337D}" type="datetimeFigureOut">
              <a:rPr lang="es-MX" smtClean="0"/>
              <a:t>04/05/2020</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8056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667215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03949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73105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111B75-B153-CF46-9B3E-CC10C671337D}" type="datetimeFigureOut">
              <a:rPr lang="es-MX" smtClean="0"/>
              <a:t>04/05/2020</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00878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4111B75-B153-CF46-9B3E-CC10C671337D}" type="datetimeFigureOut">
              <a:rPr lang="es-MX" smtClean="0"/>
              <a:t>04/05/2020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104963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4111B75-B153-CF46-9B3E-CC10C671337D}" type="datetimeFigureOut">
              <a:rPr lang="es-MX" smtClean="0"/>
              <a:t>04/05/2020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166998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111B75-B153-CF46-9B3E-CC10C671337D}" type="datetimeFigureOut">
              <a:rPr lang="es-MX" smtClean="0"/>
              <a:t>04/05/2020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382853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11B75-B153-CF46-9B3E-CC10C671337D}" type="datetimeFigureOut">
              <a:rPr lang="es-MX" smtClean="0"/>
              <a:t>04/05/2020</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295422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11B75-B153-CF46-9B3E-CC10C671337D}" type="datetimeFigureOut">
              <a:rPr lang="es-MX" smtClean="0"/>
              <a:t>04/05/2020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73368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111B75-B153-CF46-9B3E-CC10C671337D}" type="datetimeFigureOut">
              <a:rPr lang="es-MX" smtClean="0"/>
              <a:t>04/05/2020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4B6FF5-CB3E-B446-A40D-7C12FF0901FC}" type="slidenum">
              <a:rPr lang="es-MX" smtClean="0"/>
              <a:t>‹Nº›</a:t>
            </a:fld>
            <a:endParaRPr lang="es-MX"/>
          </a:p>
        </p:txBody>
      </p:sp>
    </p:spTree>
    <p:extLst>
      <p:ext uri="{BB962C8B-B14F-4D97-AF65-F5344CB8AC3E}">
        <p14:creationId xmlns:p14="http://schemas.microsoft.com/office/powerpoint/2010/main" val="161186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4111B75-B153-CF46-9B3E-CC10C671337D}" type="datetimeFigureOut">
              <a:rPr lang="es-MX" smtClean="0"/>
              <a:t>04/05/2020</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14B6FF5-CB3E-B446-A40D-7C12FF0901FC}" type="slidenum">
              <a:rPr lang="es-MX" smtClean="0"/>
              <a:t>‹Nº›</a:t>
            </a:fld>
            <a:endParaRPr lang="es-MX"/>
          </a:p>
        </p:txBody>
      </p:sp>
    </p:spTree>
    <p:extLst>
      <p:ext uri="{BB962C8B-B14F-4D97-AF65-F5344CB8AC3E}">
        <p14:creationId xmlns:p14="http://schemas.microsoft.com/office/powerpoint/2010/main" val="1402165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27D3D-194B-2247-B5D5-3D376E20C6F8}"/>
              </a:ext>
            </a:extLst>
          </p:cNvPr>
          <p:cNvSpPr>
            <a:spLocks noGrp="1"/>
          </p:cNvSpPr>
          <p:nvPr>
            <p:ph type="ctrTitle"/>
          </p:nvPr>
        </p:nvSpPr>
        <p:spPr/>
        <p:txBody>
          <a:bodyPr/>
          <a:lstStyle/>
          <a:p>
            <a:r>
              <a:rPr lang="es-MX" dirty="0"/>
              <a:t>Patrones de diseño</a:t>
            </a:r>
          </a:p>
        </p:txBody>
      </p:sp>
      <p:sp>
        <p:nvSpPr>
          <p:cNvPr id="3" name="Subtítulo 2">
            <a:extLst>
              <a:ext uri="{FF2B5EF4-FFF2-40B4-BE49-F238E27FC236}">
                <a16:creationId xmlns:a16="http://schemas.microsoft.com/office/drawing/2014/main" id="{E01BDD75-43C2-4049-BD32-95FBFF4A04F5}"/>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3782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1A91-A53E-4F0D-85EF-D88704C7EFF5}"/>
              </a:ext>
            </a:extLst>
          </p:cNvPr>
          <p:cNvSpPr>
            <a:spLocks noGrp="1"/>
          </p:cNvSpPr>
          <p:nvPr>
            <p:ph type="title"/>
          </p:nvPr>
        </p:nvSpPr>
        <p:spPr/>
        <p:txBody>
          <a:bodyPr/>
          <a:lstStyle/>
          <a:p>
            <a:r>
              <a:rPr lang="es-MX" dirty="0"/>
              <a:t>Patrones creacionales</a:t>
            </a:r>
          </a:p>
        </p:txBody>
      </p:sp>
      <p:sp>
        <p:nvSpPr>
          <p:cNvPr id="3" name="Marcador de contenido 2">
            <a:extLst>
              <a:ext uri="{FF2B5EF4-FFF2-40B4-BE49-F238E27FC236}">
                <a16:creationId xmlns:a16="http://schemas.microsoft.com/office/drawing/2014/main" id="{9DDD5A4B-891B-40AF-A1B6-A5BE309B8AC8}"/>
              </a:ext>
            </a:extLst>
          </p:cNvPr>
          <p:cNvSpPr>
            <a:spLocks noGrp="1"/>
          </p:cNvSpPr>
          <p:nvPr>
            <p:ph idx="1"/>
          </p:nvPr>
        </p:nvSpPr>
        <p:spPr/>
        <p:txBody>
          <a:bodyPr>
            <a:normAutofit/>
          </a:bodyPr>
          <a:lstStyle/>
          <a:p>
            <a:pPr marL="0" indent="0">
              <a:buNone/>
            </a:pPr>
            <a:r>
              <a:rPr lang="es-MX" sz="2000" dirty="0"/>
              <a:t>Los patrones creacionales se encargan del diseño del proceso de instanciación de los objetos, y utiliza la herencia para determinar el tipo de instancia a crear. </a:t>
            </a:r>
          </a:p>
          <a:p>
            <a:pPr marL="0" indent="0">
              <a:buNone/>
            </a:pPr>
            <a:r>
              <a:rPr lang="es-MX" sz="2000" dirty="0"/>
              <a:t>Encapsulan la información sobre las clases concretas que utiliza el sistema.</a:t>
            </a:r>
          </a:p>
          <a:p>
            <a:pPr marL="0" indent="0">
              <a:buNone/>
            </a:pPr>
            <a:r>
              <a:rPr lang="es-MX" sz="2000" dirty="0"/>
              <a:t>Ocultan la forma en que estas instancias son creadas y agregadas al sistema.</a:t>
            </a:r>
          </a:p>
          <a:p>
            <a:pPr marL="0" indent="0">
              <a:buNone/>
            </a:pPr>
            <a:r>
              <a:rPr lang="es-MX" sz="2000" dirty="0"/>
              <a:t>Lo único que el sistema conoce sobre los objetos son las interfaces, definidas en clases abstractas.</a:t>
            </a:r>
          </a:p>
        </p:txBody>
      </p:sp>
    </p:spTree>
    <p:extLst>
      <p:ext uri="{BB962C8B-B14F-4D97-AF65-F5344CB8AC3E}">
        <p14:creationId xmlns:p14="http://schemas.microsoft.com/office/powerpoint/2010/main" val="417581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1A91-A53E-4F0D-85EF-D88704C7EFF5}"/>
              </a:ext>
            </a:extLst>
          </p:cNvPr>
          <p:cNvSpPr>
            <a:spLocks noGrp="1"/>
          </p:cNvSpPr>
          <p:nvPr>
            <p:ph type="title"/>
          </p:nvPr>
        </p:nvSpPr>
        <p:spPr/>
        <p:txBody>
          <a:bodyPr/>
          <a:lstStyle/>
          <a:p>
            <a:r>
              <a:rPr lang="es-MX" dirty="0"/>
              <a:t>Patrones creacionales</a:t>
            </a:r>
          </a:p>
        </p:txBody>
      </p:sp>
      <p:sp>
        <p:nvSpPr>
          <p:cNvPr id="3" name="Marcador de contenido 2">
            <a:extLst>
              <a:ext uri="{FF2B5EF4-FFF2-40B4-BE49-F238E27FC236}">
                <a16:creationId xmlns:a16="http://schemas.microsoft.com/office/drawing/2014/main" id="{9DDD5A4B-891B-40AF-A1B6-A5BE309B8AC8}"/>
              </a:ext>
            </a:extLst>
          </p:cNvPr>
          <p:cNvSpPr>
            <a:spLocks noGrp="1"/>
          </p:cNvSpPr>
          <p:nvPr>
            <p:ph idx="1"/>
          </p:nvPr>
        </p:nvSpPr>
        <p:spPr/>
        <p:txBody>
          <a:bodyPr>
            <a:normAutofit/>
          </a:bodyPr>
          <a:lstStyle/>
          <a:p>
            <a:pPr marL="0" indent="0">
              <a:buNone/>
            </a:pPr>
            <a:r>
              <a:rPr lang="es-MX" sz="2000" dirty="0"/>
              <a:t>Los patrones creacionales descubiertos por la banda de los 4 son:</a:t>
            </a:r>
          </a:p>
          <a:p>
            <a:r>
              <a:rPr lang="es-MX" sz="2000" dirty="0" err="1"/>
              <a:t>Abstract</a:t>
            </a:r>
            <a:r>
              <a:rPr lang="es-MX" sz="2000" dirty="0"/>
              <a:t> Factory</a:t>
            </a:r>
          </a:p>
          <a:p>
            <a:r>
              <a:rPr lang="es-MX" sz="2000" dirty="0" err="1"/>
              <a:t>Builder</a:t>
            </a:r>
            <a:endParaRPr lang="es-MX" sz="2000" dirty="0"/>
          </a:p>
          <a:p>
            <a:r>
              <a:rPr lang="es-MX" sz="2000" dirty="0"/>
              <a:t>Factory </a:t>
            </a:r>
            <a:r>
              <a:rPr lang="es-MX" sz="2000" dirty="0" err="1"/>
              <a:t>Method</a:t>
            </a:r>
            <a:endParaRPr lang="es-MX" sz="2000" dirty="0"/>
          </a:p>
          <a:p>
            <a:r>
              <a:rPr lang="es-MX" sz="2000" dirty="0" err="1"/>
              <a:t>Prototype</a:t>
            </a:r>
            <a:endParaRPr lang="es-MX" sz="2000" dirty="0"/>
          </a:p>
          <a:p>
            <a:r>
              <a:rPr lang="es-MX" sz="2000" dirty="0" err="1"/>
              <a:t>Singleton</a:t>
            </a:r>
            <a:endParaRPr lang="es-MX" sz="2000" dirty="0"/>
          </a:p>
        </p:txBody>
      </p:sp>
    </p:spTree>
    <p:extLst>
      <p:ext uri="{BB962C8B-B14F-4D97-AF65-F5344CB8AC3E}">
        <p14:creationId xmlns:p14="http://schemas.microsoft.com/office/powerpoint/2010/main" val="86774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1A91-A53E-4F0D-85EF-D88704C7EFF5}"/>
              </a:ext>
            </a:extLst>
          </p:cNvPr>
          <p:cNvSpPr>
            <a:spLocks noGrp="1"/>
          </p:cNvSpPr>
          <p:nvPr>
            <p:ph type="title"/>
          </p:nvPr>
        </p:nvSpPr>
        <p:spPr/>
        <p:txBody>
          <a:bodyPr/>
          <a:lstStyle/>
          <a:p>
            <a:r>
              <a:rPr lang="es-MX" dirty="0"/>
              <a:t>Patrones estructurales</a:t>
            </a:r>
          </a:p>
        </p:txBody>
      </p:sp>
      <p:sp>
        <p:nvSpPr>
          <p:cNvPr id="3" name="Marcador de contenido 2">
            <a:extLst>
              <a:ext uri="{FF2B5EF4-FFF2-40B4-BE49-F238E27FC236}">
                <a16:creationId xmlns:a16="http://schemas.microsoft.com/office/drawing/2014/main" id="{9DDD5A4B-891B-40AF-A1B6-A5BE309B8AC8}"/>
              </a:ext>
            </a:extLst>
          </p:cNvPr>
          <p:cNvSpPr>
            <a:spLocks noGrp="1"/>
          </p:cNvSpPr>
          <p:nvPr>
            <p:ph idx="1"/>
          </p:nvPr>
        </p:nvSpPr>
        <p:spPr/>
        <p:txBody>
          <a:bodyPr>
            <a:normAutofit/>
          </a:bodyPr>
          <a:lstStyle/>
          <a:p>
            <a:pPr marL="0" indent="0">
              <a:buNone/>
            </a:pPr>
            <a:r>
              <a:rPr lang="es-MX" sz="2000" dirty="0"/>
              <a:t>Se utilizan para determinar como deben componerse las clases o métodos para formar estructuras mas grandes.</a:t>
            </a:r>
          </a:p>
          <a:p>
            <a:pPr marL="0" indent="0">
              <a:buNone/>
            </a:pPr>
            <a:r>
              <a:rPr lang="es-MX" sz="2000" dirty="0"/>
              <a:t>Utiliza la herencia para la composición de interfaces o implementaciones. Sin embargo, la idea principal es crear clases derivadas de la herencia de otras ya existentes. (Recuerden que java no permite herencia múltiple, pero si implementación múltiple de interfaces).</a:t>
            </a:r>
          </a:p>
          <a:p>
            <a:pPr marL="0" indent="0">
              <a:buNone/>
            </a:pPr>
            <a:r>
              <a:rPr lang="es-MX" sz="2000" dirty="0"/>
              <a:t>Como ejemplo, considere la composición de una clase que implementa dos o mas interfaces, dando como resultado, una clase capaz de implementar el comportamiento de sus padres.</a:t>
            </a:r>
          </a:p>
          <a:p>
            <a:pPr marL="0" indent="0">
              <a:buNone/>
            </a:pPr>
            <a:endParaRPr lang="es-MX" sz="2000" dirty="0"/>
          </a:p>
        </p:txBody>
      </p:sp>
    </p:spTree>
    <p:extLst>
      <p:ext uri="{BB962C8B-B14F-4D97-AF65-F5344CB8AC3E}">
        <p14:creationId xmlns:p14="http://schemas.microsoft.com/office/powerpoint/2010/main" val="388371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1A91-A53E-4F0D-85EF-D88704C7EFF5}"/>
              </a:ext>
            </a:extLst>
          </p:cNvPr>
          <p:cNvSpPr>
            <a:spLocks noGrp="1"/>
          </p:cNvSpPr>
          <p:nvPr>
            <p:ph type="title"/>
          </p:nvPr>
        </p:nvSpPr>
        <p:spPr/>
        <p:txBody>
          <a:bodyPr/>
          <a:lstStyle/>
          <a:p>
            <a:r>
              <a:rPr lang="es-MX" dirty="0"/>
              <a:t>Patrones estructurales</a:t>
            </a:r>
          </a:p>
        </p:txBody>
      </p:sp>
      <p:sp>
        <p:nvSpPr>
          <p:cNvPr id="3" name="Marcador de contenido 2">
            <a:extLst>
              <a:ext uri="{FF2B5EF4-FFF2-40B4-BE49-F238E27FC236}">
                <a16:creationId xmlns:a16="http://schemas.microsoft.com/office/drawing/2014/main" id="{9DDD5A4B-891B-40AF-A1B6-A5BE309B8AC8}"/>
              </a:ext>
            </a:extLst>
          </p:cNvPr>
          <p:cNvSpPr>
            <a:spLocks noGrp="1"/>
          </p:cNvSpPr>
          <p:nvPr>
            <p:ph idx="1"/>
          </p:nvPr>
        </p:nvSpPr>
        <p:spPr/>
        <p:txBody>
          <a:bodyPr>
            <a:normAutofit lnSpcReduction="10000"/>
          </a:bodyPr>
          <a:lstStyle/>
          <a:p>
            <a:pPr marL="0" indent="0">
              <a:buNone/>
            </a:pPr>
            <a:r>
              <a:rPr lang="es-MX" sz="2000" dirty="0"/>
              <a:t>Los patrones estructurales descubiertos por la banda de los 4 son:</a:t>
            </a:r>
          </a:p>
          <a:p>
            <a:r>
              <a:rPr lang="es-MX" sz="2000" dirty="0" err="1"/>
              <a:t>Adapter</a:t>
            </a:r>
            <a:endParaRPr lang="es-MX" sz="2000" dirty="0"/>
          </a:p>
          <a:p>
            <a:r>
              <a:rPr lang="es-MX" sz="2000" dirty="0"/>
              <a:t>Bridge</a:t>
            </a:r>
          </a:p>
          <a:p>
            <a:r>
              <a:rPr lang="es-MX" sz="2000" dirty="0"/>
              <a:t>Composite</a:t>
            </a:r>
          </a:p>
          <a:p>
            <a:r>
              <a:rPr lang="es-MX" sz="2000" dirty="0" err="1"/>
              <a:t>Decorator</a:t>
            </a:r>
            <a:endParaRPr lang="es-MX" sz="2000" dirty="0"/>
          </a:p>
          <a:p>
            <a:r>
              <a:rPr lang="es-MX" sz="2000" dirty="0" err="1"/>
              <a:t>Facade</a:t>
            </a:r>
            <a:endParaRPr lang="es-MX" sz="2000" dirty="0"/>
          </a:p>
          <a:p>
            <a:r>
              <a:rPr lang="es-MX" sz="2000" dirty="0" err="1"/>
              <a:t>Flyweight</a:t>
            </a:r>
            <a:endParaRPr lang="es-MX" sz="2000" dirty="0"/>
          </a:p>
          <a:p>
            <a:r>
              <a:rPr lang="es-MX" sz="2000" dirty="0"/>
              <a:t>Proxy</a:t>
            </a:r>
          </a:p>
        </p:txBody>
      </p:sp>
    </p:spTree>
    <p:extLst>
      <p:ext uri="{BB962C8B-B14F-4D97-AF65-F5344CB8AC3E}">
        <p14:creationId xmlns:p14="http://schemas.microsoft.com/office/powerpoint/2010/main" val="253197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B185A-9CA6-4ACD-89B3-82CE7130570F}"/>
              </a:ext>
            </a:extLst>
          </p:cNvPr>
          <p:cNvSpPr>
            <a:spLocks noGrp="1"/>
          </p:cNvSpPr>
          <p:nvPr>
            <p:ph type="title"/>
          </p:nvPr>
        </p:nvSpPr>
        <p:spPr/>
        <p:txBody>
          <a:bodyPr/>
          <a:lstStyle/>
          <a:p>
            <a:r>
              <a:rPr lang="es-MX" dirty="0"/>
              <a:t>Patrones de comportamiento</a:t>
            </a:r>
          </a:p>
        </p:txBody>
      </p:sp>
      <p:sp>
        <p:nvSpPr>
          <p:cNvPr id="3" name="Marcador de contenido 2">
            <a:extLst>
              <a:ext uri="{FF2B5EF4-FFF2-40B4-BE49-F238E27FC236}">
                <a16:creationId xmlns:a16="http://schemas.microsoft.com/office/drawing/2014/main" id="{85C84DCD-52B2-4560-9350-BD1C17F55CD4}"/>
              </a:ext>
            </a:extLst>
          </p:cNvPr>
          <p:cNvSpPr>
            <a:spLocks noGrp="1"/>
          </p:cNvSpPr>
          <p:nvPr>
            <p:ph idx="1"/>
          </p:nvPr>
        </p:nvSpPr>
        <p:spPr/>
        <p:txBody>
          <a:bodyPr>
            <a:noAutofit/>
          </a:bodyPr>
          <a:lstStyle/>
          <a:p>
            <a:pPr marL="0" indent="0">
              <a:buNone/>
            </a:pPr>
            <a:r>
              <a:rPr lang="es-MX" sz="2000" dirty="0"/>
              <a:t>Se encargan del diseño de algoritmos y de la asignación de responsabilidades entre objetos. Es decir, no solo se encargan de patrones sobre objetos y clases sino también de patrones de comunicación.</a:t>
            </a:r>
          </a:p>
          <a:p>
            <a:pPr marL="0" indent="0">
              <a:buNone/>
            </a:pPr>
            <a:r>
              <a:rPr lang="es-MX" sz="2000" dirty="0"/>
              <a:t>Cambian el punto de vista del flujo de control del sistema para enfocarse solo en la forma en que los objetos se interconectan, debido a que caracterizan flujos de control complejos, difíciles de seguir en tiempo de ejecución.</a:t>
            </a:r>
          </a:p>
        </p:txBody>
      </p:sp>
    </p:spTree>
    <p:extLst>
      <p:ext uri="{BB962C8B-B14F-4D97-AF65-F5344CB8AC3E}">
        <p14:creationId xmlns:p14="http://schemas.microsoft.com/office/powerpoint/2010/main" val="186378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0D991-1CC9-450A-8972-52FF1F9F4F61}"/>
              </a:ext>
            </a:extLst>
          </p:cNvPr>
          <p:cNvSpPr>
            <a:spLocks noGrp="1"/>
          </p:cNvSpPr>
          <p:nvPr>
            <p:ph type="title"/>
          </p:nvPr>
        </p:nvSpPr>
        <p:spPr/>
        <p:txBody>
          <a:bodyPr/>
          <a:lstStyle/>
          <a:p>
            <a:r>
              <a:rPr lang="es-MX" dirty="0"/>
              <a:t>Patrones de comportamiento</a:t>
            </a:r>
          </a:p>
        </p:txBody>
      </p:sp>
      <p:sp>
        <p:nvSpPr>
          <p:cNvPr id="3" name="Marcador de contenido 2">
            <a:extLst>
              <a:ext uri="{FF2B5EF4-FFF2-40B4-BE49-F238E27FC236}">
                <a16:creationId xmlns:a16="http://schemas.microsoft.com/office/drawing/2014/main" id="{A837F729-2A09-497D-A9AF-49A534AEEDA5}"/>
              </a:ext>
            </a:extLst>
          </p:cNvPr>
          <p:cNvSpPr>
            <a:spLocks noGrp="1"/>
          </p:cNvSpPr>
          <p:nvPr>
            <p:ph idx="1"/>
          </p:nvPr>
        </p:nvSpPr>
        <p:spPr/>
        <p:txBody>
          <a:bodyPr>
            <a:normAutofit/>
          </a:bodyPr>
          <a:lstStyle/>
          <a:p>
            <a:pPr marL="0" indent="0">
              <a:buNone/>
            </a:pPr>
            <a:r>
              <a:rPr lang="es-MX" sz="2000" dirty="0"/>
              <a:t>Hacen uso de la composición para la solución de problemas. Algunos describen como un conjunto de objetos cooperan entre si para realizar una tarea que no puede realizar uno solo.</a:t>
            </a:r>
          </a:p>
          <a:p>
            <a:pPr marL="0" indent="0">
              <a:buNone/>
            </a:pPr>
            <a:r>
              <a:rPr lang="es-MX" sz="2000" dirty="0"/>
              <a:t>Una consideración importante en este tipo de patrones, es el conocimiento que los objetos tienen el uno del otro. Cada objeto podría mantener referencias a los demás, pero esto incrementaría el acoplamiento. </a:t>
            </a:r>
          </a:p>
        </p:txBody>
      </p:sp>
    </p:spTree>
    <p:extLst>
      <p:ext uri="{BB962C8B-B14F-4D97-AF65-F5344CB8AC3E}">
        <p14:creationId xmlns:p14="http://schemas.microsoft.com/office/powerpoint/2010/main" val="206930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0D991-1CC9-450A-8972-52FF1F9F4F61}"/>
              </a:ext>
            </a:extLst>
          </p:cNvPr>
          <p:cNvSpPr>
            <a:spLocks noGrp="1"/>
          </p:cNvSpPr>
          <p:nvPr>
            <p:ph type="title"/>
          </p:nvPr>
        </p:nvSpPr>
        <p:spPr/>
        <p:txBody>
          <a:bodyPr/>
          <a:lstStyle/>
          <a:p>
            <a:r>
              <a:rPr lang="es-MX" dirty="0"/>
              <a:t>Patrones de comportamiento</a:t>
            </a:r>
          </a:p>
        </p:txBody>
      </p:sp>
      <p:sp>
        <p:nvSpPr>
          <p:cNvPr id="3" name="Marcador de contenido 2">
            <a:extLst>
              <a:ext uri="{FF2B5EF4-FFF2-40B4-BE49-F238E27FC236}">
                <a16:creationId xmlns:a16="http://schemas.microsoft.com/office/drawing/2014/main" id="{A837F729-2A09-497D-A9AF-49A534AEEDA5}"/>
              </a:ext>
            </a:extLst>
          </p:cNvPr>
          <p:cNvSpPr>
            <a:spLocks noGrp="1"/>
          </p:cNvSpPr>
          <p:nvPr>
            <p:ph idx="1"/>
          </p:nvPr>
        </p:nvSpPr>
        <p:spPr>
          <a:xfrm>
            <a:off x="1154954" y="2300068"/>
            <a:ext cx="8825659" cy="4557932"/>
          </a:xfrm>
        </p:spPr>
        <p:txBody>
          <a:bodyPr>
            <a:normAutofit fontScale="92500" lnSpcReduction="20000"/>
          </a:bodyPr>
          <a:lstStyle/>
          <a:p>
            <a:pPr marL="0" indent="0">
              <a:buNone/>
            </a:pPr>
            <a:r>
              <a:rPr lang="es-MX" sz="2000" dirty="0"/>
              <a:t>Los patrones de comportamiento descubiertos por la banda de los 4 son:</a:t>
            </a:r>
          </a:p>
          <a:p>
            <a:r>
              <a:rPr lang="es-MX" sz="2000" dirty="0"/>
              <a:t>Cadena de responsabilidad</a:t>
            </a:r>
          </a:p>
          <a:p>
            <a:r>
              <a:rPr lang="es-MX" sz="2000" dirty="0"/>
              <a:t>Comando</a:t>
            </a:r>
          </a:p>
          <a:p>
            <a:r>
              <a:rPr lang="es-MX" sz="2000" dirty="0"/>
              <a:t>Interprete</a:t>
            </a:r>
          </a:p>
          <a:p>
            <a:r>
              <a:rPr lang="es-MX" sz="2000" dirty="0"/>
              <a:t>Iterador</a:t>
            </a:r>
          </a:p>
          <a:p>
            <a:r>
              <a:rPr lang="es-MX" sz="2000" dirty="0"/>
              <a:t>Mediador</a:t>
            </a:r>
          </a:p>
          <a:p>
            <a:r>
              <a:rPr lang="es-MX" sz="2000" dirty="0"/>
              <a:t>Memento</a:t>
            </a:r>
          </a:p>
          <a:p>
            <a:r>
              <a:rPr lang="es-MX" sz="2000" dirty="0"/>
              <a:t>Observador</a:t>
            </a:r>
          </a:p>
          <a:p>
            <a:r>
              <a:rPr lang="es-MX" sz="2000" dirty="0"/>
              <a:t>Estado</a:t>
            </a:r>
          </a:p>
          <a:p>
            <a:r>
              <a:rPr lang="es-MX" sz="2000" dirty="0"/>
              <a:t>Estrategia</a:t>
            </a:r>
          </a:p>
          <a:p>
            <a:r>
              <a:rPr lang="es-MX" sz="2000" dirty="0" err="1"/>
              <a:t>Metodo</a:t>
            </a:r>
            <a:r>
              <a:rPr lang="es-MX" sz="2000" dirty="0"/>
              <a:t> plantilla</a:t>
            </a:r>
          </a:p>
          <a:p>
            <a:r>
              <a:rPr lang="es-MX" sz="2000" dirty="0" err="1"/>
              <a:t>Visitor</a:t>
            </a:r>
            <a:endParaRPr lang="es-MX" sz="2000" dirty="0"/>
          </a:p>
        </p:txBody>
      </p:sp>
    </p:spTree>
    <p:extLst>
      <p:ext uri="{BB962C8B-B14F-4D97-AF65-F5344CB8AC3E}">
        <p14:creationId xmlns:p14="http://schemas.microsoft.com/office/powerpoint/2010/main" val="368461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C4C80-8617-4673-87C2-02D55AC80A22}"/>
              </a:ext>
            </a:extLst>
          </p:cNvPr>
          <p:cNvSpPr>
            <a:spLocks noGrp="1"/>
          </p:cNvSpPr>
          <p:nvPr>
            <p:ph type="title"/>
          </p:nvPr>
        </p:nvSpPr>
        <p:spPr/>
        <p:txBody>
          <a:bodyPr/>
          <a:lstStyle/>
          <a:p>
            <a:r>
              <a:rPr lang="es-MX" dirty="0"/>
              <a:t>Algunos patrones comunes</a:t>
            </a:r>
          </a:p>
        </p:txBody>
      </p:sp>
      <p:sp>
        <p:nvSpPr>
          <p:cNvPr id="3" name="Marcador de contenido 2">
            <a:extLst>
              <a:ext uri="{FF2B5EF4-FFF2-40B4-BE49-F238E27FC236}">
                <a16:creationId xmlns:a16="http://schemas.microsoft.com/office/drawing/2014/main" id="{5018B8DB-B0D3-4E76-ABE5-C4A797695128}"/>
              </a:ext>
            </a:extLst>
          </p:cNvPr>
          <p:cNvSpPr>
            <a:spLocks noGrp="1"/>
          </p:cNvSpPr>
          <p:nvPr>
            <p:ph idx="1"/>
          </p:nvPr>
        </p:nvSpPr>
        <p:spPr/>
        <p:txBody>
          <a:bodyPr>
            <a:normAutofit/>
          </a:bodyPr>
          <a:lstStyle/>
          <a:p>
            <a:pPr marL="0" indent="0">
              <a:buNone/>
            </a:pPr>
            <a:r>
              <a:rPr lang="es-MX" sz="2000" dirty="0"/>
              <a:t>A continuación se presentan algunos de los patrones más comunes que pueden presentarse durante el desarrollo de un sistema de software.</a:t>
            </a:r>
          </a:p>
          <a:p>
            <a:pPr marL="0" indent="0">
              <a:buNone/>
            </a:pPr>
            <a:endParaRPr lang="es-MX" sz="2000" dirty="0"/>
          </a:p>
        </p:txBody>
      </p:sp>
    </p:spTree>
    <p:extLst>
      <p:ext uri="{BB962C8B-B14F-4D97-AF65-F5344CB8AC3E}">
        <p14:creationId xmlns:p14="http://schemas.microsoft.com/office/powerpoint/2010/main" val="422847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41EFC-13D6-4C80-B102-0FE87EADCB89}"/>
              </a:ext>
            </a:extLst>
          </p:cNvPr>
          <p:cNvSpPr>
            <a:spLocks noGrp="1"/>
          </p:cNvSpPr>
          <p:nvPr>
            <p:ph type="title"/>
          </p:nvPr>
        </p:nvSpPr>
        <p:spPr/>
        <p:txBody>
          <a:bodyPr/>
          <a:lstStyle/>
          <a:p>
            <a:r>
              <a:rPr lang="es-MX" dirty="0"/>
              <a:t>Patrón Abstracción - Ocurrencia</a:t>
            </a:r>
          </a:p>
        </p:txBody>
      </p:sp>
      <p:sp>
        <p:nvSpPr>
          <p:cNvPr id="3" name="Marcador de contenido 2">
            <a:extLst>
              <a:ext uri="{FF2B5EF4-FFF2-40B4-BE49-F238E27FC236}">
                <a16:creationId xmlns:a16="http://schemas.microsoft.com/office/drawing/2014/main" id="{74F19D58-9A67-4488-AFB2-D2C0D12AB00C}"/>
              </a:ext>
            </a:extLst>
          </p:cNvPr>
          <p:cNvSpPr>
            <a:spLocks noGrp="1"/>
          </p:cNvSpPr>
          <p:nvPr>
            <p:ph idx="1"/>
          </p:nvPr>
        </p:nvSpPr>
        <p:spPr/>
        <p:txBody>
          <a:bodyPr>
            <a:normAutofit/>
          </a:bodyPr>
          <a:lstStyle/>
          <a:p>
            <a:pPr marL="0" indent="0">
              <a:buNone/>
            </a:pPr>
            <a:r>
              <a:rPr lang="es-MX" sz="2000" b="1" dirty="0"/>
              <a:t>Contexto</a:t>
            </a:r>
            <a:r>
              <a:rPr lang="es-MX" sz="2000" dirty="0"/>
              <a:t>: Este patrón se encuentra frecuentemente en diagramas de 	clases que forman parte del diseño del dominio del sistema. </a:t>
            </a:r>
          </a:p>
          <a:p>
            <a:pPr marL="0" indent="0">
              <a:buNone/>
            </a:pPr>
            <a:r>
              <a:rPr lang="es-MX" sz="2000" dirty="0"/>
              <a:t>	En un modelo de dominio puede encontrarse un conjunto de 	objetos relacionados conocidos como </a:t>
            </a:r>
            <a:r>
              <a:rPr lang="es-MX" sz="2000" b="1" i="1" dirty="0"/>
              <a:t>ocurrencias.</a:t>
            </a:r>
            <a:r>
              <a:rPr lang="es-MX" sz="2000" dirty="0"/>
              <a:t> </a:t>
            </a:r>
          </a:p>
          <a:p>
            <a:pPr marL="0" indent="0">
              <a:buNone/>
            </a:pPr>
            <a:r>
              <a:rPr lang="es-MX" sz="2000" dirty="0"/>
              <a:t>	Los miembros del conjunto de ocurrencias comparten 	información en común pero también tienen diferencias 	importantes.</a:t>
            </a:r>
          </a:p>
          <a:p>
            <a:pPr marL="0" indent="0">
              <a:buNone/>
            </a:pPr>
            <a:r>
              <a:rPr lang="es-MX" sz="2000" b="1" i="1" dirty="0"/>
              <a:t>	</a:t>
            </a:r>
            <a:endParaRPr lang="es-MX" sz="2000" dirty="0"/>
          </a:p>
        </p:txBody>
      </p:sp>
    </p:spTree>
    <p:extLst>
      <p:ext uri="{BB962C8B-B14F-4D97-AF65-F5344CB8AC3E}">
        <p14:creationId xmlns:p14="http://schemas.microsoft.com/office/powerpoint/2010/main" val="161884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7FF4-0075-429E-A15B-63BBEE8247F6}"/>
              </a:ext>
            </a:extLst>
          </p:cNvPr>
          <p:cNvSpPr>
            <a:spLocks noGrp="1"/>
          </p:cNvSpPr>
          <p:nvPr>
            <p:ph type="title"/>
          </p:nvPr>
        </p:nvSpPr>
        <p:spPr/>
        <p:txBody>
          <a:bodyPr/>
          <a:lstStyle/>
          <a:p>
            <a:r>
              <a:rPr lang="es-MX" dirty="0"/>
              <a:t>Patrón Abstracción - Ocurrencia</a:t>
            </a:r>
          </a:p>
        </p:txBody>
      </p:sp>
      <p:sp>
        <p:nvSpPr>
          <p:cNvPr id="3" name="Marcador de contenido 2">
            <a:extLst>
              <a:ext uri="{FF2B5EF4-FFF2-40B4-BE49-F238E27FC236}">
                <a16:creationId xmlns:a16="http://schemas.microsoft.com/office/drawing/2014/main" id="{9C681443-F0DD-406F-AA83-BA8F1962FDEA}"/>
              </a:ext>
            </a:extLst>
          </p:cNvPr>
          <p:cNvSpPr>
            <a:spLocks noGrp="1"/>
          </p:cNvSpPr>
          <p:nvPr>
            <p:ph idx="1"/>
          </p:nvPr>
        </p:nvSpPr>
        <p:spPr/>
        <p:txBody>
          <a:bodyPr>
            <a:noAutofit/>
          </a:bodyPr>
          <a:lstStyle/>
          <a:p>
            <a:pPr marL="0" indent="0">
              <a:buNone/>
            </a:pPr>
            <a:r>
              <a:rPr lang="es-MX" sz="2000" dirty="0"/>
              <a:t>Ejemplos de este tipo de sistemas son:</a:t>
            </a:r>
          </a:p>
          <a:p>
            <a:pPr lvl="1"/>
            <a:r>
              <a:rPr lang="es-MX" sz="2000" dirty="0"/>
              <a:t>Episodios de una serie de televisión: Comparten el mismo productor y el titulo de la serie, pero la temática de cada episodio es distinta.</a:t>
            </a:r>
          </a:p>
          <a:p>
            <a:pPr lvl="1"/>
            <a:r>
              <a:rPr lang="es-MX" sz="2000" dirty="0"/>
              <a:t>Los vuelos que parten al mismo tiempo cada día rumbo al mismo destino: comparten el mismo destino, tal vez la misma aerolínea, sin embargo, los pasajeros que abordan cada día son distintos, y su identificador de vuelo también es distinto.</a:t>
            </a:r>
          </a:p>
          <a:p>
            <a:pPr lvl="1"/>
            <a:r>
              <a:rPr lang="es-MX" sz="2000" dirty="0"/>
              <a:t>Las copias del mismo libro en una biblioteca:  Comparten el mismo titulo, el mismo autor, pero cuentan con un identificador único, y diferentes personas los piden en préstamo.</a:t>
            </a:r>
          </a:p>
        </p:txBody>
      </p:sp>
    </p:spTree>
    <p:extLst>
      <p:ext uri="{BB962C8B-B14F-4D97-AF65-F5344CB8AC3E}">
        <p14:creationId xmlns:p14="http://schemas.microsoft.com/office/powerpoint/2010/main" val="380304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F449-EFA7-B445-944B-8318682EC0F5}"/>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2ABBB61C-4170-3C45-AFEA-AB1AFE441719}"/>
              </a:ext>
            </a:extLst>
          </p:cNvPr>
          <p:cNvSpPr>
            <a:spLocks noGrp="1"/>
          </p:cNvSpPr>
          <p:nvPr>
            <p:ph idx="1"/>
          </p:nvPr>
        </p:nvSpPr>
        <p:spPr/>
        <p:txBody>
          <a:bodyPr>
            <a:normAutofit/>
          </a:bodyPr>
          <a:lstStyle/>
          <a:p>
            <a:pPr marL="0" indent="0">
              <a:buNone/>
            </a:pPr>
            <a:r>
              <a:rPr lang="es-MX" sz="2000" dirty="0"/>
              <a:t>Con la práctica continua del diseño de sistemas bajo el paradigma orientado a objetos, es posible notar que muchos elementos de los modelos implementados se repiten, tal vez con pocas y pequeñas diferencias.</a:t>
            </a:r>
          </a:p>
          <a:p>
            <a:pPr marL="0" indent="0">
              <a:buNone/>
            </a:pPr>
            <a:r>
              <a:rPr lang="es-MX" sz="2000" dirty="0"/>
              <a:t>A estos modelos que se presentan de forma recurrente en los sistemas se les conoce como patrones.</a:t>
            </a:r>
          </a:p>
          <a:p>
            <a:pPr marL="0" indent="0">
              <a:buNone/>
            </a:pPr>
            <a:r>
              <a:rPr lang="es-MX" sz="2000" dirty="0"/>
              <a:t>Un patrón es el esquema de una solución reutilizable para un problema general encontrado en un contexto particular.</a:t>
            </a:r>
          </a:p>
        </p:txBody>
      </p:sp>
    </p:spTree>
    <p:extLst>
      <p:ext uri="{BB962C8B-B14F-4D97-AF65-F5344CB8AC3E}">
        <p14:creationId xmlns:p14="http://schemas.microsoft.com/office/powerpoint/2010/main" val="388822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97D03-58F2-457A-BBFB-172AE19FACE1}"/>
              </a:ext>
            </a:extLst>
          </p:cNvPr>
          <p:cNvSpPr>
            <a:spLocks noGrp="1"/>
          </p:cNvSpPr>
          <p:nvPr>
            <p:ph type="title"/>
          </p:nvPr>
        </p:nvSpPr>
        <p:spPr/>
        <p:txBody>
          <a:bodyPr/>
          <a:lstStyle/>
          <a:p>
            <a:r>
              <a:rPr lang="es-MX" dirty="0"/>
              <a:t>Patrón Abstracción - Ocurrencia</a:t>
            </a:r>
          </a:p>
        </p:txBody>
      </p:sp>
      <p:sp>
        <p:nvSpPr>
          <p:cNvPr id="3" name="Marcador de contenido 2">
            <a:extLst>
              <a:ext uri="{FF2B5EF4-FFF2-40B4-BE49-F238E27FC236}">
                <a16:creationId xmlns:a16="http://schemas.microsoft.com/office/drawing/2014/main" id="{45038DF8-0B9B-4924-A097-78312DCB794F}"/>
              </a:ext>
            </a:extLst>
          </p:cNvPr>
          <p:cNvSpPr>
            <a:spLocks noGrp="1"/>
          </p:cNvSpPr>
          <p:nvPr>
            <p:ph idx="1"/>
          </p:nvPr>
        </p:nvSpPr>
        <p:spPr/>
        <p:txBody>
          <a:bodyPr>
            <a:normAutofit/>
          </a:bodyPr>
          <a:lstStyle/>
          <a:p>
            <a:pPr marL="0" indent="0">
              <a:buNone/>
            </a:pPr>
            <a:r>
              <a:rPr lang="es-MX" sz="2000" b="1" dirty="0"/>
              <a:t>Problema: </a:t>
            </a:r>
            <a:r>
              <a:rPr lang="es-MX" sz="2000" dirty="0"/>
              <a:t>¿Cuál es la mejor forma de representar a los miembros del 	conjunto de ocurrencias en un diagrama de clases?</a:t>
            </a:r>
          </a:p>
          <a:p>
            <a:pPr marL="0" indent="0">
              <a:buNone/>
            </a:pPr>
            <a:endParaRPr lang="es-MX" sz="2000" dirty="0"/>
          </a:p>
          <a:p>
            <a:pPr marL="0" indent="0">
              <a:buNone/>
            </a:pPr>
            <a:r>
              <a:rPr lang="es-MX" sz="2000" b="1" dirty="0"/>
              <a:t>Consideraciones: </a:t>
            </a:r>
            <a:r>
              <a:rPr lang="es-MX" sz="2000" dirty="0"/>
              <a:t>Se debe representar a los miembros de cada 	conjunto de ocurrencias sin duplicar la información común. Si 	esta información se duplica para cada ocurrencia se consumiría 	espacio innecesario y además, si la información común cambia, 	se debería cambiar en cada ocurrencia.</a:t>
            </a:r>
          </a:p>
        </p:txBody>
      </p:sp>
    </p:spTree>
    <p:extLst>
      <p:ext uri="{BB962C8B-B14F-4D97-AF65-F5344CB8AC3E}">
        <p14:creationId xmlns:p14="http://schemas.microsoft.com/office/powerpoint/2010/main" val="247361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11C5A-8113-4A1B-AFF7-FF445933C5FF}"/>
              </a:ext>
            </a:extLst>
          </p:cNvPr>
          <p:cNvSpPr>
            <a:spLocks noGrp="1"/>
          </p:cNvSpPr>
          <p:nvPr>
            <p:ph type="title"/>
          </p:nvPr>
        </p:nvSpPr>
        <p:spPr/>
        <p:txBody>
          <a:bodyPr/>
          <a:lstStyle/>
          <a:p>
            <a:r>
              <a:rPr lang="es-MX" dirty="0"/>
              <a:t>Patrón Abstracción - Ocurrencia</a:t>
            </a:r>
          </a:p>
        </p:txBody>
      </p:sp>
      <p:sp>
        <p:nvSpPr>
          <p:cNvPr id="3" name="Marcador de contenido 2">
            <a:extLst>
              <a:ext uri="{FF2B5EF4-FFF2-40B4-BE49-F238E27FC236}">
                <a16:creationId xmlns:a16="http://schemas.microsoft.com/office/drawing/2014/main" id="{9B60324E-3B2C-46B2-98E1-83DF60C76BB0}"/>
              </a:ext>
            </a:extLst>
          </p:cNvPr>
          <p:cNvSpPr>
            <a:spLocks noGrp="1"/>
          </p:cNvSpPr>
          <p:nvPr>
            <p:ph idx="1"/>
          </p:nvPr>
        </p:nvSpPr>
        <p:spPr/>
        <p:txBody>
          <a:bodyPr>
            <a:normAutofit/>
          </a:bodyPr>
          <a:lstStyle/>
          <a:p>
            <a:pPr marL="0" indent="0">
              <a:buNone/>
            </a:pPr>
            <a:r>
              <a:rPr lang="es-MX" sz="2000" b="1" dirty="0"/>
              <a:t>Solución: </a:t>
            </a:r>
            <a:r>
              <a:rPr lang="es-MX" sz="2000" dirty="0"/>
              <a:t>Crear una clase conocida como abstracción, que se encargue de manipular la información en común y crear una clase que represente a las ocurrencia, estas clases se debe relacionar mediante una asociación </a:t>
            </a:r>
            <a:r>
              <a:rPr lang="es-MX" sz="2000" b="1" i="1" dirty="0"/>
              <a:t>uno a muchos.</a:t>
            </a:r>
          </a:p>
        </p:txBody>
      </p:sp>
    </p:spTree>
    <p:extLst>
      <p:ext uri="{BB962C8B-B14F-4D97-AF65-F5344CB8AC3E}">
        <p14:creationId xmlns:p14="http://schemas.microsoft.com/office/powerpoint/2010/main" val="26813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EA25F-96FE-4886-9C76-7D48FC7F9F10}"/>
              </a:ext>
            </a:extLst>
          </p:cNvPr>
          <p:cNvSpPr>
            <a:spLocks noGrp="1"/>
          </p:cNvSpPr>
          <p:nvPr>
            <p:ph type="title"/>
          </p:nvPr>
        </p:nvSpPr>
        <p:spPr/>
        <p:txBody>
          <a:bodyPr/>
          <a:lstStyle/>
          <a:p>
            <a:r>
              <a:rPr lang="es-MX" dirty="0"/>
              <a:t>Patrón Abstracción - Ocurrencia</a:t>
            </a:r>
          </a:p>
        </p:txBody>
      </p:sp>
      <p:pic>
        <p:nvPicPr>
          <p:cNvPr id="5" name="Marcador de contenido 4" descr="Imagen que contiene captura de pantalla, texto&#10;&#10;Descripción generada automáticamente">
            <a:extLst>
              <a:ext uri="{FF2B5EF4-FFF2-40B4-BE49-F238E27FC236}">
                <a16:creationId xmlns:a16="http://schemas.microsoft.com/office/drawing/2014/main" id="{1E6A828C-2B30-4135-8C46-894E88B19C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97" b="8757"/>
          <a:stretch/>
        </p:blipFill>
        <p:spPr>
          <a:xfrm>
            <a:off x="2703614" y="2560320"/>
            <a:ext cx="6784772" cy="4023360"/>
          </a:xfrm>
        </p:spPr>
      </p:pic>
    </p:spTree>
    <p:extLst>
      <p:ext uri="{BB962C8B-B14F-4D97-AF65-F5344CB8AC3E}">
        <p14:creationId xmlns:p14="http://schemas.microsoft.com/office/powerpoint/2010/main" val="1326852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A8EE-D140-41DE-8FB9-03EDD1E32FEB}"/>
              </a:ext>
            </a:extLst>
          </p:cNvPr>
          <p:cNvSpPr>
            <a:spLocks noGrp="1"/>
          </p:cNvSpPr>
          <p:nvPr>
            <p:ph type="title" idx="4294967295"/>
          </p:nvPr>
        </p:nvSpPr>
        <p:spPr>
          <a:xfrm>
            <a:off x="815926" y="551107"/>
            <a:ext cx="8761413" cy="708025"/>
          </a:xfrm>
        </p:spPr>
        <p:txBody>
          <a:bodyPr>
            <a:normAutofit fontScale="90000"/>
          </a:bodyPr>
          <a:lstStyle/>
          <a:p>
            <a:r>
              <a:rPr lang="es-MX" dirty="0">
                <a:solidFill>
                  <a:schemeClr val="tx1"/>
                </a:solidFill>
              </a:rPr>
              <a:t>Patrón Abstracción – Ocurrencia</a:t>
            </a:r>
            <a:br>
              <a:rPr lang="es-MX" dirty="0">
                <a:solidFill>
                  <a:schemeClr val="tx1"/>
                </a:solidFill>
              </a:rPr>
            </a:br>
            <a:r>
              <a:rPr lang="es-MX" sz="2800" b="1" dirty="0" err="1">
                <a:solidFill>
                  <a:schemeClr val="tx1"/>
                </a:solidFill>
                <a:latin typeface="+mn-lt"/>
              </a:rPr>
              <a:t>Antipatrones</a:t>
            </a:r>
            <a:r>
              <a:rPr lang="es-MX" sz="2800" b="1" dirty="0">
                <a:solidFill>
                  <a:schemeClr val="tx1"/>
                </a:solidFill>
                <a:latin typeface="+mn-lt"/>
              </a:rPr>
              <a:t>:</a:t>
            </a:r>
          </a:p>
        </p:txBody>
      </p:sp>
      <p:pic>
        <p:nvPicPr>
          <p:cNvPr id="5" name="Imagen 4" descr="Imagen que contiene texto, periódico&#10;&#10;Descripción generada automáticamente">
            <a:extLst>
              <a:ext uri="{FF2B5EF4-FFF2-40B4-BE49-F238E27FC236}">
                <a16:creationId xmlns:a16="http://schemas.microsoft.com/office/drawing/2014/main" id="{95052A28-1D0C-4617-A061-4404BFDA2BAD}"/>
              </a:ext>
            </a:extLst>
          </p:cNvPr>
          <p:cNvPicPr>
            <a:picLocks noChangeAspect="1"/>
          </p:cNvPicPr>
          <p:nvPr/>
        </p:nvPicPr>
        <p:blipFill rotWithShape="1">
          <a:blip r:embed="rId2">
            <a:extLst>
              <a:ext uri="{28A0092B-C50C-407E-A947-70E740481C1C}">
                <a14:useLocalDpi xmlns:a14="http://schemas.microsoft.com/office/drawing/2010/main" val="0"/>
              </a:ext>
            </a:extLst>
          </a:blip>
          <a:srcRect r="3837" b="6713"/>
          <a:stretch/>
        </p:blipFill>
        <p:spPr>
          <a:xfrm>
            <a:off x="2033955" y="1744394"/>
            <a:ext cx="8124089" cy="4767018"/>
          </a:xfrm>
          <a:prstGeom prst="rect">
            <a:avLst/>
          </a:prstGeom>
        </p:spPr>
      </p:pic>
    </p:spTree>
    <p:extLst>
      <p:ext uri="{BB962C8B-B14F-4D97-AF65-F5344CB8AC3E}">
        <p14:creationId xmlns:p14="http://schemas.microsoft.com/office/powerpoint/2010/main" val="390688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A3632-3D9A-4BED-9EA4-5D1055CBB0CC}"/>
              </a:ext>
            </a:extLst>
          </p:cNvPr>
          <p:cNvSpPr>
            <a:spLocks noGrp="1"/>
          </p:cNvSpPr>
          <p:nvPr>
            <p:ph type="title"/>
          </p:nvPr>
        </p:nvSpPr>
        <p:spPr/>
        <p:txBody>
          <a:bodyPr/>
          <a:lstStyle/>
          <a:p>
            <a:r>
              <a:rPr lang="es-MX" dirty="0"/>
              <a:t>Patrón Abstracción - Ocurrencia</a:t>
            </a:r>
          </a:p>
        </p:txBody>
      </p:sp>
      <p:sp>
        <p:nvSpPr>
          <p:cNvPr id="3" name="Marcador de contenido 2">
            <a:extLst>
              <a:ext uri="{FF2B5EF4-FFF2-40B4-BE49-F238E27FC236}">
                <a16:creationId xmlns:a16="http://schemas.microsoft.com/office/drawing/2014/main" id="{E93FF88A-F4C3-4B53-8786-38D30D0379BA}"/>
              </a:ext>
            </a:extLst>
          </p:cNvPr>
          <p:cNvSpPr>
            <a:spLocks noGrp="1"/>
          </p:cNvSpPr>
          <p:nvPr>
            <p:ph idx="1"/>
          </p:nvPr>
        </p:nvSpPr>
        <p:spPr/>
        <p:txBody>
          <a:bodyPr>
            <a:normAutofit/>
          </a:bodyPr>
          <a:lstStyle/>
          <a:p>
            <a:pPr marL="0" indent="0">
              <a:buNone/>
            </a:pPr>
            <a:r>
              <a:rPr lang="es-MX" sz="2000" b="1" dirty="0"/>
              <a:t>Patrones relacionados: </a:t>
            </a:r>
            <a:r>
              <a:rPr lang="es-MX" sz="2000" dirty="0"/>
              <a:t>Si la abstracción es una agregación, las 	ocurrencias también </a:t>
            </a:r>
            <a:r>
              <a:rPr lang="es-MX" sz="2000"/>
              <a:t>son agregaciones</a:t>
            </a:r>
            <a:r>
              <a:rPr lang="es-MX" sz="2000" dirty="0"/>
              <a:t>, lo que se conoce como el 	patrón Abstracción-Ocurrencia cuadrado. (Se deja a 	consideración del alumno la investigación de este patrón).</a:t>
            </a:r>
          </a:p>
          <a:p>
            <a:pPr marL="0" indent="0">
              <a:buNone/>
            </a:pPr>
            <a:endParaRPr lang="es-MX" sz="2000" dirty="0"/>
          </a:p>
          <a:p>
            <a:pPr marL="0" indent="0">
              <a:buNone/>
            </a:pPr>
            <a:r>
              <a:rPr lang="es-MX" sz="2000" b="1" dirty="0"/>
              <a:t>Referencias: </a:t>
            </a:r>
            <a:r>
              <a:rPr lang="es-MX" sz="2000" dirty="0"/>
              <a:t>Este patrón es una generalización del patrón Titulo-	Elemento (</a:t>
            </a:r>
            <a:r>
              <a:rPr lang="es-MX" sz="2000" dirty="0" err="1"/>
              <a:t>Title-Item</a:t>
            </a:r>
            <a:r>
              <a:rPr lang="es-MX" sz="2000" dirty="0"/>
              <a:t>) propuesto por </a:t>
            </a:r>
            <a:r>
              <a:rPr lang="es-MX" sz="2000" dirty="0" err="1"/>
              <a:t>Eriksson</a:t>
            </a:r>
            <a:r>
              <a:rPr lang="es-MX" sz="2000" dirty="0"/>
              <a:t> y </a:t>
            </a:r>
            <a:r>
              <a:rPr lang="es-MX" sz="2000" dirty="0" err="1"/>
              <a:t>Penker</a:t>
            </a:r>
            <a:endParaRPr lang="es-MX" sz="2000" dirty="0"/>
          </a:p>
        </p:txBody>
      </p:sp>
    </p:spTree>
    <p:extLst>
      <p:ext uri="{BB962C8B-B14F-4D97-AF65-F5344CB8AC3E}">
        <p14:creationId xmlns:p14="http://schemas.microsoft.com/office/powerpoint/2010/main" val="253934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57CCA-F18D-4C37-83C6-A60517837492}"/>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03E13321-238A-473C-863A-53CF5934EAA0}"/>
              </a:ext>
            </a:extLst>
          </p:cNvPr>
          <p:cNvSpPr>
            <a:spLocks noGrp="1"/>
          </p:cNvSpPr>
          <p:nvPr>
            <p:ph idx="1"/>
          </p:nvPr>
        </p:nvSpPr>
        <p:spPr/>
        <p:txBody>
          <a:bodyPr>
            <a:normAutofit/>
          </a:bodyPr>
          <a:lstStyle/>
          <a:p>
            <a:pPr marL="0" indent="0">
              <a:buNone/>
            </a:pPr>
            <a:r>
              <a:rPr lang="es-MX" sz="2000" b="1" dirty="0"/>
              <a:t>Contexto: </a:t>
            </a:r>
            <a:r>
              <a:rPr lang="es-MX" sz="2000" dirty="0"/>
              <a:t>Este patrón tiene como característica la existencia de un 	conjunto de objetos que tienen una relación </a:t>
            </a:r>
            <a:r>
              <a:rPr lang="es-MX" sz="2000" dirty="0" err="1"/>
              <a:t>jerarquica</a:t>
            </a:r>
            <a:r>
              <a:rPr lang="es-MX" sz="2000" dirty="0"/>
              <a:t>, por 	ejemplo, la relación entre administradores y subordinados, o la 	relación entre directorios, subdirectorios y archivos.</a:t>
            </a:r>
          </a:p>
          <a:p>
            <a:pPr marL="0" indent="0">
              <a:buNone/>
            </a:pPr>
            <a:endParaRPr lang="es-MX" sz="2000" dirty="0"/>
          </a:p>
          <a:p>
            <a:pPr marL="0" indent="0">
              <a:buNone/>
            </a:pPr>
            <a:r>
              <a:rPr lang="es-MX" sz="2000" b="1" dirty="0"/>
              <a:t>Problema: </a:t>
            </a:r>
            <a:r>
              <a:rPr lang="es-MX" sz="2000" dirty="0"/>
              <a:t>Representar en un diagrama de clases a los objetos con una 	relación jerárquica, en la que no todos los objetos tienen 	subordinados.</a:t>
            </a:r>
          </a:p>
          <a:p>
            <a:pPr marL="0" indent="0">
              <a:buNone/>
            </a:pPr>
            <a:endParaRPr lang="es-MX" sz="2000" dirty="0"/>
          </a:p>
        </p:txBody>
      </p:sp>
    </p:spTree>
    <p:extLst>
      <p:ext uri="{BB962C8B-B14F-4D97-AF65-F5344CB8AC3E}">
        <p14:creationId xmlns:p14="http://schemas.microsoft.com/office/powerpoint/2010/main" val="11836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7BF48-BEBF-4CDF-8D2A-B88047EC778C}"/>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36FEF161-B4A5-4A40-A29C-BCCAB00D42DA}"/>
              </a:ext>
            </a:extLst>
          </p:cNvPr>
          <p:cNvSpPr>
            <a:spLocks noGrp="1"/>
          </p:cNvSpPr>
          <p:nvPr>
            <p:ph idx="1"/>
          </p:nvPr>
        </p:nvSpPr>
        <p:spPr/>
        <p:txBody>
          <a:bodyPr anchor="ctr">
            <a:normAutofit/>
          </a:bodyPr>
          <a:lstStyle/>
          <a:p>
            <a:pPr marL="0" indent="0">
              <a:buNone/>
            </a:pPr>
            <a:r>
              <a:rPr lang="es-MX" sz="2000" b="1" dirty="0"/>
              <a:t>Consideraciones: </a:t>
            </a:r>
            <a:r>
              <a:rPr lang="es-MX" sz="2000" dirty="0"/>
              <a:t>Se debe realizar una representación flexible que 	impida de forma natural que algunos objetos tengan 	subordinados, además, se debe considerar que todos los objetos 	comparten características en común.</a:t>
            </a:r>
          </a:p>
        </p:txBody>
      </p:sp>
    </p:spTree>
    <p:extLst>
      <p:ext uri="{BB962C8B-B14F-4D97-AF65-F5344CB8AC3E}">
        <p14:creationId xmlns:p14="http://schemas.microsoft.com/office/powerpoint/2010/main" val="769461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0E048-0E70-4E56-854C-70F8B90A5D0F}"/>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2946EBEA-780A-4049-8D43-C1975240CFB9}"/>
              </a:ext>
            </a:extLst>
          </p:cNvPr>
          <p:cNvSpPr>
            <a:spLocks noGrp="1"/>
          </p:cNvSpPr>
          <p:nvPr>
            <p:ph idx="1"/>
          </p:nvPr>
        </p:nvSpPr>
        <p:spPr/>
        <p:txBody>
          <a:bodyPr>
            <a:normAutofit/>
          </a:bodyPr>
          <a:lstStyle/>
          <a:p>
            <a:pPr marL="0" indent="0">
              <a:buNone/>
            </a:pPr>
            <a:r>
              <a:rPr lang="es-MX" sz="2000" b="1" dirty="0"/>
              <a:t>Solución: </a:t>
            </a:r>
            <a:r>
              <a:rPr lang="es-MX" sz="2000" dirty="0"/>
              <a:t>Crear una clase abstracta llamada “Nodo” que represente las 	características de cada objeto en la jerarquía. A partir de esta 	subclase, deben crearse dos superclases:</a:t>
            </a:r>
          </a:p>
          <a:p>
            <a:pPr lvl="2"/>
            <a:r>
              <a:rPr lang="es-MX" sz="2000" dirty="0"/>
              <a:t>Una llamada “</a:t>
            </a:r>
            <a:r>
              <a:rPr lang="es-MX" sz="2000" dirty="0" err="1"/>
              <a:t>NodoSuperior</a:t>
            </a:r>
            <a:r>
              <a:rPr lang="es-MX" sz="2000" dirty="0"/>
              <a:t>” que debe estar enlazada por una asociación con la superclase y esta debe contar con una etiqueta que describa la relación de subordinación de los objetos, la cual es del orden 0..1 a muchos.</a:t>
            </a:r>
          </a:p>
          <a:p>
            <a:pPr lvl="2"/>
            <a:r>
              <a:rPr lang="es-MX" sz="2000" dirty="0"/>
              <a:t>Una llamada “</a:t>
            </a:r>
            <a:r>
              <a:rPr lang="es-MX" sz="2000" dirty="0" err="1"/>
              <a:t>NodoNoSuperior</a:t>
            </a:r>
            <a:r>
              <a:rPr lang="es-MX" sz="2000" dirty="0"/>
              <a:t>” que no tendrá subordinados.</a:t>
            </a:r>
          </a:p>
        </p:txBody>
      </p:sp>
    </p:spTree>
    <p:extLst>
      <p:ext uri="{BB962C8B-B14F-4D97-AF65-F5344CB8AC3E}">
        <p14:creationId xmlns:p14="http://schemas.microsoft.com/office/powerpoint/2010/main" val="140087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B4CB7-91E4-4A14-9ED3-77E147B4C19A}"/>
              </a:ext>
            </a:extLst>
          </p:cNvPr>
          <p:cNvSpPr>
            <a:spLocks noGrp="1"/>
          </p:cNvSpPr>
          <p:nvPr>
            <p:ph type="title" idx="4294967295"/>
          </p:nvPr>
        </p:nvSpPr>
        <p:spPr>
          <a:xfrm>
            <a:off x="844062" y="484187"/>
            <a:ext cx="8761413" cy="708025"/>
          </a:xfrm>
        </p:spPr>
        <p:txBody>
          <a:bodyPr/>
          <a:lstStyle/>
          <a:p>
            <a:r>
              <a:rPr lang="es-MX" dirty="0">
                <a:solidFill>
                  <a:schemeClr val="tx1"/>
                </a:solidFill>
              </a:rPr>
              <a:t>Patrón de Jerarquía General</a:t>
            </a:r>
          </a:p>
        </p:txBody>
      </p:sp>
      <p:pic>
        <p:nvPicPr>
          <p:cNvPr id="5" name="Marcador de contenido 4">
            <a:extLst>
              <a:ext uri="{FF2B5EF4-FFF2-40B4-BE49-F238E27FC236}">
                <a16:creationId xmlns:a16="http://schemas.microsoft.com/office/drawing/2014/main" id="{572519E1-144D-4500-B6C3-EF0C5A7EDFCB}"/>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tretch/>
        </p:blipFill>
        <p:spPr>
          <a:xfrm>
            <a:off x="1603694" y="1464015"/>
            <a:ext cx="8984611" cy="4544038"/>
          </a:xfrm>
        </p:spPr>
      </p:pic>
    </p:spTree>
    <p:extLst>
      <p:ext uri="{BB962C8B-B14F-4D97-AF65-F5344CB8AC3E}">
        <p14:creationId xmlns:p14="http://schemas.microsoft.com/office/powerpoint/2010/main" val="243714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447D4-5D22-4300-8C8C-F059CC5AC5B4}"/>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3C83CF56-F3E0-4917-B3BF-A0B3D3591EC9}"/>
              </a:ext>
            </a:extLst>
          </p:cNvPr>
          <p:cNvSpPr>
            <a:spLocks noGrp="1"/>
          </p:cNvSpPr>
          <p:nvPr>
            <p:ph idx="1"/>
          </p:nvPr>
        </p:nvSpPr>
        <p:spPr/>
        <p:txBody>
          <a:bodyPr>
            <a:normAutofit/>
          </a:bodyPr>
          <a:lstStyle/>
          <a:p>
            <a:pPr marL="0" indent="0">
              <a:buNone/>
            </a:pPr>
            <a:r>
              <a:rPr lang="es-MX" sz="2000" b="1" dirty="0" err="1"/>
              <a:t>Anti-patrón</a:t>
            </a:r>
            <a:r>
              <a:rPr lang="es-MX" sz="2000" b="1" dirty="0"/>
              <a:t>: </a:t>
            </a:r>
            <a:r>
              <a:rPr lang="es-MX" sz="2000" dirty="0"/>
              <a:t>Un error común es modelar una jerarquía de categorías 	utilizando una jerarquía de herencia de clases. Esto se debe a 	que al inicio de la enseñanza del paradigma orientado a objetos 	se le presenta al alumno el modelado de jerarquías por herencia 	ya que es uno de los conceptos principales del paradigma. Sin 	embargo, no todas las relaciones entre clases están relacionadas 	con la herencia.</a:t>
            </a:r>
          </a:p>
        </p:txBody>
      </p:sp>
    </p:spTree>
    <p:extLst>
      <p:ext uri="{BB962C8B-B14F-4D97-AF65-F5344CB8AC3E}">
        <p14:creationId xmlns:p14="http://schemas.microsoft.com/office/powerpoint/2010/main" val="327575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65915-DBD0-3C4F-9A50-F28C907251BF}"/>
              </a:ext>
            </a:extLst>
          </p:cNvPr>
          <p:cNvSpPr>
            <a:spLocks noGrp="1"/>
          </p:cNvSpPr>
          <p:nvPr>
            <p:ph type="title"/>
          </p:nvPr>
        </p:nvSpPr>
        <p:spPr/>
        <p:txBody>
          <a:bodyPr/>
          <a:lstStyle/>
          <a:p>
            <a:r>
              <a:rPr lang="es-MX"/>
              <a:t>Definición formal</a:t>
            </a:r>
          </a:p>
        </p:txBody>
      </p:sp>
      <p:sp>
        <p:nvSpPr>
          <p:cNvPr id="3" name="Marcador de contenido 2">
            <a:extLst>
              <a:ext uri="{FF2B5EF4-FFF2-40B4-BE49-F238E27FC236}">
                <a16:creationId xmlns:a16="http://schemas.microsoft.com/office/drawing/2014/main" id="{8F63EEBA-DA98-564A-89B2-19EF06964285}"/>
              </a:ext>
            </a:extLst>
          </p:cNvPr>
          <p:cNvSpPr>
            <a:spLocks noGrp="1"/>
          </p:cNvSpPr>
          <p:nvPr>
            <p:ph idx="1"/>
          </p:nvPr>
        </p:nvSpPr>
        <p:spPr/>
        <p:txBody>
          <a:bodyPr>
            <a:normAutofit/>
          </a:bodyPr>
          <a:lstStyle/>
          <a:p>
            <a:pPr marL="0" indent="0">
              <a:buNone/>
            </a:pPr>
            <a:r>
              <a:rPr lang="es-MX" sz="2000" dirty="0"/>
              <a:t>El primer patrón de diseño real fue creado por el arquitecto Christofer Alexander, cuando noto que existían problemas que se repetían continuamente, y por tanto, podrían resolverse mediante una solución común, aun si esta no es ejecutada de la misma forma.</a:t>
            </a:r>
          </a:p>
          <a:p>
            <a:pPr marL="0" indent="0">
              <a:buNone/>
            </a:pPr>
            <a:r>
              <a:rPr lang="es-MX" sz="2000" dirty="0"/>
              <a:t>“Cada patrón describe un problema que ocurre una y otra vez en nuestro ambiente, y describe el núcleo de la solución a dicho problema, de tal forma que puede utilizarse esa solución un millón de veces sin llevarla a cabo de la misma forma dos veces”.</a:t>
            </a:r>
          </a:p>
          <a:p>
            <a:pPr marL="0" indent="0">
              <a:buNone/>
            </a:pPr>
            <a:r>
              <a:rPr lang="es-MX" sz="2000" dirty="0"/>
              <a:t>Este concepto, empleado para la construcción de edificios, también puede aplicarse a la construcción de software.</a:t>
            </a:r>
          </a:p>
        </p:txBody>
      </p:sp>
    </p:spTree>
    <p:extLst>
      <p:ext uri="{BB962C8B-B14F-4D97-AF65-F5344CB8AC3E}">
        <p14:creationId xmlns:p14="http://schemas.microsoft.com/office/powerpoint/2010/main" val="175630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E6B18-5670-458D-A2F0-E5E618336E63}"/>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F80CD064-0881-4B3C-B98C-8DAB4B88E572}"/>
              </a:ext>
            </a:extLst>
          </p:cNvPr>
          <p:cNvSpPr>
            <a:spLocks noGrp="1"/>
          </p:cNvSpPr>
          <p:nvPr>
            <p:ph idx="1"/>
          </p:nvPr>
        </p:nvSpPr>
        <p:spPr/>
        <p:txBody>
          <a:bodyPr>
            <a:normAutofit/>
          </a:bodyPr>
          <a:lstStyle/>
          <a:p>
            <a:pPr marL="0" indent="0">
              <a:buNone/>
            </a:pPr>
            <a:r>
              <a:rPr lang="es-MX" sz="2000" b="1" dirty="0"/>
              <a:t>Patrones relacionados: </a:t>
            </a:r>
            <a:r>
              <a:rPr lang="es-MX" sz="2000" dirty="0"/>
              <a:t>El patrón de Composición es una 	especialización del patrón de Jerarquía General, en el cual la 	relación entre un Nodo y un </a:t>
            </a:r>
            <a:r>
              <a:rPr lang="es-MX" sz="2000" dirty="0" err="1"/>
              <a:t>NodoSuperior</a:t>
            </a:r>
            <a:r>
              <a:rPr lang="es-MX" sz="2000" dirty="0"/>
              <a:t> es una agregación. En 	este patrón, una Composición es un contenedor recursivo, es 	decir, un contenedor que puede contener otros contenedores. 	Este patrón es el que se encuentra en los sistemas de archivos.</a:t>
            </a:r>
          </a:p>
        </p:txBody>
      </p:sp>
    </p:spTree>
    <p:extLst>
      <p:ext uri="{BB962C8B-B14F-4D97-AF65-F5344CB8AC3E}">
        <p14:creationId xmlns:p14="http://schemas.microsoft.com/office/powerpoint/2010/main" val="2168936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9F51C-E14D-45A6-A8EF-565854A8B668}"/>
              </a:ext>
            </a:extLst>
          </p:cNvPr>
          <p:cNvSpPr>
            <a:spLocks noGrp="1"/>
          </p:cNvSpPr>
          <p:nvPr>
            <p:ph type="title"/>
          </p:nvPr>
        </p:nvSpPr>
        <p:spPr/>
        <p:txBody>
          <a:bodyPr/>
          <a:lstStyle/>
          <a:p>
            <a:r>
              <a:rPr lang="es-MX" dirty="0"/>
              <a:t>Patrón de Jerarquía General</a:t>
            </a:r>
          </a:p>
        </p:txBody>
      </p:sp>
      <p:sp>
        <p:nvSpPr>
          <p:cNvPr id="3" name="Marcador de contenido 2">
            <a:extLst>
              <a:ext uri="{FF2B5EF4-FFF2-40B4-BE49-F238E27FC236}">
                <a16:creationId xmlns:a16="http://schemas.microsoft.com/office/drawing/2014/main" id="{837E110E-BBC9-4386-9141-D174C8E4F6EC}"/>
              </a:ext>
            </a:extLst>
          </p:cNvPr>
          <p:cNvSpPr>
            <a:spLocks noGrp="1"/>
          </p:cNvSpPr>
          <p:nvPr>
            <p:ph idx="1"/>
          </p:nvPr>
        </p:nvSpPr>
        <p:spPr/>
        <p:txBody>
          <a:bodyPr>
            <a:normAutofit/>
          </a:bodyPr>
          <a:lstStyle/>
          <a:p>
            <a:pPr marL="0" indent="0">
              <a:buNone/>
            </a:pPr>
            <a:r>
              <a:rPr lang="es-MX" sz="2000" b="1" dirty="0"/>
              <a:t>Referencias: </a:t>
            </a:r>
            <a:r>
              <a:rPr lang="es-MX" sz="2000" dirty="0"/>
              <a:t>El patrón de Composición. (Se deja a 	consideración del 	alumno la investigación de este patrón).</a:t>
            </a:r>
          </a:p>
        </p:txBody>
      </p:sp>
    </p:spTree>
    <p:extLst>
      <p:ext uri="{BB962C8B-B14F-4D97-AF65-F5344CB8AC3E}">
        <p14:creationId xmlns:p14="http://schemas.microsoft.com/office/powerpoint/2010/main" val="418034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23DD3-C158-42CC-96BD-F00B9748F4E5}"/>
              </a:ext>
            </a:extLst>
          </p:cNvPr>
          <p:cNvSpPr>
            <a:spLocks noGrp="1"/>
          </p:cNvSpPr>
          <p:nvPr>
            <p:ph type="title"/>
          </p:nvPr>
        </p:nvSpPr>
        <p:spPr/>
        <p:txBody>
          <a:bodyPr/>
          <a:lstStyle/>
          <a:p>
            <a:r>
              <a:rPr lang="es-MX" dirty="0"/>
              <a:t>Patrón </a:t>
            </a:r>
            <a:r>
              <a:rPr lang="es-MX" dirty="0" err="1"/>
              <a:t>Singleton</a:t>
            </a:r>
            <a:endParaRPr lang="es-MX" dirty="0"/>
          </a:p>
        </p:txBody>
      </p:sp>
      <p:sp>
        <p:nvSpPr>
          <p:cNvPr id="3" name="Marcador de contenido 2">
            <a:extLst>
              <a:ext uri="{FF2B5EF4-FFF2-40B4-BE49-F238E27FC236}">
                <a16:creationId xmlns:a16="http://schemas.microsoft.com/office/drawing/2014/main" id="{E8E1C048-C255-4D08-835B-29AED141D51D}"/>
              </a:ext>
            </a:extLst>
          </p:cNvPr>
          <p:cNvSpPr>
            <a:spLocks noGrp="1"/>
          </p:cNvSpPr>
          <p:nvPr>
            <p:ph idx="1"/>
          </p:nvPr>
        </p:nvSpPr>
        <p:spPr/>
        <p:txBody>
          <a:bodyPr>
            <a:normAutofit/>
          </a:bodyPr>
          <a:lstStyle/>
          <a:p>
            <a:pPr marL="0" indent="0">
              <a:buNone/>
            </a:pPr>
            <a:r>
              <a:rPr lang="es-MX" sz="2000" b="1" dirty="0"/>
              <a:t>Contexto: </a:t>
            </a:r>
            <a:r>
              <a:rPr lang="es-MX" sz="2000" dirty="0"/>
              <a:t>En los sistemas de software, es muy común crear clases de 	las que solo se desea que exista una instancia. A este tipo de 	clases se le conoce como </a:t>
            </a:r>
            <a:r>
              <a:rPr lang="es-MX" sz="2000" dirty="0" err="1"/>
              <a:t>singleton</a:t>
            </a:r>
            <a:r>
              <a:rPr lang="es-MX" sz="2000" dirty="0"/>
              <a:t>. Por ejemplo, un sistema 	perteneciente a una escuela o compañía, si el diseño de este 	sistema contiene una clase que represente la información de la 	misma, solo debe existir una instancia de dicha clase.</a:t>
            </a:r>
          </a:p>
          <a:p>
            <a:pPr marL="0" indent="0">
              <a:buNone/>
            </a:pPr>
            <a:r>
              <a:rPr lang="es-MX" sz="2000" dirty="0"/>
              <a:t>	Otro ejemplo sería la ventana principal de una aplicación, en 	sistemas en donde solo puede existir una ventana principal 	abierta.</a:t>
            </a:r>
          </a:p>
        </p:txBody>
      </p:sp>
    </p:spTree>
    <p:extLst>
      <p:ext uri="{BB962C8B-B14F-4D97-AF65-F5344CB8AC3E}">
        <p14:creationId xmlns:p14="http://schemas.microsoft.com/office/powerpoint/2010/main" val="661603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74F9BC-72B6-44DD-B5A4-F5F4D6EA7D79}"/>
              </a:ext>
            </a:extLst>
          </p:cNvPr>
          <p:cNvSpPr>
            <a:spLocks noGrp="1"/>
          </p:cNvSpPr>
          <p:nvPr>
            <p:ph type="title"/>
          </p:nvPr>
        </p:nvSpPr>
        <p:spPr/>
        <p:txBody>
          <a:bodyPr/>
          <a:lstStyle/>
          <a:p>
            <a:r>
              <a:rPr lang="es-MX" dirty="0"/>
              <a:t>Patrón </a:t>
            </a:r>
            <a:r>
              <a:rPr lang="es-MX" dirty="0" err="1"/>
              <a:t>Singleton</a:t>
            </a:r>
            <a:endParaRPr lang="es-MX" dirty="0"/>
          </a:p>
        </p:txBody>
      </p:sp>
      <p:sp>
        <p:nvSpPr>
          <p:cNvPr id="3" name="Marcador de contenido 2">
            <a:extLst>
              <a:ext uri="{FF2B5EF4-FFF2-40B4-BE49-F238E27FC236}">
                <a16:creationId xmlns:a16="http://schemas.microsoft.com/office/drawing/2014/main" id="{C0387F1A-E468-42A3-887F-13F0E20526EC}"/>
              </a:ext>
            </a:extLst>
          </p:cNvPr>
          <p:cNvSpPr>
            <a:spLocks noGrp="1"/>
          </p:cNvSpPr>
          <p:nvPr>
            <p:ph idx="1"/>
          </p:nvPr>
        </p:nvSpPr>
        <p:spPr/>
        <p:txBody>
          <a:bodyPr>
            <a:normAutofit/>
          </a:bodyPr>
          <a:lstStyle/>
          <a:p>
            <a:pPr marL="0" indent="0">
              <a:buNone/>
            </a:pPr>
            <a:r>
              <a:rPr lang="es-MX" sz="2000" b="1" dirty="0"/>
              <a:t>Problema: </a:t>
            </a:r>
            <a:r>
              <a:rPr lang="es-MX" sz="2000" dirty="0"/>
              <a:t>¿Cómo se puede garantizar que solo se pueda crear una 	instancia de una clase </a:t>
            </a:r>
            <a:r>
              <a:rPr lang="es-MX" sz="2000" dirty="0" err="1"/>
              <a:t>singleton</a:t>
            </a:r>
            <a:r>
              <a:rPr lang="es-MX" sz="2000" dirty="0"/>
              <a:t>?</a:t>
            </a:r>
          </a:p>
          <a:p>
            <a:pPr marL="0" indent="0">
              <a:buNone/>
            </a:pPr>
            <a:r>
              <a:rPr lang="es-MX" sz="2000" b="1" dirty="0"/>
              <a:t>Consideraciones: </a:t>
            </a:r>
            <a:r>
              <a:rPr lang="es-MX" sz="2000" dirty="0"/>
              <a:t>Si se utiliza un constructor publico, no se puede 	garantizar la creación de una sola instancia.</a:t>
            </a:r>
          </a:p>
          <a:p>
            <a:pPr marL="0" indent="0">
              <a:buNone/>
            </a:pPr>
            <a:r>
              <a:rPr lang="es-MX" sz="2000" dirty="0"/>
              <a:t>	La instancia de la clase </a:t>
            </a:r>
            <a:r>
              <a:rPr lang="es-MX" sz="2000" dirty="0" err="1"/>
              <a:t>singleton</a:t>
            </a:r>
            <a:r>
              <a:rPr lang="es-MX" sz="2000" dirty="0"/>
              <a:t> debe ser accesible para todas 	las clases que requieran acceso a sus datos, por tanto, debe ser 	una instancia publica.</a:t>
            </a:r>
          </a:p>
        </p:txBody>
      </p:sp>
    </p:spTree>
    <p:extLst>
      <p:ext uri="{BB962C8B-B14F-4D97-AF65-F5344CB8AC3E}">
        <p14:creationId xmlns:p14="http://schemas.microsoft.com/office/powerpoint/2010/main" val="171416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00DAC-836D-4E1B-A111-1A9FCBC0B17E}"/>
              </a:ext>
            </a:extLst>
          </p:cNvPr>
          <p:cNvSpPr>
            <a:spLocks noGrp="1"/>
          </p:cNvSpPr>
          <p:nvPr>
            <p:ph type="title"/>
          </p:nvPr>
        </p:nvSpPr>
        <p:spPr/>
        <p:txBody>
          <a:bodyPr/>
          <a:lstStyle/>
          <a:p>
            <a:r>
              <a:rPr lang="es-MX" dirty="0"/>
              <a:t>Patrón </a:t>
            </a:r>
            <a:r>
              <a:rPr lang="es-MX" dirty="0" err="1"/>
              <a:t>Singleton</a:t>
            </a:r>
            <a:endParaRPr lang="es-MX" dirty="0"/>
          </a:p>
        </p:txBody>
      </p:sp>
      <p:sp>
        <p:nvSpPr>
          <p:cNvPr id="3" name="Marcador de contenido 2">
            <a:extLst>
              <a:ext uri="{FF2B5EF4-FFF2-40B4-BE49-F238E27FC236}">
                <a16:creationId xmlns:a16="http://schemas.microsoft.com/office/drawing/2014/main" id="{4F170DC3-E713-4196-AA9E-F52438BF42B0}"/>
              </a:ext>
            </a:extLst>
          </p:cNvPr>
          <p:cNvSpPr>
            <a:spLocks noGrp="1"/>
          </p:cNvSpPr>
          <p:nvPr>
            <p:ph idx="1"/>
          </p:nvPr>
        </p:nvSpPr>
        <p:spPr/>
        <p:txBody>
          <a:bodyPr>
            <a:normAutofit/>
          </a:bodyPr>
          <a:lstStyle/>
          <a:p>
            <a:pPr marL="0" indent="0">
              <a:buNone/>
            </a:pPr>
            <a:r>
              <a:rPr lang="es-MX" sz="2000" b="1" dirty="0"/>
              <a:t>Solución: </a:t>
            </a:r>
            <a:r>
              <a:rPr lang="es-MX" sz="2000" dirty="0"/>
              <a:t>Para crear una clase </a:t>
            </a:r>
            <a:r>
              <a:rPr lang="es-MX" sz="2000" dirty="0" err="1"/>
              <a:t>singleton</a:t>
            </a:r>
            <a:r>
              <a:rPr lang="es-MX" sz="2000" dirty="0"/>
              <a:t> se debe implementar de la 	siguiente forma</a:t>
            </a:r>
          </a:p>
          <a:p>
            <a:pPr lvl="1"/>
            <a:r>
              <a:rPr lang="es-MX" sz="2000" dirty="0"/>
              <a:t>Crear una variable de clase privada, que se encargará de almacenar la instancia de la clase.</a:t>
            </a:r>
          </a:p>
          <a:p>
            <a:pPr lvl="1"/>
            <a:r>
              <a:rPr lang="es-MX" sz="2000" dirty="0"/>
              <a:t>Crear un método publico (generalmente estático) para obtener la instancia. La primera vez que se llama a este método, se creará una instancia de la clase, y cuando se realice una nueva llamada, el método devolverá la instancia que ya ha sido creada.</a:t>
            </a:r>
          </a:p>
        </p:txBody>
      </p:sp>
    </p:spTree>
    <p:extLst>
      <p:ext uri="{BB962C8B-B14F-4D97-AF65-F5344CB8AC3E}">
        <p14:creationId xmlns:p14="http://schemas.microsoft.com/office/powerpoint/2010/main" val="1170903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DF537-171D-4664-AF13-25D9CD12B902}"/>
              </a:ext>
            </a:extLst>
          </p:cNvPr>
          <p:cNvSpPr>
            <a:spLocks noGrp="1"/>
          </p:cNvSpPr>
          <p:nvPr>
            <p:ph type="title" idx="4294967295"/>
          </p:nvPr>
        </p:nvSpPr>
        <p:spPr>
          <a:xfrm>
            <a:off x="1181686" y="579243"/>
            <a:ext cx="8761413" cy="708025"/>
          </a:xfrm>
        </p:spPr>
        <p:txBody>
          <a:bodyPr/>
          <a:lstStyle/>
          <a:p>
            <a:r>
              <a:rPr lang="es-MX" dirty="0">
                <a:solidFill>
                  <a:schemeClr val="tx1"/>
                </a:solidFill>
              </a:rPr>
              <a:t>Patrón </a:t>
            </a:r>
            <a:r>
              <a:rPr lang="es-MX" dirty="0" err="1">
                <a:solidFill>
                  <a:schemeClr val="tx1"/>
                </a:solidFill>
              </a:rPr>
              <a:t>Singleton</a:t>
            </a:r>
            <a:endParaRPr lang="es-MX" dirty="0">
              <a:solidFill>
                <a:schemeClr val="tx1"/>
              </a:solidFill>
            </a:endParaRPr>
          </a:p>
        </p:txBody>
      </p:sp>
      <p:pic>
        <p:nvPicPr>
          <p:cNvPr id="5" name="Marcador de contenido 4" descr="Imagen que contiene texto, captura de pantalla&#10;&#10;Descripción generada automáticamente">
            <a:extLst>
              <a:ext uri="{FF2B5EF4-FFF2-40B4-BE49-F238E27FC236}">
                <a16:creationId xmlns:a16="http://schemas.microsoft.com/office/drawing/2014/main" id="{C0C789E4-0483-45A6-B93C-06A7B4C5E98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tretch/>
        </p:blipFill>
        <p:spPr>
          <a:xfrm>
            <a:off x="2937457" y="1790725"/>
            <a:ext cx="6317085" cy="4141200"/>
          </a:xfrm>
        </p:spPr>
      </p:pic>
    </p:spTree>
    <p:extLst>
      <p:ext uri="{BB962C8B-B14F-4D97-AF65-F5344CB8AC3E}">
        <p14:creationId xmlns:p14="http://schemas.microsoft.com/office/powerpoint/2010/main" val="2451395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2FCBD-62EB-4346-BFA4-46A2518A961B}"/>
              </a:ext>
            </a:extLst>
          </p:cNvPr>
          <p:cNvSpPr>
            <a:spLocks noGrp="1"/>
          </p:cNvSpPr>
          <p:nvPr>
            <p:ph type="title"/>
          </p:nvPr>
        </p:nvSpPr>
        <p:spPr/>
        <p:txBody>
          <a:bodyPr/>
          <a:lstStyle/>
          <a:p>
            <a:r>
              <a:rPr lang="es-MX" dirty="0"/>
              <a:t>Patrón </a:t>
            </a:r>
            <a:r>
              <a:rPr lang="es-MX" dirty="0" err="1"/>
              <a:t>Singleton</a:t>
            </a:r>
            <a:endParaRPr lang="es-MX" dirty="0"/>
          </a:p>
        </p:txBody>
      </p:sp>
      <p:sp>
        <p:nvSpPr>
          <p:cNvPr id="3" name="Marcador de contenido 2">
            <a:extLst>
              <a:ext uri="{FF2B5EF4-FFF2-40B4-BE49-F238E27FC236}">
                <a16:creationId xmlns:a16="http://schemas.microsoft.com/office/drawing/2014/main" id="{4DC8FA80-6FC5-4F81-9E64-3FB1B5E64559}"/>
              </a:ext>
            </a:extLst>
          </p:cNvPr>
          <p:cNvSpPr>
            <a:spLocks noGrp="1"/>
          </p:cNvSpPr>
          <p:nvPr>
            <p:ph idx="1"/>
          </p:nvPr>
        </p:nvSpPr>
        <p:spPr/>
        <p:txBody>
          <a:bodyPr/>
          <a:lstStyle/>
          <a:p>
            <a:pPr marL="0" indent="0">
              <a:buNone/>
            </a:pPr>
            <a:r>
              <a:rPr lang="es-MX" b="1" dirty="0"/>
              <a:t>Nota: </a:t>
            </a:r>
            <a:r>
              <a:rPr lang="es-MX" dirty="0"/>
              <a:t>No debe abusarse del uso de las clases </a:t>
            </a:r>
            <a:r>
              <a:rPr lang="es-MX" dirty="0" err="1"/>
              <a:t>singleton</a:t>
            </a:r>
            <a:r>
              <a:rPr lang="es-MX" dirty="0"/>
              <a:t>, debido a que al 	final se esta creando una variable global, e idealmente mientras 	menos variables globales se utilicen es mejor.</a:t>
            </a:r>
          </a:p>
          <a:p>
            <a:pPr marL="0" indent="0">
              <a:buNone/>
            </a:pPr>
            <a:r>
              <a:rPr lang="es-MX" b="1" dirty="0"/>
              <a:t>Referencias: </a:t>
            </a:r>
            <a:r>
              <a:rPr lang="es-MX" dirty="0"/>
              <a:t>Este patrón fue desarrollado por “La banda de los cuatro”.</a:t>
            </a:r>
          </a:p>
        </p:txBody>
      </p:sp>
    </p:spTree>
    <p:extLst>
      <p:ext uri="{BB962C8B-B14F-4D97-AF65-F5344CB8AC3E}">
        <p14:creationId xmlns:p14="http://schemas.microsoft.com/office/powerpoint/2010/main" val="32587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65915-DBD0-3C4F-9A50-F28C907251BF}"/>
              </a:ext>
            </a:extLst>
          </p:cNvPr>
          <p:cNvSpPr>
            <a:spLocks noGrp="1"/>
          </p:cNvSpPr>
          <p:nvPr>
            <p:ph type="title"/>
          </p:nvPr>
        </p:nvSpPr>
        <p:spPr/>
        <p:txBody>
          <a:bodyPr/>
          <a:lstStyle/>
          <a:p>
            <a:r>
              <a:rPr lang="es-MX"/>
              <a:t>Definición formal</a:t>
            </a:r>
          </a:p>
        </p:txBody>
      </p:sp>
      <p:sp>
        <p:nvSpPr>
          <p:cNvPr id="3" name="Marcador de contenido 2">
            <a:extLst>
              <a:ext uri="{FF2B5EF4-FFF2-40B4-BE49-F238E27FC236}">
                <a16:creationId xmlns:a16="http://schemas.microsoft.com/office/drawing/2014/main" id="{8F63EEBA-DA98-564A-89B2-19EF06964285}"/>
              </a:ext>
            </a:extLst>
          </p:cNvPr>
          <p:cNvSpPr>
            <a:spLocks noGrp="1"/>
          </p:cNvSpPr>
          <p:nvPr>
            <p:ph idx="1"/>
          </p:nvPr>
        </p:nvSpPr>
        <p:spPr/>
        <p:txBody>
          <a:bodyPr>
            <a:normAutofit/>
          </a:bodyPr>
          <a:lstStyle/>
          <a:p>
            <a:pPr marL="0" indent="0">
              <a:buNone/>
            </a:pPr>
            <a:endParaRPr lang="es-MX" sz="2000" dirty="0"/>
          </a:p>
          <a:p>
            <a:pPr marL="0" indent="0">
              <a:buNone/>
            </a:pPr>
            <a:r>
              <a:rPr lang="es-MX" sz="2000" dirty="0"/>
              <a:t>El concepto de “patrón de diseño” para el desarrollo de software fue creado por </a:t>
            </a:r>
            <a:r>
              <a:rPr lang="en-US" sz="2000" dirty="0"/>
              <a:t>Erich Gamma, Richard Helm, Ralph Johnson and John </a:t>
            </a:r>
            <a:r>
              <a:rPr lang="en-US" sz="2000" dirty="0" err="1"/>
              <a:t>Vlissides</a:t>
            </a:r>
            <a:r>
              <a:rPr lang="en-US" sz="2000" dirty="0"/>
              <a:t>, dentro de la </a:t>
            </a:r>
            <a:r>
              <a:rPr lang="en-US" sz="2000" dirty="0" err="1"/>
              <a:t>publicación</a:t>
            </a:r>
            <a:r>
              <a:rPr lang="en-US" sz="2000" dirty="0"/>
              <a:t> Design Patterns—Elements of Reusable Object-Oriented Software. </a:t>
            </a:r>
            <a:r>
              <a:rPr lang="es-MX" sz="2000" dirty="0"/>
              <a:t>Son conocidos como “la banda de los 4”</a:t>
            </a:r>
            <a:endParaRPr lang="en-US" sz="2000" dirty="0"/>
          </a:p>
        </p:txBody>
      </p:sp>
    </p:spTree>
    <p:extLst>
      <p:ext uri="{BB962C8B-B14F-4D97-AF65-F5344CB8AC3E}">
        <p14:creationId xmlns:p14="http://schemas.microsoft.com/office/powerpoint/2010/main" val="80712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D8EC2-9F77-9C4F-B6FE-D4127A7D9556}"/>
              </a:ext>
            </a:extLst>
          </p:cNvPr>
          <p:cNvSpPr>
            <a:spLocks noGrp="1"/>
          </p:cNvSpPr>
          <p:nvPr>
            <p:ph type="title"/>
          </p:nvPr>
        </p:nvSpPr>
        <p:spPr/>
        <p:txBody>
          <a:bodyPr/>
          <a:lstStyle/>
          <a:p>
            <a:r>
              <a:rPr lang="es-MX" dirty="0"/>
              <a:t>Patrones</a:t>
            </a:r>
          </a:p>
        </p:txBody>
      </p:sp>
      <p:sp>
        <p:nvSpPr>
          <p:cNvPr id="3" name="Marcador de contenido 2">
            <a:extLst>
              <a:ext uri="{FF2B5EF4-FFF2-40B4-BE49-F238E27FC236}">
                <a16:creationId xmlns:a16="http://schemas.microsoft.com/office/drawing/2014/main" id="{46E23C14-C9BE-794F-BDD2-0653ED3409FE}"/>
              </a:ext>
            </a:extLst>
          </p:cNvPr>
          <p:cNvSpPr>
            <a:spLocks noGrp="1"/>
          </p:cNvSpPr>
          <p:nvPr>
            <p:ph idx="1"/>
          </p:nvPr>
        </p:nvSpPr>
        <p:spPr/>
        <p:txBody>
          <a:bodyPr>
            <a:normAutofit/>
          </a:bodyPr>
          <a:lstStyle/>
          <a:p>
            <a:pPr marL="0" indent="0">
              <a:buNone/>
            </a:pPr>
            <a:r>
              <a:rPr lang="es-MX" sz="2000" dirty="0"/>
              <a:t>Un buen patrón debe ser tan general como sea posible y debe contener una solución que sea efectiva para resolver un problema de forma efectiva en el contexto indicado.</a:t>
            </a:r>
          </a:p>
          <a:p>
            <a:pPr marL="0" indent="0">
              <a:buNone/>
            </a:pPr>
            <a:r>
              <a:rPr lang="es-MX" sz="2000" dirty="0"/>
              <a:t>Los patrones deben ser descritos en una forma fácil de entender, de forma que los desarrolladores puedan determinar cuando y como usarlo.</a:t>
            </a:r>
          </a:p>
          <a:p>
            <a:pPr marL="0" indent="0">
              <a:buNone/>
            </a:pPr>
            <a:r>
              <a:rPr lang="es-MX" sz="2000" dirty="0"/>
              <a:t>Estudiar patrones es una buena forma de aprender de las experiencias de otros desarrolladores.</a:t>
            </a:r>
          </a:p>
        </p:txBody>
      </p:sp>
    </p:spTree>
    <p:extLst>
      <p:ext uri="{BB962C8B-B14F-4D97-AF65-F5344CB8AC3E}">
        <p14:creationId xmlns:p14="http://schemas.microsoft.com/office/powerpoint/2010/main" val="245048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A1A27-629D-F54D-BFC2-B1F9213FB181}"/>
              </a:ext>
            </a:extLst>
          </p:cNvPr>
          <p:cNvSpPr>
            <a:spLocks noGrp="1"/>
          </p:cNvSpPr>
          <p:nvPr>
            <p:ph type="title"/>
          </p:nvPr>
        </p:nvSpPr>
        <p:spPr/>
        <p:txBody>
          <a:bodyPr/>
          <a:lstStyle/>
          <a:p>
            <a:r>
              <a:rPr lang="es-MX" dirty="0"/>
              <a:t>Patrones</a:t>
            </a:r>
          </a:p>
        </p:txBody>
      </p:sp>
      <p:sp>
        <p:nvSpPr>
          <p:cNvPr id="3" name="Marcador de contenido 2">
            <a:extLst>
              <a:ext uri="{FF2B5EF4-FFF2-40B4-BE49-F238E27FC236}">
                <a16:creationId xmlns:a16="http://schemas.microsoft.com/office/drawing/2014/main" id="{0857C5EE-1F5F-2F42-A572-DDA088CCFEC8}"/>
              </a:ext>
            </a:extLst>
          </p:cNvPr>
          <p:cNvSpPr>
            <a:spLocks noGrp="1"/>
          </p:cNvSpPr>
          <p:nvPr>
            <p:ph idx="1"/>
          </p:nvPr>
        </p:nvSpPr>
        <p:spPr>
          <a:xfrm>
            <a:off x="1154954" y="2335237"/>
            <a:ext cx="8825659" cy="3882683"/>
          </a:xfrm>
        </p:spPr>
        <p:txBody>
          <a:bodyPr>
            <a:noAutofit/>
          </a:bodyPr>
          <a:lstStyle/>
          <a:p>
            <a:pPr marL="0" indent="0">
              <a:buNone/>
            </a:pPr>
            <a:r>
              <a:rPr lang="es-MX" sz="2000" dirty="0"/>
              <a:t>Cada patrón debe contar con los siguientes elementos:</a:t>
            </a:r>
          </a:p>
          <a:p>
            <a:r>
              <a:rPr lang="es-MX" sz="2000" dirty="0"/>
              <a:t>Nombre</a:t>
            </a:r>
          </a:p>
          <a:p>
            <a:r>
              <a:rPr lang="es-MX" sz="2000" dirty="0"/>
              <a:t>Contexto: La situación general en la que se puede aplicar el patrón.</a:t>
            </a:r>
          </a:p>
          <a:p>
            <a:r>
              <a:rPr lang="es-MX" sz="2000" dirty="0"/>
              <a:t>Consideraciones: Criterios que se deben considerar para resolver el problema. También incluyen criterios para resolver el problema de la mejor forma.</a:t>
            </a:r>
          </a:p>
          <a:p>
            <a:r>
              <a:rPr lang="es-MX" sz="2000" dirty="0"/>
              <a:t>Problema: La descripción del problema que soluciona el patrón.</a:t>
            </a:r>
          </a:p>
          <a:p>
            <a:r>
              <a:rPr lang="es-MX" sz="2000" dirty="0"/>
              <a:t>Solución: La forma recomendada de resolver el problema en el contexto especificado. Debe ser una buena combinación de ventajas con muy pocas desventajas.</a:t>
            </a:r>
          </a:p>
        </p:txBody>
      </p:sp>
    </p:spTree>
    <p:extLst>
      <p:ext uri="{BB962C8B-B14F-4D97-AF65-F5344CB8AC3E}">
        <p14:creationId xmlns:p14="http://schemas.microsoft.com/office/powerpoint/2010/main" val="91486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C955-E974-4B6A-ACA8-2544B6037AD2}"/>
              </a:ext>
            </a:extLst>
          </p:cNvPr>
          <p:cNvSpPr>
            <a:spLocks noGrp="1"/>
          </p:cNvSpPr>
          <p:nvPr>
            <p:ph type="title"/>
          </p:nvPr>
        </p:nvSpPr>
        <p:spPr/>
        <p:txBody>
          <a:bodyPr/>
          <a:lstStyle/>
          <a:p>
            <a:r>
              <a:rPr lang="es-MX" dirty="0"/>
              <a:t>Patrones</a:t>
            </a:r>
          </a:p>
        </p:txBody>
      </p:sp>
      <p:sp>
        <p:nvSpPr>
          <p:cNvPr id="3" name="Marcador de contenido 2">
            <a:extLst>
              <a:ext uri="{FF2B5EF4-FFF2-40B4-BE49-F238E27FC236}">
                <a16:creationId xmlns:a16="http://schemas.microsoft.com/office/drawing/2014/main" id="{1121BFFF-871B-4B8A-AF6C-45282433999E}"/>
              </a:ext>
            </a:extLst>
          </p:cNvPr>
          <p:cNvSpPr>
            <a:spLocks noGrp="1"/>
          </p:cNvSpPr>
          <p:nvPr>
            <p:ph idx="1"/>
          </p:nvPr>
        </p:nvSpPr>
        <p:spPr/>
        <p:txBody>
          <a:bodyPr>
            <a:noAutofit/>
          </a:bodyPr>
          <a:lstStyle/>
          <a:p>
            <a:r>
              <a:rPr lang="es-MX" sz="2000" dirty="0" err="1"/>
              <a:t>Anti-patrones</a:t>
            </a:r>
            <a:r>
              <a:rPr lang="es-MX" sz="2000" dirty="0"/>
              <a:t>: (opcionales) Soluciones que no funcionan en el contexto definido, o soluciones que no dan una solución optima al problema, generalmente son errores hechos por principiantes.</a:t>
            </a:r>
          </a:p>
          <a:p>
            <a:r>
              <a:rPr lang="es-MX" sz="2000" dirty="0"/>
              <a:t>Patrones relacionados: (opcionales) Son patrones que son similares a al patrón implementado. Pueden representar variaciones, casos especiales o extensiones.</a:t>
            </a:r>
          </a:p>
          <a:p>
            <a:r>
              <a:rPr lang="es-MX" sz="2000" dirty="0"/>
              <a:t>Referencias: Es información sobre los desarrolladores del patrón o quienes sirvieron de inspiración para su elaboración.</a:t>
            </a:r>
          </a:p>
          <a:p>
            <a:pPr marL="0" indent="0">
              <a:buNone/>
            </a:pPr>
            <a:r>
              <a:rPr lang="es-MX" sz="2000" dirty="0"/>
              <a:t>Un patrón normalmente debe ilustrarse usando un diagrama simple y debe escribirse usando un estilo de escritura narrativa.</a:t>
            </a:r>
          </a:p>
        </p:txBody>
      </p:sp>
    </p:spTree>
    <p:extLst>
      <p:ext uri="{BB962C8B-B14F-4D97-AF65-F5344CB8AC3E}">
        <p14:creationId xmlns:p14="http://schemas.microsoft.com/office/powerpoint/2010/main" val="279306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89CCB-D485-494B-9140-18F41866F8E8}"/>
              </a:ext>
            </a:extLst>
          </p:cNvPr>
          <p:cNvSpPr>
            <a:spLocks noGrp="1"/>
          </p:cNvSpPr>
          <p:nvPr>
            <p:ph type="title"/>
          </p:nvPr>
        </p:nvSpPr>
        <p:spPr/>
        <p:txBody>
          <a:bodyPr/>
          <a:lstStyle/>
          <a:p>
            <a:r>
              <a:rPr lang="es-MX" dirty="0"/>
              <a:t>Clasificación de los patrones</a:t>
            </a:r>
          </a:p>
        </p:txBody>
      </p:sp>
      <p:sp>
        <p:nvSpPr>
          <p:cNvPr id="3" name="Marcador de contenido 2">
            <a:extLst>
              <a:ext uri="{FF2B5EF4-FFF2-40B4-BE49-F238E27FC236}">
                <a16:creationId xmlns:a16="http://schemas.microsoft.com/office/drawing/2014/main" id="{69FB720B-89F6-4FB2-8791-FCFBF52C47B2}"/>
              </a:ext>
            </a:extLst>
          </p:cNvPr>
          <p:cNvSpPr>
            <a:spLocks noGrp="1"/>
          </p:cNvSpPr>
          <p:nvPr>
            <p:ph idx="1"/>
          </p:nvPr>
        </p:nvSpPr>
        <p:spPr/>
        <p:txBody>
          <a:bodyPr>
            <a:noAutofit/>
          </a:bodyPr>
          <a:lstStyle/>
          <a:p>
            <a:pPr marL="0" indent="0">
              <a:buNone/>
            </a:pPr>
            <a:r>
              <a:rPr lang="es-MX" sz="2000" dirty="0"/>
              <a:t>Existen tres tipos de patrones:</a:t>
            </a:r>
          </a:p>
          <a:p>
            <a:r>
              <a:rPr lang="es-MX" sz="2000" dirty="0"/>
              <a:t>Patrones arquitectónicos: Especifican un conjunto predefinido de subsistemas con sus responsabilidades y una serie de recomendaciones para organizar los distintos componentes. Se considera de nivel alto.</a:t>
            </a:r>
          </a:p>
          <a:p>
            <a:r>
              <a:rPr lang="es-MX" sz="2000" dirty="0"/>
              <a:t>Patrones de diseño: Se consideran patrones de nivel medio, y opera sobre aspectos relacionados con el diseño de los subsistemas. Por tanto se centran en aspectos más específicos.</a:t>
            </a:r>
          </a:p>
          <a:p>
            <a:r>
              <a:rPr lang="es-MX" sz="2000" dirty="0"/>
              <a:t>Patrones de programación: Son patrones de bajo nivel para la construcción de clases y diseño de métodos.</a:t>
            </a:r>
          </a:p>
        </p:txBody>
      </p:sp>
    </p:spTree>
    <p:extLst>
      <p:ext uri="{BB962C8B-B14F-4D97-AF65-F5344CB8AC3E}">
        <p14:creationId xmlns:p14="http://schemas.microsoft.com/office/powerpoint/2010/main" val="219152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51A91-A53E-4F0D-85EF-D88704C7EFF5}"/>
              </a:ext>
            </a:extLst>
          </p:cNvPr>
          <p:cNvSpPr>
            <a:spLocks noGrp="1"/>
          </p:cNvSpPr>
          <p:nvPr>
            <p:ph type="title"/>
          </p:nvPr>
        </p:nvSpPr>
        <p:spPr/>
        <p:txBody>
          <a:bodyPr/>
          <a:lstStyle/>
          <a:p>
            <a:r>
              <a:rPr lang="es-MX" dirty="0"/>
              <a:t>Clasificación de los patrones de diseño</a:t>
            </a:r>
          </a:p>
        </p:txBody>
      </p:sp>
      <p:sp>
        <p:nvSpPr>
          <p:cNvPr id="3" name="Marcador de contenido 2">
            <a:extLst>
              <a:ext uri="{FF2B5EF4-FFF2-40B4-BE49-F238E27FC236}">
                <a16:creationId xmlns:a16="http://schemas.microsoft.com/office/drawing/2014/main" id="{9DDD5A4B-891B-40AF-A1B6-A5BE309B8AC8}"/>
              </a:ext>
            </a:extLst>
          </p:cNvPr>
          <p:cNvSpPr>
            <a:spLocks noGrp="1"/>
          </p:cNvSpPr>
          <p:nvPr>
            <p:ph idx="1"/>
          </p:nvPr>
        </p:nvSpPr>
        <p:spPr/>
        <p:txBody>
          <a:bodyPr anchor="ctr">
            <a:normAutofit/>
          </a:bodyPr>
          <a:lstStyle/>
          <a:p>
            <a:pPr marL="0" indent="0">
              <a:buNone/>
            </a:pPr>
            <a:r>
              <a:rPr lang="es-MX" sz="2000" dirty="0"/>
              <a:t>Además, los patrones de diseño, se categorizan de la siguiente forma:</a:t>
            </a:r>
          </a:p>
          <a:p>
            <a:r>
              <a:rPr lang="es-MX" sz="2000" dirty="0"/>
              <a:t>Patrones creacionales</a:t>
            </a:r>
          </a:p>
          <a:p>
            <a:r>
              <a:rPr lang="es-MX" sz="2000" dirty="0"/>
              <a:t>Patrones estructurales</a:t>
            </a:r>
          </a:p>
          <a:p>
            <a:r>
              <a:rPr lang="es-MX" sz="2000" dirty="0"/>
              <a:t>Patrones de comportamiento</a:t>
            </a:r>
          </a:p>
        </p:txBody>
      </p:sp>
    </p:spTree>
    <p:extLst>
      <p:ext uri="{BB962C8B-B14F-4D97-AF65-F5344CB8AC3E}">
        <p14:creationId xmlns:p14="http://schemas.microsoft.com/office/powerpoint/2010/main" val="1934775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681</TotalTime>
  <Words>1405</Words>
  <Application>Microsoft Office PowerPoint</Application>
  <PresentationFormat>Panorámica</PresentationFormat>
  <Paragraphs>138</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Century Gothic</vt:lpstr>
      <vt:lpstr>Wingdings 3</vt:lpstr>
      <vt:lpstr>Sala de reuniones Ion</vt:lpstr>
      <vt:lpstr>Patrones de diseño</vt:lpstr>
      <vt:lpstr>Introducción</vt:lpstr>
      <vt:lpstr>Definición formal</vt:lpstr>
      <vt:lpstr>Definición formal</vt:lpstr>
      <vt:lpstr>Patrones</vt:lpstr>
      <vt:lpstr>Patrones</vt:lpstr>
      <vt:lpstr>Patrones</vt:lpstr>
      <vt:lpstr>Clasificación de los patrones</vt:lpstr>
      <vt:lpstr>Clasificación de los patrones de diseño</vt:lpstr>
      <vt:lpstr>Patrones creacionales</vt:lpstr>
      <vt:lpstr>Patrones creacionales</vt:lpstr>
      <vt:lpstr>Patrones estructurales</vt:lpstr>
      <vt:lpstr>Patrones estructurales</vt:lpstr>
      <vt:lpstr>Patrones de comportamiento</vt:lpstr>
      <vt:lpstr>Patrones de comportamiento</vt:lpstr>
      <vt:lpstr>Patrones de comportamiento</vt:lpstr>
      <vt:lpstr>Algunos patrones comunes</vt:lpstr>
      <vt:lpstr>Patrón Abstracción - Ocurrencia</vt:lpstr>
      <vt:lpstr>Patrón Abstracción - Ocurrencia</vt:lpstr>
      <vt:lpstr>Patrón Abstracción - Ocurrencia</vt:lpstr>
      <vt:lpstr>Patrón Abstracción - Ocurrencia</vt:lpstr>
      <vt:lpstr>Patrón Abstracción - Ocurrencia</vt:lpstr>
      <vt:lpstr>Patrón Abstracción – Ocurrencia Antipatrones:</vt:lpstr>
      <vt:lpstr>Patrón Abstracción - Ocurrencia</vt:lpstr>
      <vt:lpstr>Patrón de Jerarquía General</vt:lpstr>
      <vt:lpstr>Patrón de Jerarquía General</vt:lpstr>
      <vt:lpstr>Patrón de Jerarquía General</vt:lpstr>
      <vt:lpstr>Patrón de Jerarquía General</vt:lpstr>
      <vt:lpstr>Patrón de Jerarquía General</vt:lpstr>
      <vt:lpstr>Patrón de Jerarquía General</vt:lpstr>
      <vt:lpstr>Patrón de Jerarquía General</vt:lpstr>
      <vt:lpstr>Patrón Singleton</vt:lpstr>
      <vt:lpstr>Patrón Singleton</vt:lpstr>
      <vt:lpstr>Patrón Singleton</vt:lpstr>
      <vt:lpstr>Patrón Singleton</vt:lpstr>
      <vt:lpstr>Patrón Singleton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Lizeth Parrales</dc:creator>
  <cp:lastModifiedBy>GUADALUPE LIZETH PARRALES ROMAY</cp:lastModifiedBy>
  <cp:revision>95</cp:revision>
  <dcterms:created xsi:type="dcterms:W3CDTF">2019-11-06T14:44:36Z</dcterms:created>
  <dcterms:modified xsi:type="dcterms:W3CDTF">2020-05-04T20:38:37Z</dcterms:modified>
</cp:coreProperties>
</file>