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7" r:id="rId3"/>
    <p:sldId id="259" r:id="rId4"/>
    <p:sldId id="258" r:id="rId5"/>
    <p:sldId id="262" r:id="rId6"/>
    <p:sldId id="269" r:id="rId7"/>
    <p:sldId id="273" r:id="rId8"/>
    <p:sldId id="274" r:id="rId9"/>
    <p:sldId id="275" r:id="rId10"/>
    <p:sldId id="276" r:id="rId11"/>
    <p:sldId id="277" r:id="rId12"/>
    <p:sldId id="278" r:id="rId13"/>
    <p:sldId id="281" r:id="rId14"/>
    <p:sldId id="279" r:id="rId15"/>
    <p:sldId id="280" r:id="rId16"/>
    <p:sldId id="272" r:id="rId17"/>
    <p:sldId id="283" r:id="rId18"/>
    <p:sldId id="282" r:id="rId19"/>
    <p:sldId id="284" r:id="rId20"/>
    <p:sldId id="285" r:id="rId21"/>
    <p:sldId id="286" r:id="rId22"/>
    <p:sldId id="287" r:id="rId23"/>
    <p:sldId id="288" r:id="rId24"/>
    <p:sldId id="290" r:id="rId25"/>
    <p:sldId id="289" r:id="rId26"/>
    <p:sldId id="291" r:id="rId27"/>
    <p:sldId id="293" r:id="rId28"/>
    <p:sldId id="292"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7" d="100"/>
          <a:sy n="67"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52FD4F-D854-4EB2-B996-0E40E1D5F775}" type="datetimeFigureOut">
              <a:rPr lang="es-MX" smtClean="0"/>
              <a:t>23/09/2020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22CC52-FBCC-4CF8-8112-DC73FA552AFF}" type="slidenum">
              <a:rPr lang="es-MX" smtClean="0"/>
              <a:t>‹#›</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495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2FD4F-D854-4EB2-B996-0E40E1D5F775}" type="datetimeFigureOut">
              <a:rPr lang="es-MX" smtClean="0"/>
              <a:t>23/09/2020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22CC52-FBCC-4CF8-8112-DC73FA552AFF}" type="slidenum">
              <a:rPr lang="es-MX" smtClean="0"/>
              <a:t>‹#›</a:t>
            </a:fld>
            <a:endParaRPr lang="es-MX"/>
          </a:p>
        </p:txBody>
      </p:sp>
    </p:spTree>
    <p:extLst>
      <p:ext uri="{BB962C8B-B14F-4D97-AF65-F5344CB8AC3E}">
        <p14:creationId xmlns:p14="http://schemas.microsoft.com/office/powerpoint/2010/main" val="129649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2FD4F-D854-4EB2-B996-0E40E1D5F775}" type="datetimeFigureOut">
              <a:rPr lang="es-MX" smtClean="0"/>
              <a:t>23/09/2020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22CC52-FBCC-4CF8-8112-DC73FA552AFF}" type="slidenum">
              <a:rPr lang="es-MX" smtClean="0"/>
              <a:t>‹#›</a:t>
            </a:fld>
            <a:endParaRPr lang="es-MX"/>
          </a:p>
        </p:txBody>
      </p:sp>
    </p:spTree>
    <p:extLst>
      <p:ext uri="{BB962C8B-B14F-4D97-AF65-F5344CB8AC3E}">
        <p14:creationId xmlns:p14="http://schemas.microsoft.com/office/powerpoint/2010/main" val="317359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2FD4F-D854-4EB2-B996-0E40E1D5F775}" type="datetimeFigureOut">
              <a:rPr lang="es-MX" smtClean="0"/>
              <a:t>23/09/2020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22CC52-FBCC-4CF8-8112-DC73FA552AFF}" type="slidenum">
              <a:rPr lang="es-MX" smtClean="0"/>
              <a:t>‹#›</a:t>
            </a:fld>
            <a:endParaRPr lang="es-MX"/>
          </a:p>
        </p:txBody>
      </p:sp>
    </p:spTree>
    <p:extLst>
      <p:ext uri="{BB962C8B-B14F-4D97-AF65-F5344CB8AC3E}">
        <p14:creationId xmlns:p14="http://schemas.microsoft.com/office/powerpoint/2010/main" val="199880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2FD4F-D854-4EB2-B996-0E40E1D5F775}" type="datetimeFigureOut">
              <a:rPr lang="es-MX" smtClean="0"/>
              <a:t>23/09/2020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22CC52-FBCC-4CF8-8112-DC73FA552AFF}" type="slidenum">
              <a:rPr lang="es-MX" smtClean="0"/>
              <a:t>‹#›</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33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2FD4F-D854-4EB2-B996-0E40E1D5F775}" type="datetimeFigureOut">
              <a:rPr lang="es-MX" smtClean="0"/>
              <a:t>23/09/2020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922CC52-FBCC-4CF8-8112-DC73FA552AFF}" type="slidenum">
              <a:rPr lang="es-MX" smtClean="0"/>
              <a:t>‹#›</a:t>
            </a:fld>
            <a:endParaRPr lang="es-MX"/>
          </a:p>
        </p:txBody>
      </p:sp>
    </p:spTree>
    <p:extLst>
      <p:ext uri="{BB962C8B-B14F-4D97-AF65-F5344CB8AC3E}">
        <p14:creationId xmlns:p14="http://schemas.microsoft.com/office/powerpoint/2010/main" val="110249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2FD4F-D854-4EB2-B996-0E40E1D5F775}" type="datetimeFigureOut">
              <a:rPr lang="es-MX" smtClean="0"/>
              <a:t>23/09/2020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922CC52-FBCC-4CF8-8112-DC73FA552AFF}" type="slidenum">
              <a:rPr lang="es-MX" smtClean="0"/>
              <a:t>‹#›</a:t>
            </a:fld>
            <a:endParaRPr lang="es-MX"/>
          </a:p>
        </p:txBody>
      </p:sp>
    </p:spTree>
    <p:extLst>
      <p:ext uri="{BB962C8B-B14F-4D97-AF65-F5344CB8AC3E}">
        <p14:creationId xmlns:p14="http://schemas.microsoft.com/office/powerpoint/2010/main" val="380426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2FD4F-D854-4EB2-B996-0E40E1D5F775}" type="datetimeFigureOut">
              <a:rPr lang="es-MX" smtClean="0"/>
              <a:t>23/09/2020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922CC52-FBCC-4CF8-8112-DC73FA552AFF}" type="slidenum">
              <a:rPr lang="es-MX" smtClean="0"/>
              <a:t>‹#›</a:t>
            </a:fld>
            <a:endParaRPr lang="es-MX"/>
          </a:p>
        </p:txBody>
      </p:sp>
    </p:spTree>
    <p:extLst>
      <p:ext uri="{BB962C8B-B14F-4D97-AF65-F5344CB8AC3E}">
        <p14:creationId xmlns:p14="http://schemas.microsoft.com/office/powerpoint/2010/main" val="415767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52FD4F-D854-4EB2-B996-0E40E1D5F775}" type="datetimeFigureOut">
              <a:rPr lang="es-MX" smtClean="0"/>
              <a:t>23/09/2020</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F922CC52-FBCC-4CF8-8112-DC73FA552AFF}" type="slidenum">
              <a:rPr lang="es-MX" smtClean="0"/>
              <a:t>‹#›</a:t>
            </a:fld>
            <a:endParaRPr lang="es-MX"/>
          </a:p>
        </p:txBody>
      </p:sp>
    </p:spTree>
    <p:extLst>
      <p:ext uri="{BB962C8B-B14F-4D97-AF65-F5344CB8AC3E}">
        <p14:creationId xmlns:p14="http://schemas.microsoft.com/office/powerpoint/2010/main" val="189467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52FD4F-D854-4EB2-B996-0E40E1D5F775}" type="datetimeFigureOut">
              <a:rPr lang="es-MX" smtClean="0"/>
              <a:t>23/09/2020</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22CC52-FBCC-4CF8-8112-DC73FA552AFF}" type="slidenum">
              <a:rPr lang="es-MX" smtClean="0"/>
              <a:t>‹#›</a:t>
            </a:fld>
            <a:endParaRPr lang="es-MX"/>
          </a:p>
        </p:txBody>
      </p:sp>
    </p:spTree>
    <p:extLst>
      <p:ext uri="{BB962C8B-B14F-4D97-AF65-F5344CB8AC3E}">
        <p14:creationId xmlns:p14="http://schemas.microsoft.com/office/powerpoint/2010/main" val="188990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52FD4F-D854-4EB2-B996-0E40E1D5F775}" type="datetimeFigureOut">
              <a:rPr lang="es-MX" smtClean="0"/>
              <a:t>23/09/2020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922CC52-FBCC-4CF8-8112-DC73FA552AFF}" type="slidenum">
              <a:rPr lang="es-MX" smtClean="0"/>
              <a:t>‹#›</a:t>
            </a:fld>
            <a:endParaRPr lang="es-MX"/>
          </a:p>
        </p:txBody>
      </p:sp>
    </p:spTree>
    <p:extLst>
      <p:ext uri="{BB962C8B-B14F-4D97-AF65-F5344CB8AC3E}">
        <p14:creationId xmlns:p14="http://schemas.microsoft.com/office/powerpoint/2010/main" val="75837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52FD4F-D854-4EB2-B996-0E40E1D5F775}" type="datetimeFigureOut">
              <a:rPr lang="es-MX" smtClean="0"/>
              <a:t>23/09/2020</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22CC52-FBCC-4CF8-8112-DC73FA552AFF}" type="slidenum">
              <a:rPr lang="es-MX" smtClean="0"/>
              <a:t>‹#›</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110354"/>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ítulo 2">
            <a:extLst>
              <a:ext uri="{FF2B5EF4-FFF2-40B4-BE49-F238E27FC236}">
                <a16:creationId xmlns:a16="http://schemas.microsoft.com/office/drawing/2014/main" id="{1D564636-E8DB-4AD3-9841-1DC93D927278}"/>
              </a:ext>
            </a:extLst>
          </p:cNvPr>
          <p:cNvSpPr>
            <a:spLocks noGrp="1"/>
          </p:cNvSpPr>
          <p:nvPr>
            <p:ph type="subTitle" idx="1"/>
          </p:nvPr>
        </p:nvSpPr>
        <p:spPr>
          <a:xfrm>
            <a:off x="1100051" y="5225240"/>
            <a:ext cx="10058400" cy="1143000"/>
          </a:xfrm>
        </p:spPr>
        <p:txBody>
          <a:bodyPr>
            <a:normAutofit/>
          </a:bodyPr>
          <a:lstStyle/>
          <a:p>
            <a:r>
              <a:rPr lang="es-MX">
                <a:solidFill>
                  <a:srgbClr val="FFFFFF"/>
                </a:solidFill>
              </a:rPr>
              <a:t>Programación orientada a objetos</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FC88D48-383C-44C2-9945-5301509C98BE}"/>
              </a:ext>
            </a:extLst>
          </p:cNvPr>
          <p:cNvSpPr>
            <a:spLocks noGrp="1"/>
          </p:cNvSpPr>
          <p:nvPr>
            <p:ph type="ctrTitle"/>
          </p:nvPr>
        </p:nvSpPr>
        <p:spPr>
          <a:xfrm>
            <a:off x="1097280" y="758952"/>
            <a:ext cx="10058400" cy="3892168"/>
          </a:xfrm>
        </p:spPr>
        <p:txBody>
          <a:bodyPr>
            <a:normAutofit/>
          </a:bodyPr>
          <a:lstStyle/>
          <a:p>
            <a:r>
              <a:rPr lang="es-MX">
                <a:solidFill>
                  <a:srgbClr val="FFFFFF"/>
                </a:solidFill>
              </a:rPr>
              <a:t>Tema 1:  El paradigma orientado a objetos</a:t>
            </a:r>
          </a:p>
        </p:txBody>
      </p:sp>
    </p:spTree>
    <p:extLst>
      <p:ext uri="{BB962C8B-B14F-4D97-AF65-F5344CB8AC3E}">
        <p14:creationId xmlns:p14="http://schemas.microsoft.com/office/powerpoint/2010/main" val="6062095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927D-F14F-420F-8DBE-4C33B00DDE95}"/>
              </a:ext>
            </a:extLst>
          </p:cNvPr>
          <p:cNvSpPr>
            <a:spLocks noGrp="1"/>
          </p:cNvSpPr>
          <p:nvPr>
            <p:ph type="title"/>
          </p:nvPr>
        </p:nvSpPr>
        <p:spPr/>
        <p:txBody>
          <a:bodyPr/>
          <a:lstStyle/>
          <a:p>
            <a:r>
              <a:rPr lang="es-MX" dirty="0"/>
              <a:t>El paradigma orientado a objetos</a:t>
            </a:r>
          </a:p>
        </p:txBody>
      </p:sp>
      <p:sp>
        <p:nvSpPr>
          <p:cNvPr id="3" name="Content Placeholder 2">
            <a:extLst>
              <a:ext uri="{FF2B5EF4-FFF2-40B4-BE49-F238E27FC236}">
                <a16:creationId xmlns:a16="http://schemas.microsoft.com/office/drawing/2014/main" id="{80A65F3D-F0E9-413A-814F-EBCFF060D3CB}"/>
              </a:ext>
            </a:extLst>
          </p:cNvPr>
          <p:cNvSpPr>
            <a:spLocks noGrp="1"/>
          </p:cNvSpPr>
          <p:nvPr>
            <p:ph idx="1"/>
          </p:nvPr>
        </p:nvSpPr>
        <p:spPr/>
        <p:txBody>
          <a:bodyPr anchor="ctr">
            <a:normAutofit/>
          </a:bodyPr>
          <a:lstStyle/>
          <a:p>
            <a:pPr marL="0" indent="0" algn="just">
              <a:buNone/>
            </a:pPr>
            <a:r>
              <a:rPr lang="es-MX" dirty="0"/>
              <a:t>Aún con el surgimiento de la programación estructurada, los siguientes problemas seguían presentándose:</a:t>
            </a:r>
          </a:p>
          <a:p>
            <a:pPr algn="just">
              <a:buFont typeface="Wingdings" panose="05000000000000000000" pitchFamily="2" charset="2"/>
              <a:buChar char="Ø"/>
            </a:pPr>
            <a:r>
              <a:rPr lang="es-MX" dirty="0"/>
              <a:t>  Dificultad para dar mantenimiento a estos programas.</a:t>
            </a:r>
          </a:p>
          <a:p>
            <a:pPr algn="just">
              <a:buFont typeface="Wingdings" panose="05000000000000000000" pitchFamily="2" charset="2"/>
              <a:buChar char="Ø"/>
            </a:pPr>
            <a:r>
              <a:rPr lang="es-MX" dirty="0"/>
              <a:t>  Dificultad para alterar las funciones ya existentes sin afectar la funcionalidad del sistema completo.</a:t>
            </a:r>
          </a:p>
          <a:p>
            <a:pPr algn="just">
              <a:buFont typeface="Wingdings" panose="05000000000000000000" pitchFamily="2" charset="2"/>
              <a:buChar char="Ø"/>
            </a:pPr>
            <a:r>
              <a:rPr lang="es-MX" dirty="0"/>
              <a:t>  Cada programa era desarrollado desde cero, por tanto no había retorno de inversión proveniente de desarrollos previos.</a:t>
            </a:r>
          </a:p>
        </p:txBody>
      </p:sp>
    </p:spTree>
    <p:extLst>
      <p:ext uri="{BB962C8B-B14F-4D97-AF65-F5344CB8AC3E}">
        <p14:creationId xmlns:p14="http://schemas.microsoft.com/office/powerpoint/2010/main" val="197322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5D4E-24C8-4F70-A90D-796E962D55BA}"/>
              </a:ext>
            </a:extLst>
          </p:cNvPr>
          <p:cNvSpPr>
            <a:spLocks noGrp="1"/>
          </p:cNvSpPr>
          <p:nvPr>
            <p:ph type="title"/>
          </p:nvPr>
        </p:nvSpPr>
        <p:spPr/>
        <p:txBody>
          <a:bodyPr/>
          <a:lstStyle/>
          <a:p>
            <a:r>
              <a:rPr lang="es-MX" dirty="0"/>
              <a:t>El paradigma orientado a objetos</a:t>
            </a:r>
          </a:p>
        </p:txBody>
      </p:sp>
      <p:sp>
        <p:nvSpPr>
          <p:cNvPr id="3" name="Content Placeholder 2">
            <a:extLst>
              <a:ext uri="{FF2B5EF4-FFF2-40B4-BE49-F238E27FC236}">
                <a16:creationId xmlns:a16="http://schemas.microsoft.com/office/drawing/2014/main" id="{45A60D6B-BDB1-405A-B2CB-1BB47CAE642F}"/>
              </a:ext>
            </a:extLst>
          </p:cNvPr>
          <p:cNvSpPr>
            <a:spLocks noGrp="1"/>
          </p:cNvSpPr>
          <p:nvPr>
            <p:ph idx="1"/>
          </p:nvPr>
        </p:nvSpPr>
        <p:spPr/>
        <p:txBody>
          <a:bodyPr anchor="ctr"/>
          <a:lstStyle/>
          <a:p>
            <a:pPr algn="just">
              <a:buFont typeface="Wingdings" panose="05000000000000000000" pitchFamily="2" charset="2"/>
              <a:buChar char="Ø"/>
            </a:pPr>
            <a:r>
              <a:rPr lang="es-MX" dirty="0"/>
              <a:t>  El desarrollo en equipo era difícil, ya que cada programador involucrado debía conocer hasta el mas mínimo aspecto de la funcionalidad del sistema.</a:t>
            </a:r>
          </a:p>
          <a:p>
            <a:pPr algn="just">
              <a:buFont typeface="Wingdings" panose="05000000000000000000" pitchFamily="2" charset="2"/>
              <a:buChar char="Ø"/>
            </a:pPr>
            <a:r>
              <a:rPr lang="es-MX" dirty="0"/>
              <a:t>  Dificultad para traducir los modelos de negocios a modelos del programa.</a:t>
            </a:r>
          </a:p>
          <a:p>
            <a:pPr algn="just">
              <a:buFont typeface="Wingdings" panose="05000000000000000000" pitchFamily="2" charset="2"/>
              <a:buChar char="Ø"/>
            </a:pPr>
            <a:r>
              <a:rPr lang="es-MX" dirty="0"/>
              <a:t>  Los programas desarrollados funcionaban bien de forma aislada pero no al integrarse a otros sistemas.</a:t>
            </a:r>
          </a:p>
        </p:txBody>
      </p:sp>
    </p:spTree>
    <p:extLst>
      <p:ext uri="{BB962C8B-B14F-4D97-AF65-F5344CB8AC3E}">
        <p14:creationId xmlns:p14="http://schemas.microsoft.com/office/powerpoint/2010/main" val="4540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4F70-7870-4030-AE6F-E7D86955EAEB}"/>
              </a:ext>
            </a:extLst>
          </p:cNvPr>
          <p:cNvSpPr>
            <a:spLocks noGrp="1"/>
          </p:cNvSpPr>
          <p:nvPr>
            <p:ph type="title"/>
          </p:nvPr>
        </p:nvSpPr>
        <p:spPr/>
        <p:txBody>
          <a:bodyPr/>
          <a:lstStyle/>
          <a:p>
            <a:r>
              <a:rPr lang="es-MX" dirty="0"/>
              <a:t>El paradigma orientado a objetos</a:t>
            </a:r>
          </a:p>
        </p:txBody>
      </p:sp>
      <p:sp>
        <p:nvSpPr>
          <p:cNvPr id="3" name="Content Placeholder 2">
            <a:extLst>
              <a:ext uri="{FF2B5EF4-FFF2-40B4-BE49-F238E27FC236}">
                <a16:creationId xmlns:a16="http://schemas.microsoft.com/office/drawing/2014/main" id="{7788CDE4-4D40-4931-AB09-852971D38E64}"/>
              </a:ext>
            </a:extLst>
          </p:cNvPr>
          <p:cNvSpPr>
            <a:spLocks noGrp="1"/>
          </p:cNvSpPr>
          <p:nvPr>
            <p:ph idx="1"/>
          </p:nvPr>
        </p:nvSpPr>
        <p:spPr/>
        <p:txBody>
          <a:bodyPr anchor="ctr"/>
          <a:lstStyle/>
          <a:p>
            <a:pPr marL="0" indent="0" algn="just">
              <a:buNone/>
            </a:pPr>
            <a:r>
              <a:rPr lang="es-MX" dirty="0"/>
              <a:t>A finales de la década de 1960, los programadores descubrieron un enfoque de desarrollo basado en los datos a manipular facilitaba la creación de sistemas complejos con los requerimientos que surgieron con el avance de la tecnología tales como los sistemas distribuidos, y los equipos de cómputo personales destinados a usuarios sin conocimientos de programación.</a:t>
            </a:r>
          </a:p>
          <a:p>
            <a:pPr marL="0" indent="0" algn="just">
              <a:buNone/>
            </a:pPr>
            <a:endParaRPr lang="es-MX" dirty="0"/>
          </a:p>
        </p:txBody>
      </p:sp>
    </p:spTree>
    <p:extLst>
      <p:ext uri="{BB962C8B-B14F-4D97-AF65-F5344CB8AC3E}">
        <p14:creationId xmlns:p14="http://schemas.microsoft.com/office/powerpoint/2010/main" val="97595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093D0-1F86-4DCD-A4FE-ED6E49F59C6A}"/>
              </a:ext>
            </a:extLst>
          </p:cNvPr>
          <p:cNvSpPr>
            <a:spLocks noGrp="1"/>
          </p:cNvSpPr>
          <p:nvPr>
            <p:ph type="title"/>
          </p:nvPr>
        </p:nvSpPr>
        <p:spPr/>
        <p:txBody>
          <a:bodyPr/>
          <a:lstStyle/>
          <a:p>
            <a:r>
              <a:rPr lang="es-MX" dirty="0"/>
              <a:t>El paradigma orientado a objetos</a:t>
            </a:r>
          </a:p>
        </p:txBody>
      </p:sp>
      <p:sp>
        <p:nvSpPr>
          <p:cNvPr id="3" name="Marcador de contenido 2">
            <a:extLst>
              <a:ext uri="{FF2B5EF4-FFF2-40B4-BE49-F238E27FC236}">
                <a16:creationId xmlns:a16="http://schemas.microsoft.com/office/drawing/2014/main" id="{EE1FE522-60C9-4016-8BF0-BE5F88B26045}"/>
              </a:ext>
            </a:extLst>
          </p:cNvPr>
          <p:cNvSpPr>
            <a:spLocks noGrp="1"/>
          </p:cNvSpPr>
          <p:nvPr>
            <p:ph idx="1"/>
          </p:nvPr>
        </p:nvSpPr>
        <p:spPr/>
        <p:txBody>
          <a:bodyPr anchor="ctr">
            <a:normAutofit/>
          </a:bodyPr>
          <a:lstStyle/>
          <a:p>
            <a:pPr marL="0" indent="0" algn="just">
              <a:buNone/>
            </a:pPr>
            <a:r>
              <a:rPr lang="es-MX" dirty="0"/>
              <a:t>Dentro del paradigma orientado a objetos, los programas se organizan alrededor de los datos y un conjunto de interfaces bien definidas para acceder a ellos. </a:t>
            </a:r>
          </a:p>
          <a:p>
            <a:pPr marL="0" indent="0" algn="just">
              <a:buNone/>
            </a:pPr>
            <a:r>
              <a:rPr lang="es-MX" dirty="0"/>
              <a:t>Este enfoque puede reducir la complejidad de los sistemas y facilita el modelado de entidades del mundo real. </a:t>
            </a:r>
          </a:p>
          <a:p>
            <a:pPr marL="0" indent="0" algn="just">
              <a:buNone/>
            </a:pPr>
            <a:r>
              <a:rPr lang="es-MX" dirty="0">
                <a:solidFill>
                  <a:schemeClr val="accent1">
                    <a:lumMod val="75000"/>
                  </a:schemeClr>
                </a:solidFill>
              </a:rPr>
              <a:t>La idea fundamental del paradigma orientado a objetos consiste en agrupar los datos que modelan una entidad junto con los procedimientos que pueden modificar dichos datos.</a:t>
            </a:r>
          </a:p>
        </p:txBody>
      </p:sp>
    </p:spTree>
    <p:extLst>
      <p:ext uri="{BB962C8B-B14F-4D97-AF65-F5344CB8AC3E}">
        <p14:creationId xmlns:p14="http://schemas.microsoft.com/office/powerpoint/2010/main" val="291866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AF66-3A2C-417A-B526-8A3BA2256BA8}"/>
              </a:ext>
            </a:extLst>
          </p:cNvPr>
          <p:cNvSpPr>
            <a:spLocks noGrp="1"/>
          </p:cNvSpPr>
          <p:nvPr>
            <p:ph type="title"/>
          </p:nvPr>
        </p:nvSpPr>
        <p:spPr/>
        <p:txBody>
          <a:bodyPr/>
          <a:lstStyle/>
          <a:p>
            <a:r>
              <a:rPr lang="es-MX" dirty="0"/>
              <a:t>El paradigma orientado a objetos</a:t>
            </a:r>
          </a:p>
        </p:txBody>
      </p:sp>
      <p:sp>
        <p:nvSpPr>
          <p:cNvPr id="3" name="Content Placeholder 2">
            <a:extLst>
              <a:ext uri="{FF2B5EF4-FFF2-40B4-BE49-F238E27FC236}">
                <a16:creationId xmlns:a16="http://schemas.microsoft.com/office/drawing/2014/main" id="{65561518-AC20-460C-9233-DA3045E467CB}"/>
              </a:ext>
            </a:extLst>
          </p:cNvPr>
          <p:cNvSpPr>
            <a:spLocks noGrp="1"/>
          </p:cNvSpPr>
          <p:nvPr>
            <p:ph idx="1"/>
          </p:nvPr>
        </p:nvSpPr>
        <p:spPr/>
        <p:txBody>
          <a:bodyPr anchor="ctr">
            <a:normAutofit/>
          </a:bodyPr>
          <a:lstStyle/>
          <a:p>
            <a:pPr marL="0" indent="0" algn="just">
              <a:buNone/>
            </a:pPr>
            <a:r>
              <a:rPr lang="es-MX" dirty="0"/>
              <a:t>El paradigma orientado a objetos es un enfoque para la solución de problemas en el cual todas las operaciones se realizan en el contexto de entidades llamadas </a:t>
            </a:r>
            <a:r>
              <a:rPr lang="es-MX" b="1" dirty="0"/>
              <a:t>objetos.</a:t>
            </a:r>
          </a:p>
          <a:p>
            <a:pPr marL="0" indent="0" algn="just">
              <a:buNone/>
            </a:pPr>
            <a:r>
              <a:rPr lang="es-MX" dirty="0"/>
              <a:t>Los </a:t>
            </a:r>
            <a:r>
              <a:rPr lang="es-MX" b="1" dirty="0"/>
              <a:t>objetos</a:t>
            </a:r>
            <a:r>
              <a:rPr lang="es-MX" dirty="0"/>
              <a:t> son </a:t>
            </a:r>
            <a:r>
              <a:rPr lang="es-MX" b="1" dirty="0"/>
              <a:t>abstracciones</a:t>
            </a:r>
            <a:r>
              <a:rPr lang="es-MX" dirty="0"/>
              <a:t> a través de las cuales es posible </a:t>
            </a:r>
            <a:r>
              <a:rPr lang="es-MX" b="1" dirty="0"/>
              <a:t>modelar entidades reales</a:t>
            </a:r>
            <a:r>
              <a:rPr lang="es-MX" dirty="0"/>
              <a:t>. De forma general, están estructurados por datos y por el conjunto de acciones que pueden manipular dichos datos.</a:t>
            </a:r>
          </a:p>
        </p:txBody>
      </p:sp>
    </p:spTree>
    <p:extLst>
      <p:ext uri="{BB962C8B-B14F-4D97-AF65-F5344CB8AC3E}">
        <p14:creationId xmlns:p14="http://schemas.microsoft.com/office/powerpoint/2010/main" val="172570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BDAD-1BD6-4FD2-88E3-621DE8855B09}"/>
              </a:ext>
            </a:extLst>
          </p:cNvPr>
          <p:cNvSpPr>
            <a:spLocks noGrp="1"/>
          </p:cNvSpPr>
          <p:nvPr>
            <p:ph type="title"/>
          </p:nvPr>
        </p:nvSpPr>
        <p:spPr/>
        <p:txBody>
          <a:bodyPr/>
          <a:lstStyle/>
          <a:p>
            <a:r>
              <a:rPr lang="es-MX" dirty="0"/>
              <a:t>El paradigma orientado a objetos</a:t>
            </a:r>
          </a:p>
        </p:txBody>
      </p:sp>
      <p:sp>
        <p:nvSpPr>
          <p:cNvPr id="3" name="Content Placeholder 2">
            <a:extLst>
              <a:ext uri="{FF2B5EF4-FFF2-40B4-BE49-F238E27FC236}">
                <a16:creationId xmlns:a16="http://schemas.microsoft.com/office/drawing/2014/main" id="{56C76637-0420-4DD4-993A-F557CC42FEA7}"/>
              </a:ext>
            </a:extLst>
          </p:cNvPr>
          <p:cNvSpPr>
            <a:spLocks noGrp="1"/>
          </p:cNvSpPr>
          <p:nvPr>
            <p:ph idx="1"/>
          </p:nvPr>
        </p:nvSpPr>
        <p:spPr/>
        <p:txBody>
          <a:bodyPr anchor="ctr"/>
          <a:lstStyle/>
          <a:p>
            <a:pPr marL="0" indent="0">
              <a:buNone/>
            </a:pPr>
            <a:r>
              <a:rPr lang="es-MX" dirty="0"/>
              <a:t>Los objetos tienen las siguientes características: </a:t>
            </a:r>
          </a:p>
          <a:p>
            <a:pPr>
              <a:buFont typeface="Wingdings" panose="05000000000000000000" pitchFamily="2" charset="2"/>
              <a:buChar char="Ø"/>
            </a:pPr>
            <a:r>
              <a:rPr lang="es-MX" dirty="0"/>
              <a:t>  Un conjunto de datos conocidos como atributos que describen su estado en un momento determinado </a:t>
            </a:r>
          </a:p>
          <a:p>
            <a:pPr>
              <a:buFont typeface="Wingdings" panose="05000000000000000000" pitchFamily="2" charset="2"/>
              <a:buChar char="Ø"/>
            </a:pPr>
            <a:r>
              <a:rPr lang="es-MX" dirty="0"/>
              <a:t>  Un conjunto de comportamientos o acciones que puede realizar un objeto y que modifican su estado.</a:t>
            </a:r>
          </a:p>
          <a:p>
            <a:pPr marL="0" indent="0" algn="just">
              <a:buNone/>
            </a:pPr>
            <a:r>
              <a:rPr lang="es-MX" dirty="0"/>
              <a:t>Los objetos son las unidades fundamentales de la programación orientada a objetos. </a:t>
            </a:r>
          </a:p>
          <a:p>
            <a:pPr marL="0" indent="0" algn="just">
              <a:buNone/>
            </a:pPr>
            <a:r>
              <a:rPr lang="es-MX" dirty="0"/>
              <a:t>Un programa orientado a objetos esta formado por un conjunto de objetos que interactúan entre si para realizar una tarea determinada y que se comunican a través de mensajes. </a:t>
            </a:r>
          </a:p>
        </p:txBody>
      </p:sp>
    </p:spTree>
    <p:extLst>
      <p:ext uri="{BB962C8B-B14F-4D97-AF65-F5344CB8AC3E}">
        <p14:creationId xmlns:p14="http://schemas.microsoft.com/office/powerpoint/2010/main" val="382879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AE604-F03C-4F2E-A2AD-7094FD81D028}"/>
              </a:ext>
            </a:extLst>
          </p:cNvPr>
          <p:cNvSpPr>
            <a:spLocks noGrp="1"/>
          </p:cNvSpPr>
          <p:nvPr>
            <p:ph type="title"/>
          </p:nvPr>
        </p:nvSpPr>
        <p:spPr/>
        <p:txBody>
          <a:bodyPr/>
          <a:lstStyle/>
          <a:p>
            <a:r>
              <a:rPr lang="es-MX" dirty="0"/>
              <a:t>Clase</a:t>
            </a:r>
          </a:p>
        </p:txBody>
      </p:sp>
      <p:sp>
        <p:nvSpPr>
          <p:cNvPr id="3" name="Marcador de contenido 2">
            <a:extLst>
              <a:ext uri="{FF2B5EF4-FFF2-40B4-BE49-F238E27FC236}">
                <a16:creationId xmlns:a16="http://schemas.microsoft.com/office/drawing/2014/main" id="{7690FCFE-0ACB-4C0C-8DEC-8F841BF00041}"/>
              </a:ext>
            </a:extLst>
          </p:cNvPr>
          <p:cNvSpPr>
            <a:spLocks noGrp="1"/>
          </p:cNvSpPr>
          <p:nvPr>
            <p:ph idx="1"/>
          </p:nvPr>
        </p:nvSpPr>
        <p:spPr/>
        <p:txBody>
          <a:bodyPr anchor="ctr"/>
          <a:lstStyle/>
          <a:p>
            <a:pPr marL="0" indent="0" algn="just">
              <a:buNone/>
            </a:pPr>
            <a:r>
              <a:rPr lang="es-MX" dirty="0"/>
              <a:t>Una clase es un molde o plantilla que modela los atributos y el comportamiento de un conjunto de objetos del mismo tipo. Debido a que un objeto tendrá los atributos y métodos definidos dentro de una clase se dice que un objeto es una instancia de esa clase.</a:t>
            </a:r>
          </a:p>
        </p:txBody>
      </p:sp>
    </p:spTree>
    <p:extLst>
      <p:ext uri="{BB962C8B-B14F-4D97-AF65-F5344CB8AC3E}">
        <p14:creationId xmlns:p14="http://schemas.microsoft.com/office/powerpoint/2010/main" val="1638465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CCEAC-FCAD-45AF-A666-DC11DE7C5FBF}"/>
              </a:ext>
            </a:extLst>
          </p:cNvPr>
          <p:cNvSpPr>
            <a:spLocks noGrp="1"/>
          </p:cNvSpPr>
          <p:nvPr>
            <p:ph type="title"/>
          </p:nvPr>
        </p:nvSpPr>
        <p:spPr/>
        <p:txBody>
          <a:bodyPr/>
          <a:lstStyle/>
          <a:p>
            <a:r>
              <a:rPr lang="es-MX" dirty="0"/>
              <a:t>Propiedades básicas del paradigma orientado a objetos</a:t>
            </a:r>
          </a:p>
        </p:txBody>
      </p:sp>
      <p:sp>
        <p:nvSpPr>
          <p:cNvPr id="3" name="Marcador de contenido 2">
            <a:extLst>
              <a:ext uri="{FF2B5EF4-FFF2-40B4-BE49-F238E27FC236}">
                <a16:creationId xmlns:a16="http://schemas.microsoft.com/office/drawing/2014/main" id="{956BF9CB-9C2C-46B3-B09E-D86423BA0C93}"/>
              </a:ext>
            </a:extLst>
          </p:cNvPr>
          <p:cNvSpPr>
            <a:spLocks noGrp="1"/>
          </p:cNvSpPr>
          <p:nvPr>
            <p:ph idx="1"/>
          </p:nvPr>
        </p:nvSpPr>
        <p:spPr/>
        <p:txBody>
          <a:bodyPr>
            <a:normAutofit/>
          </a:bodyPr>
          <a:lstStyle/>
          <a:p>
            <a:pPr marL="0" indent="0">
              <a:buNone/>
            </a:pPr>
            <a:r>
              <a:rPr lang="es-MX" dirty="0"/>
              <a:t>Las propiedades básicas del paradigma orientado a objetos son:</a:t>
            </a:r>
          </a:p>
          <a:p>
            <a:r>
              <a:rPr lang="es-MX" dirty="0"/>
              <a:t>Abstracción.</a:t>
            </a:r>
          </a:p>
          <a:p>
            <a:r>
              <a:rPr lang="es-MX" dirty="0"/>
              <a:t>Encapsulamiento.</a:t>
            </a:r>
          </a:p>
          <a:p>
            <a:r>
              <a:rPr lang="es-MX" dirty="0"/>
              <a:t>Modularidad.</a:t>
            </a:r>
          </a:p>
          <a:p>
            <a:r>
              <a:rPr lang="es-MX" dirty="0"/>
              <a:t>Herencia.</a:t>
            </a:r>
          </a:p>
          <a:p>
            <a:r>
              <a:rPr lang="es-MX" dirty="0"/>
              <a:t>Polimorfismo.</a:t>
            </a:r>
          </a:p>
          <a:p>
            <a:r>
              <a:rPr lang="es-MX" dirty="0"/>
              <a:t>Cohesión.</a:t>
            </a:r>
          </a:p>
          <a:p>
            <a:r>
              <a:rPr lang="es-MX" dirty="0"/>
              <a:t>Acoplamiento.</a:t>
            </a:r>
          </a:p>
          <a:p>
            <a:r>
              <a:rPr lang="es-MX" dirty="0"/>
              <a:t>Jerarquía </a:t>
            </a:r>
            <a:r>
              <a:rPr lang="es-MX"/>
              <a:t>de clases.</a:t>
            </a:r>
            <a:endParaRPr lang="es-MX" dirty="0"/>
          </a:p>
        </p:txBody>
      </p:sp>
    </p:spTree>
    <p:extLst>
      <p:ext uri="{BB962C8B-B14F-4D97-AF65-F5344CB8AC3E}">
        <p14:creationId xmlns:p14="http://schemas.microsoft.com/office/powerpoint/2010/main" val="3293294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5E3F-C4C0-4633-8046-158A3DC5CACC}"/>
              </a:ext>
            </a:extLst>
          </p:cNvPr>
          <p:cNvSpPr>
            <a:spLocks noGrp="1"/>
          </p:cNvSpPr>
          <p:nvPr>
            <p:ph type="title"/>
          </p:nvPr>
        </p:nvSpPr>
        <p:spPr/>
        <p:txBody>
          <a:bodyPr/>
          <a:lstStyle/>
          <a:p>
            <a:r>
              <a:rPr lang="es-MX" dirty="0"/>
              <a:t>Abstracción</a:t>
            </a:r>
          </a:p>
        </p:txBody>
      </p:sp>
      <p:sp>
        <p:nvSpPr>
          <p:cNvPr id="3" name="Content Placeholder 2">
            <a:extLst>
              <a:ext uri="{FF2B5EF4-FFF2-40B4-BE49-F238E27FC236}">
                <a16:creationId xmlns:a16="http://schemas.microsoft.com/office/drawing/2014/main" id="{8F10C4F3-9E5A-48F8-940A-12DEDA6B67A6}"/>
              </a:ext>
            </a:extLst>
          </p:cNvPr>
          <p:cNvSpPr>
            <a:spLocks noGrp="1"/>
          </p:cNvSpPr>
          <p:nvPr>
            <p:ph idx="1"/>
          </p:nvPr>
        </p:nvSpPr>
        <p:spPr/>
        <p:txBody>
          <a:bodyPr>
            <a:normAutofit/>
          </a:bodyPr>
          <a:lstStyle/>
          <a:p>
            <a:pPr marL="0" indent="0">
              <a:buNone/>
            </a:pPr>
            <a:r>
              <a:rPr lang="es-MX" dirty="0"/>
              <a:t>La abstracción es un concepto clave dentro del paradigma orientado a objetos, debido a que los seres humanos abordamos la complejidad a través de abstracciones. </a:t>
            </a:r>
          </a:p>
          <a:p>
            <a:pPr marL="0" indent="0">
              <a:buNone/>
            </a:pPr>
            <a:endParaRPr lang="es-MX" dirty="0"/>
          </a:p>
          <a:p>
            <a:pPr marL="0" indent="0">
              <a:buNone/>
            </a:pPr>
            <a:r>
              <a:rPr lang="es-MX" dirty="0"/>
              <a:t>Ejemplo:</a:t>
            </a:r>
          </a:p>
          <a:p>
            <a:pPr marL="457200" lvl="1" indent="0">
              <a:buNone/>
            </a:pPr>
            <a:r>
              <a:rPr lang="es-MX" sz="2800" dirty="0"/>
              <a:t>Cuando pensamos en un auto, la primera idea que llega a nuestra mente no son los componentes que conforman al auto como un sistema completo (motor, frenos, amortiguadores, </a:t>
            </a:r>
            <a:r>
              <a:rPr lang="es-MX" sz="2800" dirty="0" err="1"/>
              <a:t>etc</a:t>
            </a:r>
            <a:r>
              <a:rPr lang="es-MX" sz="2800" dirty="0"/>
              <a:t>), en su lugar pensamos en el objeto como una entidad bien definida con un comportamiento especifico.</a:t>
            </a:r>
          </a:p>
        </p:txBody>
      </p:sp>
    </p:spTree>
    <p:extLst>
      <p:ext uri="{BB962C8B-B14F-4D97-AF65-F5344CB8AC3E}">
        <p14:creationId xmlns:p14="http://schemas.microsoft.com/office/powerpoint/2010/main" val="3640911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807C-7738-4873-998C-B4E38D45F9B6}"/>
              </a:ext>
            </a:extLst>
          </p:cNvPr>
          <p:cNvSpPr>
            <a:spLocks noGrp="1"/>
          </p:cNvSpPr>
          <p:nvPr>
            <p:ph type="title"/>
          </p:nvPr>
        </p:nvSpPr>
        <p:spPr/>
        <p:txBody>
          <a:bodyPr/>
          <a:lstStyle/>
          <a:p>
            <a:r>
              <a:rPr lang="es-MX" dirty="0"/>
              <a:t>Abstracción</a:t>
            </a:r>
          </a:p>
        </p:txBody>
      </p:sp>
      <p:sp>
        <p:nvSpPr>
          <p:cNvPr id="3" name="Content Placeholder 2">
            <a:extLst>
              <a:ext uri="{FF2B5EF4-FFF2-40B4-BE49-F238E27FC236}">
                <a16:creationId xmlns:a16="http://schemas.microsoft.com/office/drawing/2014/main" id="{71C9393F-D8AE-4FF7-8D63-43C644074CD9}"/>
              </a:ext>
            </a:extLst>
          </p:cNvPr>
          <p:cNvSpPr>
            <a:spLocks noGrp="1"/>
          </p:cNvSpPr>
          <p:nvPr>
            <p:ph idx="1"/>
          </p:nvPr>
        </p:nvSpPr>
        <p:spPr/>
        <p:txBody>
          <a:bodyPr/>
          <a:lstStyle/>
          <a:p>
            <a:pPr marL="0" indent="0">
              <a:buNone/>
            </a:pPr>
            <a:r>
              <a:rPr lang="es-MX" dirty="0"/>
              <a:t>La abstracción nos permite enfocarnos en las características esenciales de un objeto ocultando las características que lo conforman.</a:t>
            </a:r>
          </a:p>
          <a:p>
            <a:pPr marL="0" indent="0">
              <a:buNone/>
            </a:pPr>
            <a:r>
              <a:rPr lang="es-MX" dirty="0"/>
              <a:t>Es posible utilizar clasificaciones jerárquicas con el fin de modelar sistemas complejos separándolos en componentes mas simples y fáciles de manejar.</a:t>
            </a:r>
          </a:p>
          <a:p>
            <a:pPr marL="0" indent="0">
              <a:buNone/>
            </a:pPr>
            <a:endParaRPr lang="es-MX" dirty="0"/>
          </a:p>
        </p:txBody>
      </p:sp>
    </p:spTree>
    <p:extLst>
      <p:ext uri="{BB962C8B-B14F-4D97-AF65-F5344CB8AC3E}">
        <p14:creationId xmlns:p14="http://schemas.microsoft.com/office/powerpoint/2010/main" val="100879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28D556-03A9-49D4-BC54-74DEC894607C}"/>
              </a:ext>
            </a:extLst>
          </p:cNvPr>
          <p:cNvSpPr>
            <a:spLocks noGrp="1"/>
          </p:cNvSpPr>
          <p:nvPr>
            <p:ph type="title"/>
          </p:nvPr>
        </p:nvSpPr>
        <p:spPr/>
        <p:txBody>
          <a:bodyPr>
            <a:normAutofit/>
          </a:bodyPr>
          <a:lstStyle/>
          <a:p>
            <a:r>
              <a:rPr lang="es-MX" dirty="0"/>
              <a:t>Definición de paradigma</a:t>
            </a:r>
          </a:p>
        </p:txBody>
      </p:sp>
      <p:sp>
        <p:nvSpPr>
          <p:cNvPr id="3" name="Marcador de contenido 2">
            <a:extLst>
              <a:ext uri="{FF2B5EF4-FFF2-40B4-BE49-F238E27FC236}">
                <a16:creationId xmlns:a16="http://schemas.microsoft.com/office/drawing/2014/main" id="{6E42896F-0059-44C7-A452-FB7E673DFAA1}"/>
              </a:ext>
            </a:extLst>
          </p:cNvPr>
          <p:cNvSpPr>
            <a:spLocks noGrp="1"/>
          </p:cNvSpPr>
          <p:nvPr>
            <p:ph idx="1"/>
          </p:nvPr>
        </p:nvSpPr>
        <p:spPr/>
        <p:txBody>
          <a:bodyPr anchor="ctr">
            <a:normAutofit/>
          </a:bodyPr>
          <a:lstStyle/>
          <a:p>
            <a:pPr marL="0" indent="0" algn="just">
              <a:buNone/>
            </a:pPr>
            <a:endParaRPr lang="es-MX" dirty="0"/>
          </a:p>
          <a:p>
            <a:pPr marL="0" indent="0" algn="just">
              <a:buNone/>
            </a:pPr>
            <a:r>
              <a:rPr lang="es-MX" dirty="0"/>
              <a:t>Paradigma es un vocablo polisémico que significa “ejemplo”, “modelo a imitar”, “enfoque habitual”, “orientación teórica”, “estilo de pensamiento”, entre otros. Un paradigma es un cuerpo B de conocimientos de trasfondo, junto con un conjunto H de hipótesis especificas del tema, una problemática P, un objetivo A y una metódica M. </a:t>
            </a:r>
          </a:p>
          <a:p>
            <a:pPr marL="0" indent="0" algn="just">
              <a:buNone/>
            </a:pPr>
            <a:endParaRPr lang="es-MX" dirty="0"/>
          </a:p>
        </p:txBody>
      </p:sp>
    </p:spTree>
    <p:extLst>
      <p:ext uri="{BB962C8B-B14F-4D97-AF65-F5344CB8AC3E}">
        <p14:creationId xmlns:p14="http://schemas.microsoft.com/office/powerpoint/2010/main" val="1934647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E7510-82C8-4B51-BBA2-58FC1772BC8B}"/>
              </a:ext>
            </a:extLst>
          </p:cNvPr>
          <p:cNvSpPr>
            <a:spLocks noGrp="1"/>
          </p:cNvSpPr>
          <p:nvPr>
            <p:ph type="title"/>
          </p:nvPr>
        </p:nvSpPr>
        <p:spPr/>
        <p:txBody>
          <a:bodyPr/>
          <a:lstStyle/>
          <a:p>
            <a:r>
              <a:rPr lang="es-MX" dirty="0"/>
              <a:t>Encapsulamiento</a:t>
            </a:r>
          </a:p>
        </p:txBody>
      </p:sp>
      <p:sp>
        <p:nvSpPr>
          <p:cNvPr id="3" name="Marcador de contenido 2">
            <a:extLst>
              <a:ext uri="{FF2B5EF4-FFF2-40B4-BE49-F238E27FC236}">
                <a16:creationId xmlns:a16="http://schemas.microsoft.com/office/drawing/2014/main" id="{7B79F598-9922-4E04-A3A7-F0A1F402775B}"/>
              </a:ext>
            </a:extLst>
          </p:cNvPr>
          <p:cNvSpPr>
            <a:spLocks noGrp="1"/>
          </p:cNvSpPr>
          <p:nvPr>
            <p:ph idx="1"/>
          </p:nvPr>
        </p:nvSpPr>
        <p:spPr/>
        <p:txBody>
          <a:bodyPr/>
          <a:lstStyle/>
          <a:p>
            <a:pPr marL="0" indent="0">
              <a:buNone/>
            </a:pPr>
            <a:r>
              <a:rPr lang="es-MX" dirty="0"/>
              <a:t>El encapsulamiento se encarga de mantener juntos a los datos y el código que puede manipularlos </a:t>
            </a:r>
            <a:r>
              <a:rPr lang="es-MX" dirty="0" err="1"/>
              <a:t>manteniendolos</a:t>
            </a:r>
            <a:r>
              <a:rPr lang="es-MX" dirty="0"/>
              <a:t> a seguros frente a interferencias del exterior o de un mal uso.</a:t>
            </a:r>
          </a:p>
          <a:p>
            <a:pPr marL="0" indent="0">
              <a:buNone/>
            </a:pPr>
            <a:r>
              <a:rPr lang="es-MX" dirty="0"/>
              <a:t>Una forma de visualizar el encapsulamiento es como una capa protectora que impide que los datos y el código sean utilizados por cualquier otra entidad fuera de su envoltorio. La única forma de acceder al código o a los datos es a través de interfaces bien definidas.</a:t>
            </a:r>
          </a:p>
          <a:p>
            <a:pPr marL="0" indent="0">
              <a:buNone/>
            </a:pPr>
            <a:endParaRPr lang="es-MX" dirty="0"/>
          </a:p>
        </p:txBody>
      </p:sp>
    </p:spTree>
    <p:extLst>
      <p:ext uri="{BB962C8B-B14F-4D97-AF65-F5344CB8AC3E}">
        <p14:creationId xmlns:p14="http://schemas.microsoft.com/office/powerpoint/2010/main" val="296710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9220E-92F3-47C1-B3FC-AD4909FCD128}"/>
              </a:ext>
            </a:extLst>
          </p:cNvPr>
          <p:cNvSpPr>
            <a:spLocks noGrp="1"/>
          </p:cNvSpPr>
          <p:nvPr>
            <p:ph type="title"/>
          </p:nvPr>
        </p:nvSpPr>
        <p:spPr/>
        <p:txBody>
          <a:bodyPr/>
          <a:lstStyle/>
          <a:p>
            <a:r>
              <a:rPr lang="es-MX" dirty="0"/>
              <a:t>Encapsulamiento</a:t>
            </a:r>
          </a:p>
        </p:txBody>
      </p:sp>
      <p:sp>
        <p:nvSpPr>
          <p:cNvPr id="3" name="Marcador de contenido 2">
            <a:extLst>
              <a:ext uri="{FF2B5EF4-FFF2-40B4-BE49-F238E27FC236}">
                <a16:creationId xmlns:a16="http://schemas.microsoft.com/office/drawing/2014/main" id="{DBEE1F2E-9055-4DD4-A8FB-C77F0FFB51E7}"/>
              </a:ext>
            </a:extLst>
          </p:cNvPr>
          <p:cNvSpPr>
            <a:spLocks noGrp="1"/>
          </p:cNvSpPr>
          <p:nvPr>
            <p:ph idx="1"/>
          </p:nvPr>
        </p:nvSpPr>
        <p:spPr/>
        <p:txBody>
          <a:bodyPr/>
          <a:lstStyle/>
          <a:p>
            <a:pPr marL="0" indent="0">
              <a:buNone/>
            </a:pPr>
            <a:r>
              <a:rPr lang="es-MX" dirty="0"/>
              <a:t>El poder del encapsulamiento radica en que todos las entidades del entorno saben como acceder al código, sin importar los detalles de su implementación y sin temor a efectos adversos o inesperados debidos a una mala manipulación de los datos.</a:t>
            </a:r>
          </a:p>
          <a:p>
            <a:pPr marL="0" indent="0">
              <a:buNone/>
            </a:pPr>
            <a:r>
              <a:rPr lang="es-MX" dirty="0"/>
              <a:t>Una clase define la estructura y comportamiento que comparten un conjunto de objetos, de tal forma que un objeto de una clase determinada posee los atributos y el comportamiento definidos en esa clase.</a:t>
            </a:r>
          </a:p>
          <a:p>
            <a:pPr marL="0" indent="0">
              <a:buNone/>
            </a:pPr>
            <a:r>
              <a:rPr lang="es-MX" dirty="0"/>
              <a:t>Por lo tanto podemos decir que las clases son construcciones lógicas y los objetos son entidades reales.</a:t>
            </a:r>
          </a:p>
          <a:p>
            <a:pPr marL="0" indent="0">
              <a:buNone/>
            </a:pPr>
            <a:endParaRPr lang="es-MX" dirty="0"/>
          </a:p>
        </p:txBody>
      </p:sp>
    </p:spTree>
    <p:extLst>
      <p:ext uri="{BB962C8B-B14F-4D97-AF65-F5344CB8AC3E}">
        <p14:creationId xmlns:p14="http://schemas.microsoft.com/office/powerpoint/2010/main" val="21549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47ED9-752C-41A0-BB0F-E274B942DF00}"/>
              </a:ext>
            </a:extLst>
          </p:cNvPr>
          <p:cNvSpPr>
            <a:spLocks noGrp="1"/>
          </p:cNvSpPr>
          <p:nvPr>
            <p:ph type="title"/>
          </p:nvPr>
        </p:nvSpPr>
        <p:spPr/>
        <p:txBody>
          <a:bodyPr/>
          <a:lstStyle/>
          <a:p>
            <a:r>
              <a:rPr lang="es-MX" dirty="0"/>
              <a:t>Encapsulamiento</a:t>
            </a:r>
          </a:p>
        </p:txBody>
      </p:sp>
      <p:sp>
        <p:nvSpPr>
          <p:cNvPr id="3" name="Marcador de contenido 2">
            <a:extLst>
              <a:ext uri="{FF2B5EF4-FFF2-40B4-BE49-F238E27FC236}">
                <a16:creationId xmlns:a16="http://schemas.microsoft.com/office/drawing/2014/main" id="{EB1EA1E0-D2A7-45CD-B431-7A00B8726D46}"/>
              </a:ext>
            </a:extLst>
          </p:cNvPr>
          <p:cNvSpPr>
            <a:spLocks noGrp="1"/>
          </p:cNvSpPr>
          <p:nvPr>
            <p:ph idx="1"/>
          </p:nvPr>
        </p:nvSpPr>
        <p:spPr/>
        <p:txBody>
          <a:bodyPr/>
          <a:lstStyle/>
          <a:p>
            <a:pPr marL="0" indent="0">
              <a:buNone/>
            </a:pPr>
            <a:r>
              <a:rPr lang="es-MX" dirty="0"/>
              <a:t>La </a:t>
            </a:r>
            <a:r>
              <a:rPr lang="es-MX" b="1" i="1" dirty="0"/>
              <a:t>clase</a:t>
            </a:r>
            <a:r>
              <a:rPr lang="es-MX" dirty="0"/>
              <a:t> es la base del encapsulamiento, los elementos definidos dentro de ella se conocen como </a:t>
            </a:r>
            <a:r>
              <a:rPr lang="es-MX" b="1" i="1" dirty="0"/>
              <a:t>miembros de la clase.</a:t>
            </a:r>
            <a:r>
              <a:rPr lang="es-MX" dirty="0"/>
              <a:t> A los datos se les conoce como </a:t>
            </a:r>
            <a:r>
              <a:rPr lang="es-MX" b="1" i="1" dirty="0"/>
              <a:t>atributos</a:t>
            </a:r>
            <a:r>
              <a:rPr lang="es-MX" dirty="0"/>
              <a:t>, variables miembro de la clase, y al código que puede operar sobre los atributos se le conoce como </a:t>
            </a:r>
            <a:r>
              <a:rPr lang="es-MX" b="1" i="1" dirty="0"/>
              <a:t>métodos</a:t>
            </a:r>
            <a:r>
              <a:rPr lang="es-MX" dirty="0"/>
              <a:t> o métodos miembro de la clase, los cuales definen el comportamiento del objeto, es decir, las </a:t>
            </a:r>
            <a:r>
              <a:rPr lang="es-MX" u="sng" dirty="0"/>
              <a:t>funciones</a:t>
            </a:r>
            <a:r>
              <a:rPr lang="es-MX" dirty="0"/>
              <a:t> que puede realizar.</a:t>
            </a:r>
          </a:p>
        </p:txBody>
      </p:sp>
    </p:spTree>
    <p:extLst>
      <p:ext uri="{BB962C8B-B14F-4D97-AF65-F5344CB8AC3E}">
        <p14:creationId xmlns:p14="http://schemas.microsoft.com/office/powerpoint/2010/main" val="237861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3B93DF-AD59-4023-8CE8-1DE22E539969}"/>
              </a:ext>
            </a:extLst>
          </p:cNvPr>
          <p:cNvSpPr>
            <a:spLocks noGrp="1"/>
          </p:cNvSpPr>
          <p:nvPr>
            <p:ph type="title"/>
          </p:nvPr>
        </p:nvSpPr>
        <p:spPr/>
        <p:txBody>
          <a:bodyPr/>
          <a:lstStyle/>
          <a:p>
            <a:r>
              <a:rPr lang="es-MX" dirty="0"/>
              <a:t>Encapsulamiento</a:t>
            </a:r>
          </a:p>
        </p:txBody>
      </p:sp>
      <p:sp>
        <p:nvSpPr>
          <p:cNvPr id="3" name="Marcador de contenido 2">
            <a:extLst>
              <a:ext uri="{FF2B5EF4-FFF2-40B4-BE49-F238E27FC236}">
                <a16:creationId xmlns:a16="http://schemas.microsoft.com/office/drawing/2014/main" id="{8BC9C98D-272F-4431-815A-A51C2F131E13}"/>
              </a:ext>
            </a:extLst>
          </p:cNvPr>
          <p:cNvSpPr>
            <a:spLocks noGrp="1"/>
          </p:cNvSpPr>
          <p:nvPr>
            <p:ph idx="1"/>
          </p:nvPr>
        </p:nvSpPr>
        <p:spPr/>
        <p:txBody>
          <a:bodyPr/>
          <a:lstStyle/>
          <a:p>
            <a:pPr marL="0" indent="0">
              <a:buNone/>
            </a:pPr>
            <a:r>
              <a:rPr lang="es-MX" dirty="0"/>
              <a:t>Debido a que el propósito de una clase es encapsular la complejidad, existen mecanismos para ocultar la complejidad de la implementación dentro de la clase.</a:t>
            </a:r>
          </a:p>
          <a:p>
            <a:pPr marL="0" indent="0">
              <a:buNone/>
            </a:pPr>
            <a:r>
              <a:rPr lang="es-MX" dirty="0"/>
              <a:t>Cada miembro de la clase puede ser marcado como:</a:t>
            </a:r>
          </a:p>
          <a:p>
            <a:pPr marL="0" indent="0">
              <a:buNone/>
            </a:pPr>
            <a:r>
              <a:rPr lang="es-MX" dirty="0"/>
              <a:t>Publico (+): Una interfaz publica representa todo lo que puede ser visto y </a:t>
            </a:r>
            <a:r>
              <a:rPr lang="es-MX" dirty="0" err="1"/>
              <a:t>accesado</a:t>
            </a:r>
            <a:r>
              <a:rPr lang="es-MX" dirty="0"/>
              <a:t> por cualquier entidad externa a las instancias de esa clase.</a:t>
            </a:r>
          </a:p>
          <a:p>
            <a:pPr marL="0" indent="0">
              <a:buNone/>
            </a:pPr>
            <a:r>
              <a:rPr lang="es-MX" dirty="0"/>
              <a:t>Privado (-): Los miembros privados de una clase solo pueden ser </a:t>
            </a:r>
            <a:r>
              <a:rPr lang="es-MX" dirty="0" err="1"/>
              <a:t>accesados</a:t>
            </a:r>
            <a:r>
              <a:rPr lang="es-MX" dirty="0"/>
              <a:t> miembros de la misma clase. Cualquier otra entidad ajena a las instancias de esa clase no puede acceder a ninguno de estos miembros.</a:t>
            </a:r>
          </a:p>
        </p:txBody>
      </p:sp>
    </p:spTree>
    <p:extLst>
      <p:ext uri="{BB962C8B-B14F-4D97-AF65-F5344CB8AC3E}">
        <p14:creationId xmlns:p14="http://schemas.microsoft.com/office/powerpoint/2010/main" val="1270878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9F173-E011-4C3C-B52A-B4F63BEEAE70}"/>
              </a:ext>
            </a:extLst>
          </p:cNvPr>
          <p:cNvSpPr>
            <a:spLocks noGrp="1"/>
          </p:cNvSpPr>
          <p:nvPr>
            <p:ph type="title"/>
          </p:nvPr>
        </p:nvSpPr>
        <p:spPr/>
        <p:txBody>
          <a:bodyPr/>
          <a:lstStyle/>
          <a:p>
            <a:r>
              <a:rPr lang="es-MX" dirty="0"/>
              <a:t>Encapsulamiento</a:t>
            </a:r>
          </a:p>
        </p:txBody>
      </p:sp>
      <p:sp>
        <p:nvSpPr>
          <p:cNvPr id="3" name="Marcador de contenido 2">
            <a:extLst>
              <a:ext uri="{FF2B5EF4-FFF2-40B4-BE49-F238E27FC236}">
                <a16:creationId xmlns:a16="http://schemas.microsoft.com/office/drawing/2014/main" id="{28BA44CB-85EE-40B8-B993-BAF83782BDA0}"/>
              </a:ext>
            </a:extLst>
          </p:cNvPr>
          <p:cNvSpPr>
            <a:spLocks noGrp="1"/>
          </p:cNvSpPr>
          <p:nvPr>
            <p:ph idx="1"/>
          </p:nvPr>
        </p:nvSpPr>
        <p:spPr/>
        <p:txBody>
          <a:bodyPr/>
          <a:lstStyle/>
          <a:p>
            <a:pPr marL="0" indent="0">
              <a:buNone/>
            </a:pPr>
            <a:r>
              <a:rPr lang="es-MX" dirty="0"/>
              <a:t>De acuerdo a la notación UML, las clases se modelan mediante un rectángulo dividido en tres secciones.</a:t>
            </a:r>
          </a:p>
        </p:txBody>
      </p:sp>
      <p:pic>
        <p:nvPicPr>
          <p:cNvPr id="5" name="Imagen 4" descr="Imagen que contiene texto, mapa&#10;&#10;Descripción generada automáticamente">
            <a:extLst>
              <a:ext uri="{FF2B5EF4-FFF2-40B4-BE49-F238E27FC236}">
                <a16:creationId xmlns:a16="http://schemas.microsoft.com/office/drawing/2014/main" id="{693806EB-F689-42FD-8E29-D8B644FA8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9062" y="3313718"/>
            <a:ext cx="4333875" cy="2476500"/>
          </a:xfrm>
          <a:prstGeom prst="rect">
            <a:avLst/>
          </a:prstGeom>
        </p:spPr>
      </p:pic>
    </p:spTree>
    <p:extLst>
      <p:ext uri="{BB962C8B-B14F-4D97-AF65-F5344CB8AC3E}">
        <p14:creationId xmlns:p14="http://schemas.microsoft.com/office/powerpoint/2010/main" val="3747611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5CD27-3CE6-4812-831C-E5D1CB661A4A}"/>
              </a:ext>
            </a:extLst>
          </p:cNvPr>
          <p:cNvSpPr>
            <a:spLocks noGrp="1"/>
          </p:cNvSpPr>
          <p:nvPr>
            <p:ph type="title"/>
          </p:nvPr>
        </p:nvSpPr>
        <p:spPr/>
        <p:txBody>
          <a:bodyPr/>
          <a:lstStyle/>
          <a:p>
            <a:r>
              <a:rPr lang="es-MX" dirty="0"/>
              <a:t>Herencia</a:t>
            </a:r>
          </a:p>
        </p:txBody>
      </p:sp>
      <p:sp>
        <p:nvSpPr>
          <p:cNvPr id="3" name="Marcador de contenido 2">
            <a:extLst>
              <a:ext uri="{FF2B5EF4-FFF2-40B4-BE49-F238E27FC236}">
                <a16:creationId xmlns:a16="http://schemas.microsoft.com/office/drawing/2014/main" id="{A356E653-4A44-4DF9-B391-B8F53C162160}"/>
              </a:ext>
            </a:extLst>
          </p:cNvPr>
          <p:cNvSpPr>
            <a:spLocks noGrp="1"/>
          </p:cNvSpPr>
          <p:nvPr>
            <p:ph idx="1"/>
          </p:nvPr>
        </p:nvSpPr>
        <p:spPr/>
        <p:txBody>
          <a:bodyPr/>
          <a:lstStyle/>
          <a:p>
            <a:pPr marL="0" indent="0" algn="just">
              <a:buNone/>
            </a:pPr>
            <a:r>
              <a:rPr lang="es-MX" dirty="0"/>
              <a:t>La herencia es un mecanismo a través del cual se puede definir una clase como un caso especial de otra clase.</a:t>
            </a:r>
          </a:p>
          <a:p>
            <a:pPr marL="0" indent="0" algn="just">
              <a:buNone/>
            </a:pPr>
            <a:r>
              <a:rPr lang="es-MX" dirty="0"/>
              <a:t>Se dice que la clase especializada </a:t>
            </a:r>
            <a:r>
              <a:rPr lang="es-MX" b="1" i="1" dirty="0"/>
              <a:t>hereda</a:t>
            </a:r>
            <a:r>
              <a:rPr lang="es-MX" dirty="0"/>
              <a:t> las características y comportamiento de la clase general. En la clase especializada se definen características y comportamientos adicionales, y además se puede </a:t>
            </a:r>
            <a:r>
              <a:rPr lang="es-MX" u="sng" dirty="0"/>
              <a:t>redefinir un comportamiento de la clase general</a:t>
            </a:r>
            <a:r>
              <a:rPr lang="es-MX" dirty="0"/>
              <a:t>, desde el punto de vista de la programación, nos permite la reutilización de código.</a:t>
            </a:r>
          </a:p>
          <a:p>
            <a:pPr marL="0" indent="0" algn="just">
              <a:buNone/>
            </a:pPr>
            <a:r>
              <a:rPr lang="es-MX" dirty="0"/>
              <a:t>La clase </a:t>
            </a:r>
            <a:r>
              <a:rPr lang="es-MX" b="1" i="1" dirty="0"/>
              <a:t>especializada</a:t>
            </a:r>
            <a:r>
              <a:rPr lang="es-MX" dirty="0"/>
              <a:t> se conoce como clase hija o </a:t>
            </a:r>
            <a:r>
              <a:rPr lang="es-MX" b="1" i="1" dirty="0"/>
              <a:t>subclase</a:t>
            </a:r>
            <a:r>
              <a:rPr lang="es-MX" dirty="0"/>
              <a:t> y la clase </a:t>
            </a:r>
            <a:r>
              <a:rPr lang="es-MX" b="1" i="1" dirty="0"/>
              <a:t>general</a:t>
            </a:r>
            <a:r>
              <a:rPr lang="es-MX" dirty="0"/>
              <a:t> se conoce como clase padre o </a:t>
            </a:r>
            <a:r>
              <a:rPr lang="es-MX" b="1" i="1" dirty="0"/>
              <a:t>superclase</a:t>
            </a:r>
            <a:r>
              <a:rPr lang="es-MX" dirty="0"/>
              <a:t>.</a:t>
            </a:r>
          </a:p>
        </p:txBody>
      </p:sp>
    </p:spTree>
    <p:extLst>
      <p:ext uri="{BB962C8B-B14F-4D97-AF65-F5344CB8AC3E}">
        <p14:creationId xmlns:p14="http://schemas.microsoft.com/office/powerpoint/2010/main" val="2505548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59A40-1F6E-478A-B157-63E2E4D80F8F}"/>
              </a:ext>
            </a:extLst>
          </p:cNvPr>
          <p:cNvSpPr>
            <a:spLocks noGrp="1"/>
          </p:cNvSpPr>
          <p:nvPr>
            <p:ph type="title"/>
          </p:nvPr>
        </p:nvSpPr>
        <p:spPr/>
        <p:txBody>
          <a:bodyPr/>
          <a:lstStyle/>
          <a:p>
            <a:r>
              <a:rPr lang="es-MX" dirty="0"/>
              <a:t>Herencia</a:t>
            </a:r>
          </a:p>
        </p:txBody>
      </p:sp>
      <p:pic>
        <p:nvPicPr>
          <p:cNvPr id="5" name="Marcador de contenido 4" descr="Imagen que contiene captura de pantalla&#10;&#10;Descripción generada automáticamente">
            <a:extLst>
              <a:ext uri="{FF2B5EF4-FFF2-40B4-BE49-F238E27FC236}">
                <a16:creationId xmlns:a16="http://schemas.microsoft.com/office/drawing/2014/main" id="{8A97B9AD-32D6-48C9-93F0-606734F0C6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310" t="22058"/>
          <a:stretch/>
        </p:blipFill>
        <p:spPr>
          <a:xfrm>
            <a:off x="3362179" y="1153550"/>
            <a:ext cx="6301621" cy="5180492"/>
          </a:xfrm>
        </p:spPr>
      </p:pic>
    </p:spTree>
    <p:extLst>
      <p:ext uri="{BB962C8B-B14F-4D97-AF65-F5344CB8AC3E}">
        <p14:creationId xmlns:p14="http://schemas.microsoft.com/office/powerpoint/2010/main" val="1402192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40BAC-727D-4408-BF1C-D43A44FD4A12}"/>
              </a:ext>
            </a:extLst>
          </p:cNvPr>
          <p:cNvSpPr>
            <a:spLocks noGrp="1"/>
          </p:cNvSpPr>
          <p:nvPr>
            <p:ph type="title"/>
          </p:nvPr>
        </p:nvSpPr>
        <p:spPr/>
        <p:txBody>
          <a:bodyPr/>
          <a:lstStyle/>
          <a:p>
            <a:r>
              <a:rPr lang="es-MX" dirty="0"/>
              <a:t>Herencia</a:t>
            </a:r>
          </a:p>
        </p:txBody>
      </p:sp>
      <p:sp>
        <p:nvSpPr>
          <p:cNvPr id="3" name="Marcador de contenido 2">
            <a:extLst>
              <a:ext uri="{FF2B5EF4-FFF2-40B4-BE49-F238E27FC236}">
                <a16:creationId xmlns:a16="http://schemas.microsoft.com/office/drawing/2014/main" id="{57BACAC9-FFCD-458F-BDA6-081DEFCCD98C}"/>
              </a:ext>
            </a:extLst>
          </p:cNvPr>
          <p:cNvSpPr>
            <a:spLocks noGrp="1"/>
          </p:cNvSpPr>
          <p:nvPr>
            <p:ph idx="1"/>
          </p:nvPr>
        </p:nvSpPr>
        <p:spPr/>
        <p:txBody>
          <a:bodyPr/>
          <a:lstStyle/>
          <a:p>
            <a:pPr marL="0" indent="0">
              <a:buNone/>
            </a:pPr>
            <a:r>
              <a:rPr lang="es-MX" dirty="0"/>
              <a:t>Nótese que los atributos y métodos que una subclase hereda no se muestran de manera explicita, en cada subclase solo se muestran los atributos y métodos específicos de las subclases.</a:t>
            </a:r>
          </a:p>
        </p:txBody>
      </p:sp>
    </p:spTree>
    <p:extLst>
      <p:ext uri="{BB962C8B-B14F-4D97-AF65-F5344CB8AC3E}">
        <p14:creationId xmlns:p14="http://schemas.microsoft.com/office/powerpoint/2010/main" val="3963740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5CD27-3CE6-4812-831C-E5D1CB661A4A}"/>
              </a:ext>
            </a:extLst>
          </p:cNvPr>
          <p:cNvSpPr>
            <a:spLocks noGrp="1"/>
          </p:cNvSpPr>
          <p:nvPr>
            <p:ph type="title"/>
          </p:nvPr>
        </p:nvSpPr>
        <p:spPr/>
        <p:txBody>
          <a:bodyPr/>
          <a:lstStyle/>
          <a:p>
            <a:r>
              <a:rPr lang="es-MX" dirty="0"/>
              <a:t>Jerarquía de clases</a:t>
            </a:r>
          </a:p>
        </p:txBody>
      </p:sp>
      <p:sp>
        <p:nvSpPr>
          <p:cNvPr id="3" name="Marcador de contenido 2">
            <a:extLst>
              <a:ext uri="{FF2B5EF4-FFF2-40B4-BE49-F238E27FC236}">
                <a16:creationId xmlns:a16="http://schemas.microsoft.com/office/drawing/2014/main" id="{A356E653-4A44-4DF9-B391-B8F53C162160}"/>
              </a:ext>
            </a:extLst>
          </p:cNvPr>
          <p:cNvSpPr>
            <a:spLocks noGrp="1"/>
          </p:cNvSpPr>
          <p:nvPr>
            <p:ph idx="1"/>
          </p:nvPr>
        </p:nvSpPr>
        <p:spPr/>
        <p:txBody>
          <a:bodyPr>
            <a:normAutofit/>
          </a:bodyPr>
          <a:lstStyle/>
          <a:p>
            <a:pPr marL="0" indent="0" algn="just">
              <a:buNone/>
            </a:pPr>
            <a:r>
              <a:rPr lang="es-MX" dirty="0"/>
              <a:t>La herencia nos permite la creación de clasificaciones jerárquicas. </a:t>
            </a:r>
          </a:p>
          <a:p>
            <a:pPr marL="0" indent="0" algn="just">
              <a:buNone/>
            </a:pPr>
            <a:r>
              <a:rPr lang="es-MX" dirty="0"/>
              <a:t>A la relación entre una subclase y la superclase inmediata se le conoce como generalización. A la subclase se le conoce como especialización. Una jerarquía con una o mas generalizaciones se conoce como una jerarquía de herencia o una generalización jerárquica.</a:t>
            </a:r>
          </a:p>
          <a:p>
            <a:pPr marL="0" indent="0" algn="just">
              <a:buNone/>
            </a:pPr>
            <a:r>
              <a:rPr lang="es-MX" dirty="0"/>
              <a:t>Para evitar crear generalizaciones invalidas, se puede utilizar la regla “es un(a)”. </a:t>
            </a:r>
          </a:p>
          <a:p>
            <a:pPr marL="0" indent="0" algn="just">
              <a:buNone/>
            </a:pPr>
            <a:r>
              <a:rPr lang="es-MX" dirty="0"/>
              <a:t>La regla “es un(a)” dice que la clase B solo puede ser una subclase de A si tiene sentido la frase “un B es un A”. Por ejemplo, la relación entre las clases </a:t>
            </a:r>
            <a:r>
              <a:rPr lang="es-MX" i="1" dirty="0"/>
              <a:t>estudiante</a:t>
            </a:r>
            <a:r>
              <a:rPr lang="es-MX" dirty="0"/>
              <a:t> y </a:t>
            </a:r>
            <a:r>
              <a:rPr lang="es-MX" i="1" dirty="0"/>
              <a:t>persona </a:t>
            </a:r>
            <a:r>
              <a:rPr lang="es-MX" dirty="0"/>
              <a:t>puede describirse por medio de la frase “un </a:t>
            </a:r>
            <a:r>
              <a:rPr lang="es-MX" i="1" dirty="0"/>
              <a:t>estudiante</a:t>
            </a:r>
            <a:r>
              <a:rPr lang="es-MX" dirty="0"/>
              <a:t> </a:t>
            </a:r>
            <a:r>
              <a:rPr lang="es-MX" b="1" dirty="0"/>
              <a:t>es una</a:t>
            </a:r>
            <a:r>
              <a:rPr lang="es-MX" dirty="0"/>
              <a:t> </a:t>
            </a:r>
            <a:r>
              <a:rPr lang="es-MX" i="1" dirty="0"/>
              <a:t>persona</a:t>
            </a:r>
            <a:r>
              <a:rPr lang="es-MX" dirty="0"/>
              <a:t>”</a:t>
            </a:r>
          </a:p>
        </p:txBody>
      </p:sp>
    </p:spTree>
    <p:extLst>
      <p:ext uri="{BB962C8B-B14F-4D97-AF65-F5344CB8AC3E}">
        <p14:creationId xmlns:p14="http://schemas.microsoft.com/office/powerpoint/2010/main" val="4099563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DF8A11-D939-4CF0-B9F1-354A7BFA3A1D}"/>
              </a:ext>
            </a:extLst>
          </p:cNvPr>
          <p:cNvSpPr>
            <a:spLocks noGrp="1"/>
          </p:cNvSpPr>
          <p:nvPr>
            <p:ph type="title"/>
          </p:nvPr>
        </p:nvSpPr>
        <p:spPr/>
        <p:txBody>
          <a:bodyPr/>
          <a:lstStyle/>
          <a:p>
            <a:r>
              <a:rPr lang="es-MX" dirty="0"/>
              <a:t>Jerarquía de clases</a:t>
            </a:r>
          </a:p>
        </p:txBody>
      </p:sp>
      <p:sp>
        <p:nvSpPr>
          <p:cNvPr id="3" name="Marcador de contenido 2">
            <a:extLst>
              <a:ext uri="{FF2B5EF4-FFF2-40B4-BE49-F238E27FC236}">
                <a16:creationId xmlns:a16="http://schemas.microsoft.com/office/drawing/2014/main" id="{E548C07C-52D9-493C-99F7-2AB06382DD63}"/>
              </a:ext>
            </a:extLst>
          </p:cNvPr>
          <p:cNvSpPr>
            <a:spLocks noGrp="1"/>
          </p:cNvSpPr>
          <p:nvPr>
            <p:ph idx="1"/>
          </p:nvPr>
        </p:nvSpPr>
        <p:spPr/>
        <p:txBody>
          <a:bodyPr>
            <a:normAutofit/>
          </a:bodyPr>
          <a:lstStyle/>
          <a:p>
            <a:pPr marL="0" indent="0">
              <a:buNone/>
            </a:pPr>
            <a:r>
              <a:rPr lang="es-MX" dirty="0"/>
              <a:t>Si durante el modelado de clases se detecta un uso invalido de la regla “es un(a)”, se ha creado una mala generalización.</a:t>
            </a:r>
          </a:p>
          <a:p>
            <a:pPr marL="0" indent="0">
              <a:buNone/>
            </a:pPr>
            <a:r>
              <a:rPr lang="es-MX" dirty="0"/>
              <a:t>De cualquier forma, pueden existir malas generalizaciones que cumplan con la regla “es un(a)”, por lo tanto se deben considerar los siguientes puntos:</a:t>
            </a:r>
          </a:p>
          <a:p>
            <a:r>
              <a:rPr lang="es-MX" dirty="0"/>
              <a:t>Clases con nombres ambiguos.</a:t>
            </a:r>
          </a:p>
          <a:p>
            <a:r>
              <a:rPr lang="es-MX" dirty="0"/>
              <a:t>Una subclase debe mantener las características que la distinguen durante toda su vida útil. Ejemplo: La creación de una clase </a:t>
            </a:r>
            <a:r>
              <a:rPr lang="es-MX" dirty="0" err="1"/>
              <a:t>AutoDescompuesto</a:t>
            </a:r>
            <a:r>
              <a:rPr lang="es-MX" dirty="0"/>
              <a:t>, como especialización de la clase Auto, cumple con la regla “es un(a)”, un </a:t>
            </a:r>
            <a:r>
              <a:rPr lang="es-MX" dirty="0" err="1"/>
              <a:t>AutoDescompuesto</a:t>
            </a:r>
            <a:r>
              <a:rPr lang="es-MX" dirty="0"/>
              <a:t> es un Auto, sin embargo, una vez que un auto con esta clasificación sea reparado, dejara de pertenecer a esa clasificación.</a:t>
            </a:r>
          </a:p>
          <a:p>
            <a:endParaRPr lang="es-MX" dirty="0"/>
          </a:p>
        </p:txBody>
      </p:sp>
    </p:spTree>
    <p:extLst>
      <p:ext uri="{BB962C8B-B14F-4D97-AF65-F5344CB8AC3E}">
        <p14:creationId xmlns:p14="http://schemas.microsoft.com/office/powerpoint/2010/main" val="292311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DCBB2-B0BB-4439-9469-EFC6902ED832}"/>
              </a:ext>
            </a:extLst>
          </p:cNvPr>
          <p:cNvSpPr>
            <a:spLocks noGrp="1"/>
          </p:cNvSpPr>
          <p:nvPr>
            <p:ph type="title"/>
          </p:nvPr>
        </p:nvSpPr>
        <p:spPr/>
        <p:txBody>
          <a:bodyPr/>
          <a:lstStyle/>
          <a:p>
            <a:r>
              <a:rPr lang="es-MX" dirty="0"/>
              <a:t>Definición de paradigma</a:t>
            </a:r>
          </a:p>
        </p:txBody>
      </p:sp>
      <p:sp>
        <p:nvSpPr>
          <p:cNvPr id="3" name="Marcador de contenido 2">
            <a:extLst>
              <a:ext uri="{FF2B5EF4-FFF2-40B4-BE49-F238E27FC236}">
                <a16:creationId xmlns:a16="http://schemas.microsoft.com/office/drawing/2014/main" id="{A4AEB245-B00D-4838-B5CF-8D35BC253419}"/>
              </a:ext>
            </a:extLst>
          </p:cNvPr>
          <p:cNvSpPr>
            <a:spLocks noGrp="1"/>
          </p:cNvSpPr>
          <p:nvPr>
            <p:ph idx="1"/>
          </p:nvPr>
        </p:nvSpPr>
        <p:spPr/>
        <p:txBody>
          <a:bodyPr/>
          <a:lstStyle/>
          <a:p>
            <a:pPr marL="0" indent="0" algn="just">
              <a:buNone/>
            </a:pPr>
            <a:r>
              <a:rPr lang="es-MX" dirty="0"/>
              <a:t>De acuerdo con la RAE, un paradigma es “una teoría o conjunto de teorías cuyo núcleo central se acepta sin cuestionar y que suministra la base o modelo para resolver problemas y avanzar en el conocimiento”.</a:t>
            </a:r>
          </a:p>
          <a:p>
            <a:pPr marL="0" indent="0" algn="just">
              <a:buNone/>
            </a:pPr>
            <a:endParaRPr lang="es-MX" dirty="0"/>
          </a:p>
          <a:p>
            <a:pPr marL="0" indent="0">
              <a:buNone/>
            </a:pPr>
            <a:r>
              <a:rPr lang="es-MX" dirty="0"/>
              <a:t>Dentro del área de la investigación científica, un paradigma es:</a:t>
            </a:r>
          </a:p>
          <a:p>
            <a:pPr marL="0" indent="0" algn="just">
              <a:buNone/>
            </a:pPr>
            <a:r>
              <a:rPr lang="es-MX" dirty="0"/>
              <a:t>Un conjunto de teorías, proposiciones, valores, creencias y técnicas compartido por una comunidad científica y que determina su forma de hacer ciencia y lo que será considerado como ciencia durante el periodo de su predominio. El paradigma constituye el trasfondo de toda investigación científica y determina el alcance y los límites de esta.</a:t>
            </a:r>
          </a:p>
          <a:p>
            <a:pPr marL="0" indent="0" algn="just">
              <a:buNone/>
            </a:pPr>
            <a:endParaRPr lang="es-MX" dirty="0"/>
          </a:p>
        </p:txBody>
      </p:sp>
    </p:spTree>
    <p:extLst>
      <p:ext uri="{BB962C8B-B14F-4D97-AF65-F5344CB8AC3E}">
        <p14:creationId xmlns:p14="http://schemas.microsoft.com/office/powerpoint/2010/main" val="3772420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25EF58-23F1-4810-A344-221E7FFD4B13}"/>
              </a:ext>
            </a:extLst>
          </p:cNvPr>
          <p:cNvSpPr>
            <a:spLocks noGrp="1"/>
          </p:cNvSpPr>
          <p:nvPr>
            <p:ph type="title"/>
          </p:nvPr>
        </p:nvSpPr>
        <p:spPr/>
        <p:txBody>
          <a:bodyPr/>
          <a:lstStyle/>
          <a:p>
            <a:r>
              <a:rPr lang="es-MX" dirty="0"/>
              <a:t>Jerarquía de clases</a:t>
            </a:r>
          </a:p>
        </p:txBody>
      </p:sp>
      <p:sp>
        <p:nvSpPr>
          <p:cNvPr id="3" name="Marcador de contenido 2">
            <a:extLst>
              <a:ext uri="{FF2B5EF4-FFF2-40B4-BE49-F238E27FC236}">
                <a16:creationId xmlns:a16="http://schemas.microsoft.com/office/drawing/2014/main" id="{1F5BC948-79E8-4BF1-9715-6E9E3C166D5A}"/>
              </a:ext>
            </a:extLst>
          </p:cNvPr>
          <p:cNvSpPr>
            <a:spLocks noGrp="1"/>
          </p:cNvSpPr>
          <p:nvPr>
            <p:ph idx="1"/>
          </p:nvPr>
        </p:nvSpPr>
        <p:spPr/>
        <p:txBody>
          <a:bodyPr/>
          <a:lstStyle/>
          <a:p>
            <a:r>
              <a:rPr lang="es-MX" b="1" dirty="0"/>
              <a:t>Todos</a:t>
            </a:r>
            <a:r>
              <a:rPr lang="es-MX" dirty="0"/>
              <a:t> los atributos y métodos de una superclase deben pertenecer como características propias de cada subclase.</a:t>
            </a:r>
          </a:p>
          <a:p>
            <a:pPr marL="0" indent="0" algn="just">
              <a:buNone/>
            </a:pPr>
            <a:r>
              <a:rPr lang="es-MX" dirty="0"/>
              <a:t>En conclusión la herencia y la jerarquía de clases nos permiten la reutilización de código y evitan la duplicidad del mismo, sin embargo, una mal análisis conducirá a generalizaciones mal formadas generando un modelo difícil de entender.</a:t>
            </a:r>
          </a:p>
        </p:txBody>
      </p:sp>
    </p:spTree>
    <p:extLst>
      <p:ext uri="{BB962C8B-B14F-4D97-AF65-F5344CB8AC3E}">
        <p14:creationId xmlns:p14="http://schemas.microsoft.com/office/powerpoint/2010/main" val="615592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Imagen que contiene captura de pantalla&#10;&#10;Descripción generada automáticamente">
            <a:extLst>
              <a:ext uri="{FF2B5EF4-FFF2-40B4-BE49-F238E27FC236}">
                <a16:creationId xmlns:a16="http://schemas.microsoft.com/office/drawing/2014/main" id="{A53002D0-8582-43C0-BB58-BB7EED4956BB}"/>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45011"/>
          <a:stretch/>
        </p:blipFill>
        <p:spPr>
          <a:xfrm>
            <a:off x="0" y="1011238"/>
            <a:ext cx="11941175" cy="4835525"/>
          </a:xfrm>
        </p:spPr>
      </p:pic>
    </p:spTree>
    <p:extLst>
      <p:ext uri="{BB962C8B-B14F-4D97-AF65-F5344CB8AC3E}">
        <p14:creationId xmlns:p14="http://schemas.microsoft.com/office/powerpoint/2010/main" val="2821619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B3CAB5-9755-41A4-9F93-55B0B384E96C}"/>
              </a:ext>
            </a:extLst>
          </p:cNvPr>
          <p:cNvSpPr>
            <a:spLocks noGrp="1"/>
          </p:cNvSpPr>
          <p:nvPr>
            <p:ph type="title"/>
          </p:nvPr>
        </p:nvSpPr>
        <p:spPr/>
        <p:txBody>
          <a:bodyPr/>
          <a:lstStyle/>
          <a:p>
            <a:r>
              <a:rPr lang="es-MX" dirty="0"/>
              <a:t>Polimorfismo</a:t>
            </a:r>
          </a:p>
        </p:txBody>
      </p:sp>
      <p:sp>
        <p:nvSpPr>
          <p:cNvPr id="3" name="Marcador de contenido 2">
            <a:extLst>
              <a:ext uri="{FF2B5EF4-FFF2-40B4-BE49-F238E27FC236}">
                <a16:creationId xmlns:a16="http://schemas.microsoft.com/office/drawing/2014/main" id="{0ECC10A4-CE02-4A7E-B90F-4C1AF453C9B9}"/>
              </a:ext>
            </a:extLst>
          </p:cNvPr>
          <p:cNvSpPr>
            <a:spLocks noGrp="1"/>
          </p:cNvSpPr>
          <p:nvPr>
            <p:ph idx="1"/>
          </p:nvPr>
        </p:nvSpPr>
        <p:spPr/>
        <p:txBody>
          <a:bodyPr/>
          <a:lstStyle/>
          <a:p>
            <a:pPr marL="0" indent="0" algn="just">
              <a:buNone/>
            </a:pPr>
            <a:r>
              <a:rPr lang="es-MX" dirty="0"/>
              <a:t>La palabra polimorfismo quiere decir </a:t>
            </a:r>
            <a:r>
              <a:rPr lang="es-MX" b="1" dirty="0"/>
              <a:t>muchas formas</a:t>
            </a:r>
            <a:r>
              <a:rPr lang="es-MX" dirty="0"/>
              <a:t>. Se refiere a la habilidad de dos objetos distintos de responder al mismo mensaje de forma única.</a:t>
            </a:r>
          </a:p>
          <a:p>
            <a:pPr marL="0" indent="0" algn="just">
              <a:buNone/>
            </a:pPr>
            <a:r>
              <a:rPr lang="es-MX" dirty="0"/>
              <a:t>Es una característica que permite que una misma interfaz sea utilizada para una clase general de acciones. También se define como </a:t>
            </a:r>
            <a:r>
              <a:rPr lang="es-MX" i="1" dirty="0"/>
              <a:t>una interfaz, múltiples acciones (métodos).</a:t>
            </a:r>
          </a:p>
          <a:p>
            <a:pPr marL="0" indent="0" algn="just">
              <a:buNone/>
            </a:pPr>
            <a:r>
              <a:rPr lang="es-MX" dirty="0"/>
              <a:t>La acción a realizar esta determinada por la naturaleza de la situación. </a:t>
            </a:r>
          </a:p>
        </p:txBody>
      </p:sp>
    </p:spTree>
    <p:extLst>
      <p:ext uri="{BB962C8B-B14F-4D97-AF65-F5344CB8AC3E}">
        <p14:creationId xmlns:p14="http://schemas.microsoft.com/office/powerpoint/2010/main" val="262605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2446D-35C4-4DB4-9332-249481FC38DA}"/>
              </a:ext>
            </a:extLst>
          </p:cNvPr>
          <p:cNvSpPr>
            <a:spLocks noGrp="1"/>
          </p:cNvSpPr>
          <p:nvPr>
            <p:ph type="title"/>
          </p:nvPr>
        </p:nvSpPr>
        <p:spPr/>
        <p:txBody>
          <a:bodyPr/>
          <a:lstStyle/>
          <a:p>
            <a:r>
              <a:rPr lang="es-MX" dirty="0"/>
              <a:t>Polimorfismo - Sobrecarga</a:t>
            </a:r>
          </a:p>
        </p:txBody>
      </p:sp>
      <p:sp>
        <p:nvSpPr>
          <p:cNvPr id="3" name="Marcador de contenido 2">
            <a:extLst>
              <a:ext uri="{FF2B5EF4-FFF2-40B4-BE49-F238E27FC236}">
                <a16:creationId xmlns:a16="http://schemas.microsoft.com/office/drawing/2014/main" id="{5D3FD223-D1AA-4094-9823-164C5F52BD8E}"/>
              </a:ext>
            </a:extLst>
          </p:cNvPr>
          <p:cNvSpPr>
            <a:spLocks noGrp="1"/>
          </p:cNvSpPr>
          <p:nvPr>
            <p:ph idx="1"/>
          </p:nvPr>
        </p:nvSpPr>
        <p:spPr/>
        <p:txBody>
          <a:bodyPr/>
          <a:lstStyle/>
          <a:p>
            <a:pPr marL="0" indent="0" algn="just">
              <a:buNone/>
            </a:pPr>
            <a:r>
              <a:rPr lang="es-MX" dirty="0"/>
              <a:t>La </a:t>
            </a:r>
            <a:r>
              <a:rPr lang="es-MX" b="1" dirty="0"/>
              <a:t>sobrecarga</a:t>
            </a:r>
            <a:r>
              <a:rPr lang="es-MX" dirty="0"/>
              <a:t> se refiere al uso de un mismo nombre (una misma interfaz) para hacer referencia a mas de un comportamiento (método) </a:t>
            </a:r>
            <a:r>
              <a:rPr lang="es-MX" b="1" i="1" u="sng" dirty="0"/>
              <a:t>dentro de una misma clase</a:t>
            </a:r>
            <a:r>
              <a:rPr lang="es-MX" dirty="0"/>
              <a:t>; cada comportamiento estará definido dependiendo de la información que se proporcione para realizar una acción (datos de diferente tipo, cantidad de parámetros que recibe).</a:t>
            </a:r>
          </a:p>
          <a:p>
            <a:pPr marL="0" indent="0">
              <a:buNone/>
            </a:pPr>
            <a:endParaRPr lang="es-MX" dirty="0"/>
          </a:p>
        </p:txBody>
      </p:sp>
      <p:pic>
        <p:nvPicPr>
          <p:cNvPr id="5" name="Imagen 4" descr="Imagen que contiene captura de pantalla&#10;&#10;Descripción generada automáticamente">
            <a:extLst>
              <a:ext uri="{FF2B5EF4-FFF2-40B4-BE49-F238E27FC236}">
                <a16:creationId xmlns:a16="http://schemas.microsoft.com/office/drawing/2014/main" id="{7AB85E8A-9BEB-446A-A812-BCE2C0233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350" y="4044950"/>
            <a:ext cx="5067300" cy="2266950"/>
          </a:xfrm>
          <a:prstGeom prst="rect">
            <a:avLst/>
          </a:prstGeom>
        </p:spPr>
      </p:pic>
    </p:spTree>
    <p:extLst>
      <p:ext uri="{BB962C8B-B14F-4D97-AF65-F5344CB8AC3E}">
        <p14:creationId xmlns:p14="http://schemas.microsoft.com/office/powerpoint/2010/main" val="1150579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BBA29-37CE-4DD8-B1B3-E2CF1B40CFDA}"/>
              </a:ext>
            </a:extLst>
          </p:cNvPr>
          <p:cNvSpPr>
            <a:spLocks noGrp="1"/>
          </p:cNvSpPr>
          <p:nvPr>
            <p:ph type="title"/>
          </p:nvPr>
        </p:nvSpPr>
        <p:spPr/>
        <p:txBody>
          <a:bodyPr/>
          <a:lstStyle/>
          <a:p>
            <a:r>
              <a:rPr lang="es-MX" dirty="0"/>
              <a:t>Polimorfismo - Sobreescritura</a:t>
            </a:r>
          </a:p>
        </p:txBody>
      </p:sp>
      <p:sp>
        <p:nvSpPr>
          <p:cNvPr id="3" name="Marcador de contenido 2">
            <a:extLst>
              <a:ext uri="{FF2B5EF4-FFF2-40B4-BE49-F238E27FC236}">
                <a16:creationId xmlns:a16="http://schemas.microsoft.com/office/drawing/2014/main" id="{47DD87F9-4161-462E-ADFB-2B533A5F329B}"/>
              </a:ext>
            </a:extLst>
          </p:cNvPr>
          <p:cNvSpPr>
            <a:spLocks noGrp="1"/>
          </p:cNvSpPr>
          <p:nvPr>
            <p:ph idx="1"/>
          </p:nvPr>
        </p:nvSpPr>
        <p:spPr/>
        <p:txBody>
          <a:bodyPr>
            <a:normAutofit/>
          </a:bodyPr>
          <a:lstStyle/>
          <a:p>
            <a:pPr marL="0" indent="0">
              <a:buNone/>
            </a:pPr>
            <a:r>
              <a:rPr lang="es-MX" dirty="0"/>
              <a:t>La sobreescritura esta relacionada con la herencia, y se refiere a la especialización de un comportamiento heredado.</a:t>
            </a:r>
          </a:p>
          <a:p>
            <a:pPr marL="0" indent="0" algn="just">
              <a:buNone/>
            </a:pPr>
            <a:r>
              <a:rPr lang="es-MX" dirty="0"/>
              <a:t>Cuando una subclase define un método con el mismo identificador y la misma lista de argumentos, se dice que la subclase </a:t>
            </a:r>
            <a:r>
              <a:rPr lang="es-MX" dirty="0" err="1"/>
              <a:t>sobreescribe</a:t>
            </a:r>
            <a:r>
              <a:rPr lang="es-MX" dirty="0"/>
              <a:t> (suprime) el método heredado de la clase padre.</a:t>
            </a:r>
          </a:p>
          <a:p>
            <a:pPr marL="0" indent="0" algn="just">
              <a:buNone/>
            </a:pPr>
            <a:r>
              <a:rPr lang="es-MX" dirty="0"/>
              <a:t>La sobreescritura es útil cuando:</a:t>
            </a:r>
          </a:p>
          <a:p>
            <a:pPr algn="just"/>
            <a:r>
              <a:rPr lang="es-MX" dirty="0"/>
              <a:t>No se conoce el código fuente de un método en la superclase, pero se requiere una diferente funcionalidad.</a:t>
            </a:r>
          </a:p>
          <a:p>
            <a:pPr algn="just"/>
            <a:r>
              <a:rPr lang="es-MX" dirty="0"/>
              <a:t>La versión original de un método es útil para algunos casos y por tanto se desea que permanezca intacto.</a:t>
            </a:r>
          </a:p>
        </p:txBody>
      </p:sp>
    </p:spTree>
    <p:extLst>
      <p:ext uri="{BB962C8B-B14F-4D97-AF65-F5344CB8AC3E}">
        <p14:creationId xmlns:p14="http://schemas.microsoft.com/office/powerpoint/2010/main" val="1307429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58E237-5E69-475F-9316-25442A0FB320}"/>
              </a:ext>
            </a:extLst>
          </p:cNvPr>
          <p:cNvSpPr>
            <a:spLocks noGrp="1"/>
          </p:cNvSpPr>
          <p:nvPr>
            <p:ph type="title"/>
          </p:nvPr>
        </p:nvSpPr>
        <p:spPr/>
        <p:txBody>
          <a:bodyPr/>
          <a:lstStyle/>
          <a:p>
            <a:r>
              <a:rPr lang="es-MX" dirty="0"/>
              <a:t>Polimorfismo – Sobreescritura</a:t>
            </a:r>
          </a:p>
        </p:txBody>
      </p:sp>
      <p:pic>
        <p:nvPicPr>
          <p:cNvPr id="5" name="Marcador de contenido 4" descr="Imagen que contiene captura de pantalla&#10;&#10;Descripción generada automáticamente">
            <a:extLst>
              <a:ext uri="{FF2B5EF4-FFF2-40B4-BE49-F238E27FC236}">
                <a16:creationId xmlns:a16="http://schemas.microsoft.com/office/drawing/2014/main" id="{26DE279A-E854-43E0-BEF2-829DF5A94A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617" y="1690688"/>
            <a:ext cx="9484765" cy="4593998"/>
          </a:xfrm>
        </p:spPr>
      </p:pic>
    </p:spTree>
    <p:extLst>
      <p:ext uri="{BB962C8B-B14F-4D97-AF65-F5344CB8AC3E}">
        <p14:creationId xmlns:p14="http://schemas.microsoft.com/office/powerpoint/2010/main" val="4271547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B6EC8-9749-4E35-8DDF-447D19CC944F}"/>
              </a:ext>
            </a:extLst>
          </p:cNvPr>
          <p:cNvSpPr>
            <a:spLocks noGrp="1"/>
          </p:cNvSpPr>
          <p:nvPr>
            <p:ph type="title"/>
          </p:nvPr>
        </p:nvSpPr>
        <p:spPr/>
        <p:txBody>
          <a:bodyPr/>
          <a:lstStyle/>
          <a:p>
            <a:r>
              <a:rPr lang="es-MX" dirty="0"/>
              <a:t>Modularidad</a:t>
            </a:r>
          </a:p>
        </p:txBody>
      </p:sp>
      <p:sp>
        <p:nvSpPr>
          <p:cNvPr id="3" name="Marcador de contenido 2">
            <a:extLst>
              <a:ext uri="{FF2B5EF4-FFF2-40B4-BE49-F238E27FC236}">
                <a16:creationId xmlns:a16="http://schemas.microsoft.com/office/drawing/2014/main" id="{F46655F7-D12E-423E-8B42-5CF142819CB2}"/>
              </a:ext>
            </a:extLst>
          </p:cNvPr>
          <p:cNvSpPr>
            <a:spLocks noGrp="1"/>
          </p:cNvSpPr>
          <p:nvPr>
            <p:ph idx="1"/>
          </p:nvPr>
        </p:nvSpPr>
        <p:spPr/>
        <p:txBody>
          <a:bodyPr/>
          <a:lstStyle/>
          <a:p>
            <a:pPr marL="0" indent="0" algn="just">
              <a:buNone/>
            </a:pPr>
            <a:r>
              <a:rPr lang="es-MX" dirty="0"/>
              <a:t>La modularidad permite dividir un problema en un conjunto de elementos con el fin de eliminar la complejidad del mismo, de tal forma que las soluciones a los subproblemas en conjunto proveen una solución integral al problema completo.</a:t>
            </a:r>
          </a:p>
          <a:p>
            <a:pPr marL="0" indent="0" algn="just">
              <a:buNone/>
            </a:pPr>
            <a:r>
              <a:rPr lang="es-MX" dirty="0"/>
              <a:t>Durante el diseño de un sistema, se define un modulo en términos del servicio que provee. Y durante el modelado de objetos, se define la interfaz del modulo en términos de las operaciones que provee.</a:t>
            </a:r>
          </a:p>
          <a:p>
            <a:pPr marL="0" indent="0" algn="just">
              <a:buNone/>
            </a:pPr>
            <a:r>
              <a:rPr lang="es-MX" dirty="0"/>
              <a:t>Dentro de la programación orientada a objetos podemos ver el principio de modularidad representado en la creación de clases.</a:t>
            </a:r>
          </a:p>
        </p:txBody>
      </p:sp>
    </p:spTree>
    <p:extLst>
      <p:ext uri="{BB962C8B-B14F-4D97-AF65-F5344CB8AC3E}">
        <p14:creationId xmlns:p14="http://schemas.microsoft.com/office/powerpoint/2010/main" val="2203732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FA92D-AD72-4611-86B2-420177134D98}"/>
              </a:ext>
            </a:extLst>
          </p:cNvPr>
          <p:cNvSpPr>
            <a:spLocks noGrp="1"/>
          </p:cNvSpPr>
          <p:nvPr>
            <p:ph type="title"/>
          </p:nvPr>
        </p:nvSpPr>
        <p:spPr/>
        <p:txBody>
          <a:bodyPr/>
          <a:lstStyle/>
          <a:p>
            <a:r>
              <a:rPr lang="es-MX" dirty="0"/>
              <a:t>Modularidad</a:t>
            </a:r>
          </a:p>
        </p:txBody>
      </p:sp>
      <p:sp>
        <p:nvSpPr>
          <p:cNvPr id="3" name="Marcador de contenido 2">
            <a:extLst>
              <a:ext uri="{FF2B5EF4-FFF2-40B4-BE49-F238E27FC236}">
                <a16:creationId xmlns:a16="http://schemas.microsoft.com/office/drawing/2014/main" id="{B8E3D1C5-2E1B-4109-8744-AE80FBDB70A7}"/>
              </a:ext>
            </a:extLst>
          </p:cNvPr>
          <p:cNvSpPr>
            <a:spLocks noGrp="1"/>
          </p:cNvSpPr>
          <p:nvPr>
            <p:ph idx="1"/>
          </p:nvPr>
        </p:nvSpPr>
        <p:spPr/>
        <p:txBody>
          <a:bodyPr>
            <a:normAutofit/>
          </a:bodyPr>
          <a:lstStyle/>
          <a:p>
            <a:pPr marL="0" indent="0" algn="just">
              <a:buNone/>
            </a:pPr>
            <a:r>
              <a:rPr lang="es-MX" dirty="0"/>
              <a:t>En 1988 Meyer, creador del lenguaje OO Eiffel presento los siguientes 5 características de la modularidad en un sistema.</a:t>
            </a:r>
          </a:p>
          <a:p>
            <a:pPr algn="just"/>
            <a:r>
              <a:rPr lang="es-MX" dirty="0"/>
              <a:t>Descomposición: Descomponer un sistema en unidades manejables.</a:t>
            </a:r>
          </a:p>
          <a:p>
            <a:pPr algn="just"/>
            <a:r>
              <a:rPr lang="es-MX" dirty="0"/>
              <a:t>Composición: Los módulos pueden combinarse libremente para crear otros sistemas.</a:t>
            </a:r>
          </a:p>
          <a:p>
            <a:pPr algn="just"/>
            <a:r>
              <a:rPr lang="es-MX" dirty="0"/>
              <a:t>Entendimiento: Comprender una parte contribuye a entender el todo.</a:t>
            </a:r>
          </a:p>
          <a:p>
            <a:pPr algn="just"/>
            <a:r>
              <a:rPr lang="es-MX" dirty="0"/>
              <a:t>Continuidad: Pequeños cambios en el sistema implican pequeños cambios en el comportamiento.</a:t>
            </a:r>
          </a:p>
          <a:p>
            <a:pPr algn="just"/>
            <a:r>
              <a:rPr lang="es-MX" dirty="0"/>
              <a:t>Protección: Las condiciones de error están confinadas al módulo en el que ocurren, y afectan solo a módulos altamente relacionados.</a:t>
            </a:r>
          </a:p>
        </p:txBody>
      </p:sp>
    </p:spTree>
    <p:extLst>
      <p:ext uri="{BB962C8B-B14F-4D97-AF65-F5344CB8AC3E}">
        <p14:creationId xmlns:p14="http://schemas.microsoft.com/office/powerpoint/2010/main" val="2918640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FA92D-AD72-4611-86B2-420177134D98}"/>
              </a:ext>
            </a:extLst>
          </p:cNvPr>
          <p:cNvSpPr>
            <a:spLocks noGrp="1"/>
          </p:cNvSpPr>
          <p:nvPr>
            <p:ph type="title"/>
          </p:nvPr>
        </p:nvSpPr>
        <p:spPr/>
        <p:txBody>
          <a:bodyPr/>
          <a:lstStyle/>
          <a:p>
            <a:r>
              <a:rPr lang="es-MX" dirty="0"/>
              <a:t>Modularidad</a:t>
            </a:r>
          </a:p>
        </p:txBody>
      </p:sp>
      <p:sp>
        <p:nvSpPr>
          <p:cNvPr id="3" name="Marcador de contenido 2">
            <a:extLst>
              <a:ext uri="{FF2B5EF4-FFF2-40B4-BE49-F238E27FC236}">
                <a16:creationId xmlns:a16="http://schemas.microsoft.com/office/drawing/2014/main" id="{B8E3D1C5-2E1B-4109-8744-AE80FBDB70A7}"/>
              </a:ext>
            </a:extLst>
          </p:cNvPr>
          <p:cNvSpPr>
            <a:spLocks noGrp="1"/>
          </p:cNvSpPr>
          <p:nvPr>
            <p:ph idx="1"/>
          </p:nvPr>
        </p:nvSpPr>
        <p:spPr/>
        <p:txBody>
          <a:bodyPr/>
          <a:lstStyle/>
          <a:p>
            <a:pPr marL="0" indent="0" algn="just">
              <a:buNone/>
            </a:pPr>
            <a:r>
              <a:rPr lang="es-MX" dirty="0"/>
              <a:t>La modularidad provee los siguientes beneficios:</a:t>
            </a:r>
          </a:p>
          <a:p>
            <a:pPr algn="just"/>
            <a:r>
              <a:rPr lang="es-MX" dirty="0"/>
              <a:t>Reutilización de elementos</a:t>
            </a:r>
          </a:p>
          <a:p>
            <a:pPr algn="just"/>
            <a:r>
              <a:rPr lang="es-MX" dirty="0"/>
              <a:t>Extensibilidad: Se pueden crear nuevos elementos a partir de los elementos ya creados sin afectar su funcionalidad.</a:t>
            </a:r>
          </a:p>
        </p:txBody>
      </p:sp>
    </p:spTree>
    <p:extLst>
      <p:ext uri="{BB962C8B-B14F-4D97-AF65-F5344CB8AC3E}">
        <p14:creationId xmlns:p14="http://schemas.microsoft.com/office/powerpoint/2010/main" val="2356222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9502A-CCCD-4384-9ACA-4BCEAFAB8D2D}"/>
              </a:ext>
            </a:extLst>
          </p:cNvPr>
          <p:cNvSpPr>
            <a:spLocks noGrp="1"/>
          </p:cNvSpPr>
          <p:nvPr>
            <p:ph type="title"/>
          </p:nvPr>
        </p:nvSpPr>
        <p:spPr/>
        <p:txBody>
          <a:bodyPr/>
          <a:lstStyle/>
          <a:p>
            <a:r>
              <a:rPr lang="es-MX" dirty="0"/>
              <a:t>Cohesión y acoplamiento</a:t>
            </a:r>
          </a:p>
        </p:txBody>
      </p:sp>
      <p:sp>
        <p:nvSpPr>
          <p:cNvPr id="3" name="Marcador de contenido 2">
            <a:extLst>
              <a:ext uri="{FF2B5EF4-FFF2-40B4-BE49-F238E27FC236}">
                <a16:creationId xmlns:a16="http://schemas.microsoft.com/office/drawing/2014/main" id="{3B41AE4D-0A3B-4FFA-AB9B-22F84009F8AB}"/>
              </a:ext>
            </a:extLst>
          </p:cNvPr>
          <p:cNvSpPr>
            <a:spLocks noGrp="1"/>
          </p:cNvSpPr>
          <p:nvPr>
            <p:ph idx="1"/>
          </p:nvPr>
        </p:nvSpPr>
        <p:spPr/>
        <p:txBody>
          <a:bodyPr/>
          <a:lstStyle/>
          <a:p>
            <a:pPr marL="0" indent="0" algn="just">
              <a:buNone/>
            </a:pPr>
            <a:r>
              <a:rPr lang="es-MX" dirty="0"/>
              <a:t>Los conceptos de cohesión y acoplamiento están relacionados con el concepto de modularidad.</a:t>
            </a:r>
          </a:p>
          <a:p>
            <a:pPr marL="0" indent="0" algn="just">
              <a:buNone/>
            </a:pPr>
            <a:r>
              <a:rPr lang="es-MX" dirty="0"/>
              <a:t>La cohesión se define como la “unidad de objetivo” de un componente. Implica que un componente o clase solo contiene atributos y operaciones que se relacionan uno con el otro o con la clase en sí.</a:t>
            </a:r>
          </a:p>
          <a:p>
            <a:pPr marL="0" indent="0" algn="just">
              <a:buNone/>
            </a:pPr>
            <a:r>
              <a:rPr lang="es-MX" dirty="0"/>
              <a:t>El acoplamiento es una medida cualitativa del grado en que las clases se relacionan una con otra. Conforme las clases se hacen mas interdependientes el acoplamiento crece.</a:t>
            </a:r>
          </a:p>
          <a:p>
            <a:pPr marL="0" indent="0">
              <a:buNone/>
            </a:pPr>
            <a:endParaRPr lang="es-MX" dirty="0"/>
          </a:p>
        </p:txBody>
      </p:sp>
    </p:spTree>
    <p:extLst>
      <p:ext uri="{BB962C8B-B14F-4D97-AF65-F5344CB8AC3E}">
        <p14:creationId xmlns:p14="http://schemas.microsoft.com/office/powerpoint/2010/main" val="384443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95130-31D2-40CB-BFD2-2CA331D15839}"/>
              </a:ext>
            </a:extLst>
          </p:cNvPr>
          <p:cNvSpPr>
            <a:spLocks noGrp="1"/>
          </p:cNvSpPr>
          <p:nvPr>
            <p:ph type="title"/>
          </p:nvPr>
        </p:nvSpPr>
        <p:spPr/>
        <p:txBody>
          <a:bodyPr/>
          <a:lstStyle/>
          <a:p>
            <a:r>
              <a:rPr lang="es-MX" dirty="0"/>
              <a:t>Paradigma de programación</a:t>
            </a:r>
          </a:p>
        </p:txBody>
      </p:sp>
      <p:sp>
        <p:nvSpPr>
          <p:cNvPr id="3" name="Marcador de contenido 2">
            <a:extLst>
              <a:ext uri="{FF2B5EF4-FFF2-40B4-BE49-F238E27FC236}">
                <a16:creationId xmlns:a16="http://schemas.microsoft.com/office/drawing/2014/main" id="{D26C1C1B-2C9B-4C31-96AB-5C52F315D37C}"/>
              </a:ext>
            </a:extLst>
          </p:cNvPr>
          <p:cNvSpPr>
            <a:spLocks noGrp="1"/>
          </p:cNvSpPr>
          <p:nvPr>
            <p:ph idx="1"/>
          </p:nvPr>
        </p:nvSpPr>
        <p:spPr/>
        <p:txBody>
          <a:bodyPr anchor="ctr"/>
          <a:lstStyle/>
          <a:p>
            <a:pPr marL="0" indent="0">
              <a:buNone/>
            </a:pPr>
            <a:r>
              <a:rPr lang="es-MX" dirty="0"/>
              <a:t>Un paradigma de programación es un modelo básico de construcción de programas de acuerdo a un conjunto de directrices específicas, tales como diseñar un programa mediante una secuencia de instrucciones que operan sobre un conjunto de datos de entrada y que producirán un conjunto de resultados como salida.</a:t>
            </a:r>
          </a:p>
          <a:p>
            <a:pPr marL="0" indent="0">
              <a:buNone/>
            </a:pPr>
            <a:endParaRPr lang="es-MX" dirty="0"/>
          </a:p>
          <a:p>
            <a:pPr marL="0" indent="0" algn="just">
              <a:buNone/>
            </a:pPr>
            <a:r>
              <a:rPr lang="es-MX" dirty="0"/>
              <a:t>Existen diferentes paradigmas de programación, cada uno de ellos atiende una peculiaridad metodológica o funcional. No existe un paradigma mejor que otro, el desarrollador de software debe decidir cual es el mejor paradigma a utilizar de acuerdo al problema a resolver.</a:t>
            </a:r>
          </a:p>
        </p:txBody>
      </p:sp>
    </p:spTree>
    <p:extLst>
      <p:ext uri="{BB962C8B-B14F-4D97-AF65-F5344CB8AC3E}">
        <p14:creationId xmlns:p14="http://schemas.microsoft.com/office/powerpoint/2010/main" val="3229262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45F61-8D44-41DD-81E4-EF692ECDFD55}"/>
              </a:ext>
            </a:extLst>
          </p:cNvPr>
          <p:cNvSpPr>
            <a:spLocks noGrp="1"/>
          </p:cNvSpPr>
          <p:nvPr>
            <p:ph type="title"/>
          </p:nvPr>
        </p:nvSpPr>
        <p:spPr/>
        <p:txBody>
          <a:bodyPr/>
          <a:lstStyle/>
          <a:p>
            <a:r>
              <a:rPr lang="es-MX" dirty="0"/>
              <a:t>Cohesión y acoplamiento</a:t>
            </a:r>
          </a:p>
        </p:txBody>
      </p:sp>
      <p:sp>
        <p:nvSpPr>
          <p:cNvPr id="3" name="Marcador de contenido 2">
            <a:extLst>
              <a:ext uri="{FF2B5EF4-FFF2-40B4-BE49-F238E27FC236}">
                <a16:creationId xmlns:a16="http://schemas.microsoft.com/office/drawing/2014/main" id="{FD335896-DF8D-4175-9707-2B6CEE153CC3}"/>
              </a:ext>
            </a:extLst>
          </p:cNvPr>
          <p:cNvSpPr>
            <a:spLocks noGrp="1"/>
          </p:cNvSpPr>
          <p:nvPr>
            <p:ph idx="1"/>
          </p:nvPr>
        </p:nvSpPr>
        <p:spPr/>
        <p:txBody>
          <a:bodyPr/>
          <a:lstStyle/>
          <a:p>
            <a:pPr marL="0" indent="0" algn="just">
              <a:buNone/>
            </a:pPr>
            <a:r>
              <a:rPr lang="es-MX" dirty="0"/>
              <a:t>La programación orientada a objetos provee una </a:t>
            </a:r>
            <a:r>
              <a:rPr lang="es-MX" b="1" i="1" dirty="0"/>
              <a:t>alta cohesión </a:t>
            </a:r>
            <a:r>
              <a:rPr lang="es-MX" dirty="0"/>
              <a:t>y un </a:t>
            </a:r>
            <a:r>
              <a:rPr lang="es-MX" b="1" i="1" dirty="0"/>
              <a:t>bajo acoplamiento</a:t>
            </a:r>
            <a:r>
              <a:rPr lang="es-MX" dirty="0"/>
              <a:t>, es decir, el código esta encapsulado con los datos que puede manejar y no interviene con datos provenientes de otras entidades.</a:t>
            </a:r>
          </a:p>
          <a:p>
            <a:pPr marL="0" indent="0">
              <a:buNone/>
            </a:pPr>
            <a:endParaRPr lang="es-MX" dirty="0"/>
          </a:p>
        </p:txBody>
      </p:sp>
    </p:spTree>
    <p:extLst>
      <p:ext uri="{BB962C8B-B14F-4D97-AF65-F5344CB8AC3E}">
        <p14:creationId xmlns:p14="http://schemas.microsoft.com/office/powerpoint/2010/main" val="1135744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5B00BE-78D3-43C6-A20C-06A219E5409D}"/>
              </a:ext>
            </a:extLst>
          </p:cNvPr>
          <p:cNvSpPr>
            <a:spLocks noGrp="1"/>
          </p:cNvSpPr>
          <p:nvPr>
            <p:ph type="title"/>
          </p:nvPr>
        </p:nvSpPr>
        <p:spPr/>
        <p:txBody>
          <a:bodyPr/>
          <a:lstStyle/>
          <a:p>
            <a:r>
              <a:rPr lang="es-MX" dirty="0"/>
              <a:t>Bibliografía</a:t>
            </a:r>
          </a:p>
        </p:txBody>
      </p:sp>
      <p:sp>
        <p:nvSpPr>
          <p:cNvPr id="3" name="Marcador de contenido 2">
            <a:extLst>
              <a:ext uri="{FF2B5EF4-FFF2-40B4-BE49-F238E27FC236}">
                <a16:creationId xmlns:a16="http://schemas.microsoft.com/office/drawing/2014/main" id="{62E4E321-CA77-46F8-A6F9-612458833EC8}"/>
              </a:ext>
            </a:extLst>
          </p:cNvPr>
          <p:cNvSpPr>
            <a:spLocks noGrp="1"/>
          </p:cNvSpPr>
          <p:nvPr>
            <p:ph idx="1"/>
          </p:nvPr>
        </p:nvSpPr>
        <p:spPr/>
        <p:txBody>
          <a:bodyPr>
            <a:normAutofit/>
          </a:bodyPr>
          <a:lstStyle/>
          <a:p>
            <a:r>
              <a:rPr lang="es-MX" dirty="0"/>
              <a:t>CLARK, Dan</a:t>
            </a:r>
          </a:p>
          <a:p>
            <a:pPr marL="457200" lvl="1" indent="0">
              <a:buNone/>
            </a:pPr>
            <a:r>
              <a:rPr lang="es-MX" dirty="0" err="1"/>
              <a:t>Beginning</a:t>
            </a:r>
            <a:r>
              <a:rPr lang="es-MX" dirty="0"/>
              <a:t> C# </a:t>
            </a:r>
            <a:r>
              <a:rPr lang="es-MX" dirty="0" err="1"/>
              <a:t>Object-Oriented</a:t>
            </a:r>
            <a:r>
              <a:rPr lang="es-MX" dirty="0"/>
              <a:t> </a:t>
            </a:r>
            <a:r>
              <a:rPr lang="es-MX" dirty="0" err="1"/>
              <a:t>Programming</a:t>
            </a:r>
            <a:r>
              <a:rPr lang="es-MX" dirty="0"/>
              <a:t> </a:t>
            </a:r>
          </a:p>
          <a:p>
            <a:pPr marL="457200" lvl="1" indent="0">
              <a:buNone/>
            </a:pPr>
            <a:r>
              <a:rPr lang="es-MX" dirty="0"/>
              <a:t>New York</a:t>
            </a:r>
          </a:p>
          <a:p>
            <a:pPr marL="457200" lvl="1" indent="0">
              <a:buNone/>
            </a:pPr>
            <a:r>
              <a:rPr lang="es-MX" dirty="0" err="1"/>
              <a:t>Apress</a:t>
            </a:r>
            <a:r>
              <a:rPr lang="es-MX" dirty="0"/>
              <a:t>, 2011</a:t>
            </a:r>
          </a:p>
          <a:p>
            <a:r>
              <a:rPr lang="es-MX" dirty="0"/>
              <a:t>SCHILDT, Herbert</a:t>
            </a:r>
          </a:p>
          <a:p>
            <a:pPr marL="457200" lvl="1" indent="0">
              <a:buNone/>
            </a:pPr>
            <a:r>
              <a:rPr lang="es-MX" dirty="0"/>
              <a:t>Java: </a:t>
            </a:r>
            <a:r>
              <a:rPr lang="es-MX" dirty="0" err="1"/>
              <a:t>The</a:t>
            </a:r>
            <a:r>
              <a:rPr lang="es-MX" dirty="0"/>
              <a:t> Complete Reference 7th </a:t>
            </a:r>
            <a:r>
              <a:rPr lang="es-MX" dirty="0" err="1"/>
              <a:t>edition</a:t>
            </a:r>
            <a:endParaRPr lang="es-MX" dirty="0"/>
          </a:p>
          <a:p>
            <a:pPr marL="457200" lvl="1" indent="0">
              <a:buNone/>
            </a:pPr>
            <a:r>
              <a:rPr lang="es-MX" dirty="0"/>
              <a:t>Mc Graw Hill, 2007</a:t>
            </a:r>
          </a:p>
          <a:p>
            <a:r>
              <a:rPr lang="es-MX" dirty="0"/>
              <a:t>BAESENS, Bart</a:t>
            </a:r>
          </a:p>
          <a:p>
            <a:pPr marL="457200" lvl="1" indent="0">
              <a:buNone/>
            </a:pPr>
            <a:r>
              <a:rPr lang="en-US" dirty="0"/>
              <a:t>Beginning Java® Programming: The Object-Oriented Approach</a:t>
            </a:r>
          </a:p>
          <a:p>
            <a:pPr marL="457200" lvl="1" indent="0">
              <a:buNone/>
            </a:pPr>
            <a:r>
              <a:rPr lang="en-US" dirty="0"/>
              <a:t>Indianapolis</a:t>
            </a:r>
          </a:p>
          <a:p>
            <a:pPr marL="457200" lvl="1" indent="0">
              <a:buNone/>
            </a:pPr>
            <a:r>
              <a:rPr lang="en-US" dirty="0"/>
              <a:t>WROX, Wiley 2015</a:t>
            </a:r>
            <a:endParaRPr lang="es-MX" dirty="0"/>
          </a:p>
        </p:txBody>
      </p:sp>
    </p:spTree>
    <p:extLst>
      <p:ext uri="{BB962C8B-B14F-4D97-AF65-F5344CB8AC3E}">
        <p14:creationId xmlns:p14="http://schemas.microsoft.com/office/powerpoint/2010/main" val="3967729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5B00BE-78D3-43C6-A20C-06A219E5409D}"/>
              </a:ext>
            </a:extLst>
          </p:cNvPr>
          <p:cNvSpPr>
            <a:spLocks noGrp="1"/>
          </p:cNvSpPr>
          <p:nvPr>
            <p:ph type="title"/>
          </p:nvPr>
        </p:nvSpPr>
        <p:spPr/>
        <p:txBody>
          <a:bodyPr/>
          <a:lstStyle/>
          <a:p>
            <a:r>
              <a:rPr lang="es-MX" dirty="0"/>
              <a:t>Bibliografía</a:t>
            </a:r>
          </a:p>
        </p:txBody>
      </p:sp>
      <p:sp>
        <p:nvSpPr>
          <p:cNvPr id="3" name="Marcador de contenido 2">
            <a:extLst>
              <a:ext uri="{FF2B5EF4-FFF2-40B4-BE49-F238E27FC236}">
                <a16:creationId xmlns:a16="http://schemas.microsoft.com/office/drawing/2014/main" id="{62E4E321-CA77-46F8-A6F9-612458833EC8}"/>
              </a:ext>
            </a:extLst>
          </p:cNvPr>
          <p:cNvSpPr>
            <a:spLocks noGrp="1"/>
          </p:cNvSpPr>
          <p:nvPr>
            <p:ph idx="1"/>
          </p:nvPr>
        </p:nvSpPr>
        <p:spPr/>
        <p:txBody>
          <a:bodyPr>
            <a:normAutofit lnSpcReduction="10000"/>
          </a:bodyPr>
          <a:lstStyle/>
          <a:p>
            <a:r>
              <a:rPr lang="es-MX" dirty="0"/>
              <a:t>LAFORE, Robert</a:t>
            </a:r>
          </a:p>
          <a:p>
            <a:pPr marL="457200" lvl="1" indent="0">
              <a:buNone/>
            </a:pPr>
            <a:r>
              <a:rPr lang="es-MX" dirty="0" err="1"/>
              <a:t>Object-Oriented</a:t>
            </a:r>
            <a:r>
              <a:rPr lang="es-MX" dirty="0"/>
              <a:t> </a:t>
            </a:r>
            <a:r>
              <a:rPr lang="es-MX" dirty="0" err="1"/>
              <a:t>Programming</a:t>
            </a:r>
            <a:r>
              <a:rPr lang="es-MX" dirty="0"/>
              <a:t> in C++</a:t>
            </a:r>
          </a:p>
          <a:p>
            <a:pPr marL="457200" lvl="1" indent="0">
              <a:buNone/>
            </a:pPr>
            <a:r>
              <a:rPr lang="es-MX" dirty="0" err="1"/>
              <a:t>Indianapolis</a:t>
            </a:r>
            <a:endParaRPr lang="es-MX" dirty="0"/>
          </a:p>
          <a:p>
            <a:pPr marL="457200" lvl="1" indent="0">
              <a:buNone/>
            </a:pPr>
            <a:r>
              <a:rPr lang="es-MX" dirty="0"/>
              <a:t>SAMS Publishing, 2002</a:t>
            </a:r>
          </a:p>
          <a:p>
            <a:r>
              <a:rPr lang="es-MX" dirty="0"/>
              <a:t>LETHBRIDGE, Timothy</a:t>
            </a:r>
          </a:p>
          <a:p>
            <a:pPr marL="457200" lvl="1" indent="0">
              <a:buNone/>
            </a:pPr>
            <a:r>
              <a:rPr lang="en-US" dirty="0"/>
              <a:t>Object-Oriented Software Engineering</a:t>
            </a:r>
          </a:p>
          <a:p>
            <a:pPr marL="457200" lvl="1" indent="0">
              <a:buNone/>
            </a:pPr>
            <a:r>
              <a:rPr lang="en-US" dirty="0"/>
              <a:t>Practical software development using UML and Java 2</a:t>
            </a:r>
            <a:r>
              <a:rPr lang="en-US" baseline="30000" dirty="0"/>
              <a:t>nd</a:t>
            </a:r>
            <a:r>
              <a:rPr lang="en-US" dirty="0"/>
              <a:t> Edition</a:t>
            </a:r>
          </a:p>
          <a:p>
            <a:pPr marL="457200" lvl="1" indent="0">
              <a:buNone/>
            </a:pPr>
            <a:r>
              <a:rPr lang="es-MX" dirty="0"/>
              <a:t>Mc Graw Hill, 2005</a:t>
            </a:r>
          </a:p>
          <a:p>
            <a:r>
              <a:rPr lang="es-MX" dirty="0"/>
              <a:t>PARSONS, David</a:t>
            </a:r>
          </a:p>
          <a:p>
            <a:pPr marL="457200" lvl="1" indent="0">
              <a:buNone/>
            </a:pPr>
            <a:r>
              <a:rPr lang="es-MX" dirty="0" err="1"/>
              <a:t>Object-Oriented</a:t>
            </a:r>
            <a:r>
              <a:rPr lang="es-MX" dirty="0"/>
              <a:t> </a:t>
            </a:r>
            <a:r>
              <a:rPr lang="es-MX" dirty="0" err="1"/>
              <a:t>Programming</a:t>
            </a:r>
            <a:r>
              <a:rPr lang="es-MX" dirty="0"/>
              <a:t> </a:t>
            </a:r>
            <a:r>
              <a:rPr lang="es-MX" dirty="0" err="1"/>
              <a:t>with</a:t>
            </a:r>
            <a:r>
              <a:rPr lang="es-MX" dirty="0"/>
              <a:t> C++ </a:t>
            </a:r>
            <a:r>
              <a:rPr lang="en-US" dirty="0"/>
              <a:t>2</a:t>
            </a:r>
            <a:r>
              <a:rPr lang="en-US" baseline="30000" dirty="0"/>
              <a:t>nd</a:t>
            </a:r>
            <a:r>
              <a:rPr lang="en-US" dirty="0"/>
              <a:t> Edition</a:t>
            </a:r>
            <a:endParaRPr lang="es-MX" dirty="0"/>
          </a:p>
          <a:p>
            <a:pPr marL="457200" lvl="1" indent="0">
              <a:buNone/>
            </a:pPr>
            <a:r>
              <a:rPr lang="en-US" dirty="0"/>
              <a:t>London</a:t>
            </a:r>
          </a:p>
          <a:p>
            <a:pPr marL="457200" lvl="1" indent="0">
              <a:buNone/>
            </a:pPr>
            <a:r>
              <a:rPr lang="en-US" dirty="0"/>
              <a:t>Continuum 2002</a:t>
            </a:r>
            <a:endParaRPr lang="es-MX" dirty="0"/>
          </a:p>
        </p:txBody>
      </p:sp>
    </p:spTree>
    <p:extLst>
      <p:ext uri="{BB962C8B-B14F-4D97-AF65-F5344CB8AC3E}">
        <p14:creationId xmlns:p14="http://schemas.microsoft.com/office/powerpoint/2010/main" val="338452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093D0-1F86-4DCD-A4FE-ED6E49F59C6A}"/>
              </a:ext>
            </a:extLst>
          </p:cNvPr>
          <p:cNvSpPr>
            <a:spLocks noGrp="1"/>
          </p:cNvSpPr>
          <p:nvPr>
            <p:ph type="title"/>
          </p:nvPr>
        </p:nvSpPr>
        <p:spPr/>
        <p:txBody>
          <a:bodyPr/>
          <a:lstStyle/>
          <a:p>
            <a:r>
              <a:rPr lang="es-MX" dirty="0"/>
              <a:t>El paradigma orientado a objetos</a:t>
            </a:r>
          </a:p>
        </p:txBody>
      </p:sp>
      <p:sp>
        <p:nvSpPr>
          <p:cNvPr id="3" name="Marcador de contenido 2">
            <a:extLst>
              <a:ext uri="{FF2B5EF4-FFF2-40B4-BE49-F238E27FC236}">
                <a16:creationId xmlns:a16="http://schemas.microsoft.com/office/drawing/2014/main" id="{EE1FE522-60C9-4016-8BF0-BE5F88B26045}"/>
              </a:ext>
            </a:extLst>
          </p:cNvPr>
          <p:cNvSpPr>
            <a:spLocks noGrp="1"/>
          </p:cNvSpPr>
          <p:nvPr>
            <p:ph idx="1"/>
          </p:nvPr>
        </p:nvSpPr>
        <p:spPr/>
        <p:txBody>
          <a:bodyPr anchor="ctr"/>
          <a:lstStyle/>
          <a:p>
            <a:pPr marL="0" indent="0" algn="just">
              <a:buNone/>
            </a:pPr>
            <a:r>
              <a:rPr lang="es-MX" dirty="0"/>
              <a:t>Los programas están compuestos fundamentalmente por dos elementos:</a:t>
            </a:r>
          </a:p>
          <a:p>
            <a:pPr algn="just">
              <a:buFont typeface="Wingdings" panose="05000000000000000000" pitchFamily="2" charset="2"/>
              <a:buChar char="Ø"/>
            </a:pPr>
            <a:r>
              <a:rPr lang="es-MX" dirty="0"/>
              <a:t>El código.</a:t>
            </a:r>
          </a:p>
          <a:p>
            <a:pPr algn="just">
              <a:buFont typeface="Wingdings" panose="05000000000000000000" pitchFamily="2" charset="2"/>
              <a:buChar char="Ø"/>
            </a:pPr>
            <a:r>
              <a:rPr lang="es-MX" dirty="0"/>
              <a:t>Los datos.</a:t>
            </a:r>
          </a:p>
          <a:p>
            <a:pPr marL="0" indent="0" algn="just">
              <a:buNone/>
            </a:pPr>
            <a:r>
              <a:rPr lang="es-MX" dirty="0"/>
              <a:t>Un programa puede estar organizado conceptualmente alrededor del código, es decir, “que esta sucediendo” (paradigma procedural) o alrededor de los datos, es decir, “quien se ve afectado”(paradigma orientado a objetos). </a:t>
            </a:r>
          </a:p>
        </p:txBody>
      </p:sp>
    </p:spTree>
    <p:extLst>
      <p:ext uri="{BB962C8B-B14F-4D97-AF65-F5344CB8AC3E}">
        <p14:creationId xmlns:p14="http://schemas.microsoft.com/office/powerpoint/2010/main" val="146047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58CEC-0169-4910-A3AA-449471337452}"/>
              </a:ext>
            </a:extLst>
          </p:cNvPr>
          <p:cNvSpPr>
            <a:spLocks noGrp="1"/>
          </p:cNvSpPr>
          <p:nvPr>
            <p:ph type="title"/>
          </p:nvPr>
        </p:nvSpPr>
        <p:spPr/>
        <p:txBody>
          <a:bodyPr/>
          <a:lstStyle/>
          <a:p>
            <a:r>
              <a:rPr lang="es-MX" dirty="0"/>
              <a:t>Tipos de datos primitivos y compuestos</a:t>
            </a:r>
          </a:p>
        </p:txBody>
      </p:sp>
      <p:sp>
        <p:nvSpPr>
          <p:cNvPr id="3" name="Marcador de contenido 2">
            <a:extLst>
              <a:ext uri="{FF2B5EF4-FFF2-40B4-BE49-F238E27FC236}">
                <a16:creationId xmlns:a16="http://schemas.microsoft.com/office/drawing/2014/main" id="{6DDE2473-8623-4C99-8C67-528428D6918C}"/>
              </a:ext>
            </a:extLst>
          </p:cNvPr>
          <p:cNvSpPr>
            <a:spLocks noGrp="1"/>
          </p:cNvSpPr>
          <p:nvPr>
            <p:ph idx="1"/>
          </p:nvPr>
        </p:nvSpPr>
        <p:spPr/>
        <p:txBody>
          <a:bodyPr anchor="ctr"/>
          <a:lstStyle/>
          <a:p>
            <a:pPr marL="0" indent="0" algn="just">
              <a:buNone/>
            </a:pPr>
            <a:r>
              <a:rPr lang="es-MX" dirty="0"/>
              <a:t>Los tipos de datos especifican que valores puede recibir una variable dentro de un programa y le indica al compilador la cantidad de memoria que se necesita para almacenar esa variable, el formato con el que se almacenará y las operaciones que se pueden realizar.</a:t>
            </a:r>
          </a:p>
          <a:p>
            <a:pPr marL="0" indent="0">
              <a:buNone/>
            </a:pPr>
            <a:endParaRPr lang="es-MX" dirty="0"/>
          </a:p>
        </p:txBody>
      </p:sp>
    </p:spTree>
    <p:extLst>
      <p:ext uri="{BB962C8B-B14F-4D97-AF65-F5344CB8AC3E}">
        <p14:creationId xmlns:p14="http://schemas.microsoft.com/office/powerpoint/2010/main" val="275590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8C8B-ECCA-4678-97CB-508C9A7CFFFB}"/>
              </a:ext>
            </a:extLst>
          </p:cNvPr>
          <p:cNvSpPr>
            <a:spLocks noGrp="1"/>
          </p:cNvSpPr>
          <p:nvPr>
            <p:ph type="title"/>
          </p:nvPr>
        </p:nvSpPr>
        <p:spPr/>
        <p:txBody>
          <a:bodyPr/>
          <a:lstStyle/>
          <a:p>
            <a:pPr algn="just"/>
            <a:r>
              <a:rPr lang="es-MX" dirty="0"/>
              <a:t>El paradigma orientado a objetos</a:t>
            </a:r>
          </a:p>
        </p:txBody>
      </p:sp>
      <p:sp>
        <p:nvSpPr>
          <p:cNvPr id="3" name="Content Placeholder 2">
            <a:extLst>
              <a:ext uri="{FF2B5EF4-FFF2-40B4-BE49-F238E27FC236}">
                <a16:creationId xmlns:a16="http://schemas.microsoft.com/office/drawing/2014/main" id="{10871F88-DA8C-4300-AAF4-5DD62A036261}"/>
              </a:ext>
            </a:extLst>
          </p:cNvPr>
          <p:cNvSpPr>
            <a:spLocks noGrp="1"/>
          </p:cNvSpPr>
          <p:nvPr>
            <p:ph idx="1"/>
          </p:nvPr>
        </p:nvSpPr>
        <p:spPr/>
        <p:txBody>
          <a:bodyPr anchor="ctr">
            <a:normAutofit/>
          </a:bodyPr>
          <a:lstStyle/>
          <a:p>
            <a:pPr marL="0" indent="0" algn="just">
              <a:buNone/>
            </a:pPr>
            <a:r>
              <a:rPr lang="es-MX" dirty="0"/>
              <a:t>Existen dos categorías de tipos de datos:</a:t>
            </a:r>
          </a:p>
          <a:p>
            <a:pPr algn="just">
              <a:buFont typeface="Wingdings" panose="05000000000000000000" pitchFamily="2" charset="2"/>
              <a:buChar char="§"/>
            </a:pPr>
            <a:r>
              <a:rPr lang="es-MX" b="1" dirty="0"/>
              <a:t>Tipos de datos primitivos</a:t>
            </a:r>
            <a:r>
              <a:rPr lang="es-MX" dirty="0"/>
              <a:t>: Es un bloque de construcción básico soportado por un lenguaje de programación que puede representarse a través de un conjunto de bytes (enteros, caracteres, booleanos, </a:t>
            </a:r>
            <a:r>
              <a:rPr lang="es-MX" dirty="0" err="1"/>
              <a:t>etc</a:t>
            </a:r>
            <a:r>
              <a:rPr lang="es-MX" dirty="0"/>
              <a:t>).</a:t>
            </a:r>
          </a:p>
          <a:p>
            <a:pPr algn="just">
              <a:buFont typeface="Wingdings" panose="05000000000000000000" pitchFamily="2" charset="2"/>
              <a:buChar char="§"/>
            </a:pPr>
            <a:r>
              <a:rPr lang="es-MX" b="1" dirty="0"/>
              <a:t>Tipos de datos compuestos o abstractos</a:t>
            </a:r>
            <a:r>
              <a:rPr lang="es-MX" dirty="0"/>
              <a:t>: Es un tipo de dato definido a partir de un conjunto de tipos de dato primitivos a través de las cuales se describe una entidad, de tal forma que es posible manipular estos datos como una unidad.</a:t>
            </a:r>
          </a:p>
          <a:p>
            <a:pPr marL="0" indent="0" algn="just">
              <a:buNone/>
            </a:pPr>
            <a:r>
              <a:rPr lang="es-MX" dirty="0"/>
              <a:t>Los primeros tipos de datos abstractos que surgieron, fueron los registros y las estructuras.</a:t>
            </a:r>
          </a:p>
          <a:p>
            <a:pPr marL="0" indent="0" algn="just">
              <a:buNone/>
            </a:pPr>
            <a:endParaRPr lang="es-MX" dirty="0"/>
          </a:p>
        </p:txBody>
      </p:sp>
    </p:spTree>
    <p:extLst>
      <p:ext uri="{BB962C8B-B14F-4D97-AF65-F5344CB8AC3E}">
        <p14:creationId xmlns:p14="http://schemas.microsoft.com/office/powerpoint/2010/main" val="324084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B2B4-2B04-486A-BD03-CAC584D3A7B1}"/>
              </a:ext>
            </a:extLst>
          </p:cNvPr>
          <p:cNvSpPr>
            <a:spLocks noGrp="1"/>
          </p:cNvSpPr>
          <p:nvPr>
            <p:ph type="title"/>
          </p:nvPr>
        </p:nvSpPr>
        <p:spPr/>
        <p:txBody>
          <a:bodyPr/>
          <a:lstStyle/>
          <a:p>
            <a:r>
              <a:rPr lang="es-MX" dirty="0"/>
              <a:t>El paradigma orientado a objetos</a:t>
            </a:r>
          </a:p>
        </p:txBody>
      </p:sp>
      <p:sp>
        <p:nvSpPr>
          <p:cNvPr id="3" name="Content Placeholder 2">
            <a:extLst>
              <a:ext uri="{FF2B5EF4-FFF2-40B4-BE49-F238E27FC236}">
                <a16:creationId xmlns:a16="http://schemas.microsoft.com/office/drawing/2014/main" id="{2A30F45A-99F1-4BD9-ABA7-4FA51772F011}"/>
              </a:ext>
            </a:extLst>
          </p:cNvPr>
          <p:cNvSpPr>
            <a:spLocks noGrp="1"/>
          </p:cNvSpPr>
          <p:nvPr>
            <p:ph idx="1"/>
          </p:nvPr>
        </p:nvSpPr>
        <p:spPr/>
        <p:txBody>
          <a:bodyPr anchor="ctr">
            <a:normAutofit/>
          </a:bodyPr>
          <a:lstStyle/>
          <a:p>
            <a:pPr marL="0" indent="0" algn="just">
              <a:buNone/>
            </a:pPr>
            <a:r>
              <a:rPr lang="es-MX" dirty="0"/>
              <a:t>Se conoce como </a:t>
            </a:r>
            <a:r>
              <a:rPr lang="es-MX" b="1" i="1" dirty="0"/>
              <a:t>paradigma procedural</a:t>
            </a:r>
            <a:r>
              <a:rPr lang="es-MX" dirty="0"/>
              <a:t> al modelo para el desarrollo de software que ese enfoca en la creación de procedimientos (también conocidos como funciones o rutinas). </a:t>
            </a:r>
          </a:p>
          <a:p>
            <a:pPr marL="0" indent="0" algn="just">
              <a:buNone/>
            </a:pPr>
            <a:r>
              <a:rPr lang="es-MX" dirty="0"/>
              <a:t>En los inicios de la historia de la programación, los programas se desarrollaban bajo este paradigma, los programas estaban compuestos por una serie de pasos que se ejecutaban de forma secuencial uno tras otro (top-</a:t>
            </a:r>
            <a:r>
              <a:rPr lang="es-MX" dirty="0" err="1"/>
              <a:t>down</a:t>
            </a:r>
            <a:r>
              <a:rPr lang="es-MX" dirty="0"/>
              <a:t>). </a:t>
            </a:r>
          </a:p>
          <a:p>
            <a:pPr marL="0" indent="0" algn="just">
              <a:buNone/>
            </a:pPr>
            <a:r>
              <a:rPr lang="es-MX" dirty="0"/>
              <a:t>Este paradigma fue apropiado para aplicaciones pequeñas y que manipulaban datos “simples”. </a:t>
            </a:r>
          </a:p>
        </p:txBody>
      </p:sp>
    </p:spTree>
    <p:extLst>
      <p:ext uri="{BB962C8B-B14F-4D97-AF65-F5344CB8AC3E}">
        <p14:creationId xmlns:p14="http://schemas.microsoft.com/office/powerpoint/2010/main" val="107450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4101-1F52-494C-BADC-1DE78BC7C808}"/>
              </a:ext>
            </a:extLst>
          </p:cNvPr>
          <p:cNvSpPr>
            <a:spLocks noGrp="1"/>
          </p:cNvSpPr>
          <p:nvPr>
            <p:ph type="title"/>
          </p:nvPr>
        </p:nvSpPr>
        <p:spPr/>
        <p:txBody>
          <a:bodyPr/>
          <a:lstStyle/>
          <a:p>
            <a:r>
              <a:rPr lang="es-MX" dirty="0"/>
              <a:t>El paradigma orientado a objetos</a:t>
            </a:r>
          </a:p>
        </p:txBody>
      </p:sp>
      <p:sp>
        <p:nvSpPr>
          <p:cNvPr id="3" name="Content Placeholder 2">
            <a:extLst>
              <a:ext uri="{FF2B5EF4-FFF2-40B4-BE49-F238E27FC236}">
                <a16:creationId xmlns:a16="http://schemas.microsoft.com/office/drawing/2014/main" id="{BDA60DC1-B4F6-4E75-9B67-76C64B7BC5B9}"/>
              </a:ext>
            </a:extLst>
          </p:cNvPr>
          <p:cNvSpPr>
            <a:spLocks noGrp="1"/>
          </p:cNvSpPr>
          <p:nvPr>
            <p:ph idx="1"/>
          </p:nvPr>
        </p:nvSpPr>
        <p:spPr/>
        <p:txBody>
          <a:bodyPr anchor="ctr"/>
          <a:lstStyle/>
          <a:p>
            <a:pPr marL="0" indent="0" algn="just">
              <a:buNone/>
            </a:pPr>
            <a:r>
              <a:rPr lang="es-MX" dirty="0"/>
              <a:t>Conforme aumento la complejidad de las aplicaciones, aumento el número de líneas de código de estos programas por tanto las tareas de depuración y mantenimiento de los mismos se volvió más difícil.</a:t>
            </a:r>
          </a:p>
          <a:p>
            <a:pPr marL="0" indent="0" algn="just">
              <a:buNone/>
            </a:pPr>
            <a:r>
              <a:rPr lang="es-MX" dirty="0"/>
              <a:t>Para resolver estas dificultades surgió el </a:t>
            </a:r>
            <a:r>
              <a:rPr lang="es-MX" b="1" i="1" dirty="0"/>
              <a:t>paradigma de la programación estructurada </a:t>
            </a:r>
            <a:r>
              <a:rPr lang="es-MX" dirty="0"/>
              <a:t>en el cual un programa esta estructurado por un conjunto de funciones o procedimientos que son llamados desde un procedimiento “principal” para ejecutar una tarea especifica.</a:t>
            </a:r>
          </a:p>
          <a:p>
            <a:pPr marL="0" indent="0" algn="just">
              <a:buNone/>
            </a:pPr>
            <a:endParaRPr lang="es-MX" dirty="0"/>
          </a:p>
        </p:txBody>
      </p:sp>
    </p:spTree>
    <p:extLst>
      <p:ext uri="{BB962C8B-B14F-4D97-AF65-F5344CB8AC3E}">
        <p14:creationId xmlns:p14="http://schemas.microsoft.com/office/powerpoint/2010/main" val="14356353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270</TotalTime>
  <Words>2821</Words>
  <Application>Microsoft Office PowerPoint</Application>
  <PresentationFormat>Widescreen</PresentationFormat>
  <Paragraphs>172</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Calibri</vt:lpstr>
      <vt:lpstr>Calibri Light</vt:lpstr>
      <vt:lpstr>Wingdings</vt:lpstr>
      <vt:lpstr>Retrospect</vt:lpstr>
      <vt:lpstr>Tema 1:  El paradigma orientado a objetos</vt:lpstr>
      <vt:lpstr>Definición de paradigma</vt:lpstr>
      <vt:lpstr>Definición de paradigma</vt:lpstr>
      <vt:lpstr>Paradigma de programación</vt:lpstr>
      <vt:lpstr>El paradigma orientado a objetos</vt:lpstr>
      <vt:lpstr>Tipos de datos primitivos y compuestos</vt:lpstr>
      <vt:lpstr>El paradigma orientado a objetos</vt:lpstr>
      <vt:lpstr>El paradigma orientado a objetos</vt:lpstr>
      <vt:lpstr>El paradigma orientado a objetos</vt:lpstr>
      <vt:lpstr>El paradigma orientado a objetos</vt:lpstr>
      <vt:lpstr>El paradigma orientado a objetos</vt:lpstr>
      <vt:lpstr>El paradigma orientado a objetos</vt:lpstr>
      <vt:lpstr>El paradigma orientado a objetos</vt:lpstr>
      <vt:lpstr>El paradigma orientado a objetos</vt:lpstr>
      <vt:lpstr>El paradigma orientado a objetos</vt:lpstr>
      <vt:lpstr>Clase</vt:lpstr>
      <vt:lpstr>Propiedades básicas del paradigma orientado a objetos</vt:lpstr>
      <vt:lpstr>Abstracción</vt:lpstr>
      <vt:lpstr>Abstracción</vt:lpstr>
      <vt:lpstr>Encapsulamiento</vt:lpstr>
      <vt:lpstr>Encapsulamiento</vt:lpstr>
      <vt:lpstr>Encapsulamiento</vt:lpstr>
      <vt:lpstr>Encapsulamiento</vt:lpstr>
      <vt:lpstr>Encapsulamiento</vt:lpstr>
      <vt:lpstr>Herencia</vt:lpstr>
      <vt:lpstr>Herencia</vt:lpstr>
      <vt:lpstr>Herencia</vt:lpstr>
      <vt:lpstr>Jerarquía de clases</vt:lpstr>
      <vt:lpstr>Jerarquía de clases</vt:lpstr>
      <vt:lpstr>Jerarquía de clases</vt:lpstr>
      <vt:lpstr>PowerPoint Presentation</vt:lpstr>
      <vt:lpstr>Polimorfismo</vt:lpstr>
      <vt:lpstr>Polimorfismo - Sobrecarga</vt:lpstr>
      <vt:lpstr>Polimorfismo - Sobreescritura</vt:lpstr>
      <vt:lpstr>Polimorfismo – Sobreescritura</vt:lpstr>
      <vt:lpstr>Modularidad</vt:lpstr>
      <vt:lpstr>Modularidad</vt:lpstr>
      <vt:lpstr>Modularidad</vt:lpstr>
      <vt:lpstr>Cohesión y acoplamiento</vt:lpstr>
      <vt:lpstr>Cohesión y acoplamiento</vt:lpstr>
      <vt:lpstr>Bibliografía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El paradigma orientado a objetos</dc:title>
  <dc:creator>GUADALUPE LIZETH PARRALES ROMAY</dc:creator>
  <cp:lastModifiedBy>GUADALUPE LIZETH PARRALES ROMAY</cp:lastModifiedBy>
  <cp:revision>11</cp:revision>
  <dcterms:created xsi:type="dcterms:W3CDTF">2020-09-23T02:17:19Z</dcterms:created>
  <dcterms:modified xsi:type="dcterms:W3CDTF">2020-09-23T19:54:45Z</dcterms:modified>
</cp:coreProperties>
</file>