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2" r:id="rId16"/>
    <p:sldId id="273" r:id="rId17"/>
    <p:sldId id="274" r:id="rId18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E192F-4C44-48E8-958B-C13A3502CB24}" v="426" dt="2021-05-26T10:49:02.385"/>
    <p1510:client id="{B5C3337F-EFBB-4768-93F0-6427E67F8272}" v="571" dt="2021-05-26T09:35:38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72581" y="-49095"/>
            <a:ext cx="10348392" cy="5724955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380210" y="981046"/>
            <a:ext cx="7316014" cy="3702587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577" y="1716135"/>
            <a:ext cx="7176753" cy="1445940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9600" spc="-267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578" y="3229903"/>
            <a:ext cx="7171388" cy="1093584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rgbClr val="FFFEFF"/>
                </a:solidFill>
              </a:defRPr>
            </a:lvl1pPr>
            <a:lvl2pPr marL="812764" indent="0" algn="ctr">
              <a:buNone/>
              <a:defRPr sz="3200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5321" y="264626"/>
            <a:ext cx="3024188" cy="264626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5321" y="5148859"/>
            <a:ext cx="8755023" cy="264626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6737" y="264626"/>
            <a:ext cx="756047" cy="264626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45209" y="0"/>
            <a:ext cx="10404834" cy="5666613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61577" y="1405309"/>
            <a:ext cx="3038141" cy="2869524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741" y="1943040"/>
            <a:ext cx="2894869" cy="2031113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5051" y="657115"/>
            <a:ext cx="5188343" cy="434683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0404834" cy="5666613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382203" y="1405309"/>
            <a:ext cx="3038141" cy="2869524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5368" y="1943040"/>
            <a:ext cx="2894868" cy="2031114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730" y="660195"/>
            <a:ext cx="5183040" cy="4347011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5321" y="264626"/>
            <a:ext cx="3024188" cy="264626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5321" y="5148859"/>
            <a:ext cx="8755023" cy="2646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6737" y="264626"/>
            <a:ext cx="756047" cy="264626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6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941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19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410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45209" y="0"/>
            <a:ext cx="10404834" cy="5666613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61577" y="1405309"/>
            <a:ext cx="3038141" cy="2869524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741" y="1943040"/>
            <a:ext cx="2893036" cy="203111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2049" y="664116"/>
            <a:ext cx="5193997" cy="4339833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0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72581" y="-49095"/>
            <a:ext cx="10348392" cy="5724955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695067" y="981046"/>
            <a:ext cx="4684899" cy="3702587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074" y="1715494"/>
            <a:ext cx="4539443" cy="1396875"/>
          </a:xfrm>
        </p:spPr>
        <p:txBody>
          <a:bodyPr bIns="0" anchor="b">
            <a:normAutofit/>
          </a:bodyPr>
          <a:lstStyle>
            <a:lvl1pPr algn="ctr">
              <a:defRPr sz="7822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5074" y="3180776"/>
            <a:ext cx="4539442" cy="1144173"/>
          </a:xfrm>
        </p:spPr>
        <p:txBody>
          <a:bodyPr tIns="0">
            <a:normAutofit/>
          </a:bodyPr>
          <a:lstStyle>
            <a:lvl1pPr marL="0" indent="0" algn="ctr">
              <a:buNone/>
              <a:defRPr sz="3200">
                <a:solidFill>
                  <a:srgbClr val="FFFEFF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5321" y="264626"/>
            <a:ext cx="3024188" cy="264626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5321" y="5148859"/>
            <a:ext cx="8755023" cy="264626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6737" y="264626"/>
            <a:ext cx="756047" cy="264626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1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45209" y="0"/>
            <a:ext cx="10404834" cy="5666613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61577" y="1405309"/>
            <a:ext cx="3038141" cy="2869524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5" y="1934560"/>
            <a:ext cx="2894565" cy="204237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4059" y="664117"/>
            <a:ext cx="5183842" cy="19700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2049" y="3036334"/>
            <a:ext cx="5185852" cy="19708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5321" y="264626"/>
            <a:ext cx="3024188" cy="264626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5321" y="5148859"/>
            <a:ext cx="8755023" cy="2646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6737" y="264626"/>
            <a:ext cx="756047" cy="264626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45209" y="0"/>
            <a:ext cx="10404834" cy="5666613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61577" y="1405309"/>
            <a:ext cx="3038141" cy="2869524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6" y="1954608"/>
            <a:ext cx="2894565" cy="203446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7581" y="664115"/>
            <a:ext cx="5180118" cy="56705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911" b="0" cap="all" baseline="0">
                <a:solidFill>
                  <a:schemeClr val="accent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7720" y="1231170"/>
            <a:ext cx="5179508" cy="14030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2220" y="3031145"/>
            <a:ext cx="5179561" cy="56705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911" b="0" cap="all" baseline="0">
                <a:solidFill>
                  <a:schemeClr val="accent1"/>
                </a:solidFill>
              </a:defRPr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2049" y="3598201"/>
            <a:ext cx="5180532" cy="140900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5321" y="264626"/>
            <a:ext cx="3024188" cy="264626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5321" y="5148859"/>
            <a:ext cx="8755023" cy="2646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56737" y="264626"/>
            <a:ext cx="756047" cy="264626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45209" y="0"/>
            <a:ext cx="10404834" cy="5666613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61577" y="1405309"/>
            <a:ext cx="3038141" cy="2869524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741" y="1943040"/>
            <a:ext cx="2894869" cy="203111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9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5321" y="264626"/>
            <a:ext cx="3024188" cy="264626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5321" y="5148859"/>
            <a:ext cx="8755023" cy="2646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6737" y="264626"/>
            <a:ext cx="756047" cy="264626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4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45209" y="0"/>
            <a:ext cx="10404834" cy="5666613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61577" y="1405309"/>
            <a:ext cx="3038141" cy="2869524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741" y="1944777"/>
            <a:ext cx="2894870" cy="1011486"/>
          </a:xfrm>
        </p:spPr>
        <p:txBody>
          <a:bodyPr bIns="0" anchor="b">
            <a:noAutofit/>
          </a:bodyPr>
          <a:lstStyle>
            <a:lvl1pPr algn="ctr">
              <a:defRPr sz="5689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051" y="663804"/>
            <a:ext cx="5188343" cy="4340923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741" y="2960283"/>
            <a:ext cx="2894870" cy="1009722"/>
          </a:xfrm>
        </p:spPr>
        <p:txBody>
          <a:bodyPr/>
          <a:lstStyle>
            <a:lvl1pPr marL="0" indent="0" algn="ctr">
              <a:buNone/>
              <a:defRPr sz="2844">
                <a:solidFill>
                  <a:srgbClr val="FFFEFF"/>
                </a:solidFill>
              </a:defRPr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3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72581" y="-49095"/>
            <a:ext cx="10348392" cy="5724955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65870" y="1404269"/>
            <a:ext cx="4912601" cy="2869524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37147" y="0"/>
            <a:ext cx="3843478" cy="567055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105" y="1951581"/>
            <a:ext cx="4776263" cy="974058"/>
          </a:xfrm>
        </p:spPr>
        <p:txBody>
          <a:bodyPr bIns="0" anchor="b">
            <a:normAutofit/>
          </a:bodyPr>
          <a:lstStyle>
            <a:lvl1pPr>
              <a:defRPr sz="6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105" y="2931200"/>
            <a:ext cx="4776263" cy="105357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FFEFF"/>
                </a:solidFill>
              </a:defRPr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5321" y="264626"/>
            <a:ext cx="3024188" cy="264626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5321" y="5148859"/>
            <a:ext cx="4913150" cy="2646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19036" y="264626"/>
            <a:ext cx="756047" cy="264626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6833" y="1950040"/>
            <a:ext cx="2892778" cy="2031149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3768" y="657115"/>
            <a:ext cx="4919626" cy="434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321" y="264626"/>
            <a:ext cx="3024188" cy="264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321" y="5148859"/>
            <a:ext cx="8755023" cy="264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6737" y="264626"/>
            <a:ext cx="756047" cy="264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4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lejandroeslo.github.io/TFG/demoVR_HTTP.html" TargetMode="External"/><Relationship Id="rId3" Type="http://schemas.openxmlformats.org/officeDocument/2006/relationships/hyperlink" Target="https://github.com/AlejandroEsLo/TFG" TargetMode="External"/><Relationship Id="rId7" Type="http://schemas.openxmlformats.org/officeDocument/2006/relationships/hyperlink" Target="https://alejandroeslo.github.io/TFG/demoVR_100.html" TargetMode="External"/><Relationship Id="rId2" Type="http://schemas.openxmlformats.org/officeDocument/2006/relationships/hyperlink" Target="https://alejandroeslo.github.io/TFG/web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alejandroeslo.github.io/TFG/Demo2_HTTPPackets.html" TargetMode="External"/><Relationship Id="rId5" Type="http://schemas.openxmlformats.org/officeDocument/2006/relationships/hyperlink" Target="https://alejandroeslo.github.io/TFG/Demo1_100Packets.html" TargetMode="External"/><Relationship Id="rId10" Type="http://schemas.openxmlformats.org/officeDocument/2006/relationships/hyperlink" Target="https://github.com/AlejandroEsLo/TFG/raw/master/Documentacion/videos/Demo_VR100.mp4" TargetMode="External"/><Relationship Id="rId4" Type="http://schemas.openxmlformats.org/officeDocument/2006/relationships/hyperlink" Target="https://raw.githubusercontent.com/AlejandroEsLo/TFG/master/Documentacion/MemoriaTFG_AlejandroEstebanLopez_NET-SIMULATOR.pdf" TargetMode="External"/><Relationship Id="rId9" Type="http://schemas.openxmlformats.org/officeDocument/2006/relationships/hyperlink" Target="https://github.com/AlejandroEsLo/TFG/raw/master/Documentacion/videos/Demo_HTTP_VR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7200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solidFill>
                  <a:srgbClr val="FFFFFF"/>
                </a:solidFill>
                <a:latin typeface="Arial"/>
              </a:rPr>
              <a:t>SIMULADOR DE TRAZAS DE</a:t>
            </a:r>
            <a:br/>
            <a:r>
              <a:rPr lang="es-ES" sz="4400" b="0" strike="noStrike" spc="-1">
                <a:solidFill>
                  <a:srgbClr val="FFFFFF"/>
                </a:solidFill>
                <a:latin typeface="Arial"/>
              </a:rPr>
              <a:t>COMUNICACIONES EN REALIDAD VIRTUAL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2238480" y="3666960"/>
            <a:ext cx="5255640" cy="12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i="1" strike="noStrike" spc="-1">
                <a:latin typeface="Times New Roman"/>
              </a:rPr>
              <a:t>Alumno: Alejandro Esteban López</a:t>
            </a:r>
            <a:endParaRPr lang="es-E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>
                <a:latin typeface="Times New Roman"/>
              </a:rPr>
              <a:t>Tutor: Dr. Jesús M. González Barahona</a:t>
            </a:r>
            <a:endParaRPr lang="es-E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>
                <a:latin typeface="Times New Roman"/>
              </a:rPr>
              <a:t>Curso académico: 2020-2021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65560"/>
            <a:ext cx="8394051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4400" spc="-1">
                <a:solidFill>
                  <a:srgbClr val="C7243A"/>
                </a:solidFill>
                <a:latin typeface="Arial"/>
                <a:cs typeface="Arial"/>
              </a:rPr>
              <a:t>DESARROLLO DEL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2F5C60-08C9-4A0C-9E1B-65C319C123A9}"/>
              </a:ext>
            </a:extLst>
          </p:cNvPr>
          <p:cNvSpPr txBox="1"/>
          <p:nvPr/>
        </p:nvSpPr>
        <p:spPr>
          <a:xfrm>
            <a:off x="504889" y="1409831"/>
            <a:ext cx="84611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>
                <a:ea typeface="+mn-lt"/>
                <a:cs typeface="+mn-lt"/>
              </a:rPr>
              <a:t>Etapa 3: Componentes</a:t>
            </a:r>
          </a:p>
          <a:p>
            <a:r>
              <a:rPr lang="es-ES" sz="3200">
                <a:ea typeface="+mn-lt"/>
                <a:cs typeface="+mn-lt"/>
              </a:rPr>
              <a:t>Etapa 4: Componente Net Simulator</a:t>
            </a:r>
            <a:endParaRPr lang="es-ES"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74BE4507-C2F5-4581-B550-B3AF4FAFD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41" y="4145615"/>
            <a:ext cx="4181495" cy="1213019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E08C8D51-EB6B-475F-B35C-BC5F36E86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59" y="2534233"/>
            <a:ext cx="3218605" cy="1352290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FA4AACF9-A4E7-4745-8F04-850DA0B0C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349" y="2532053"/>
            <a:ext cx="4894747" cy="26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65560"/>
            <a:ext cx="8394051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4400" spc="-1">
                <a:solidFill>
                  <a:srgbClr val="C7243A"/>
                </a:solidFill>
                <a:latin typeface="Arial"/>
                <a:cs typeface="Arial"/>
              </a:rPr>
              <a:t>DESARROLLO DEL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2F5C60-08C9-4A0C-9E1B-65C319C123A9}"/>
              </a:ext>
            </a:extLst>
          </p:cNvPr>
          <p:cNvSpPr txBox="1"/>
          <p:nvPr/>
        </p:nvSpPr>
        <p:spPr>
          <a:xfrm>
            <a:off x="504889" y="1457231"/>
            <a:ext cx="90792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>
                <a:ea typeface="+mn-lt"/>
                <a:cs typeface="+mn-lt"/>
              </a:rPr>
              <a:t>Etapa 5: Manejador botón y puesta de carteles</a:t>
            </a:r>
            <a:endParaRPr lang="es-ES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CC8F9A52-9C6C-4173-9C94-731C4B8A7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795" y="3148946"/>
            <a:ext cx="1684841" cy="1646800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10F53788-93D4-447E-B0F0-E5F6EC433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840" y="2826746"/>
            <a:ext cx="2220951" cy="23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65560"/>
            <a:ext cx="8394051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4400" spc="-1">
                <a:solidFill>
                  <a:srgbClr val="C7243A"/>
                </a:solidFill>
                <a:latin typeface="Arial"/>
                <a:cs typeface="Arial"/>
              </a:rPr>
              <a:t>DESARROLLO DEL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2F5C60-08C9-4A0C-9E1B-65C319C123A9}"/>
              </a:ext>
            </a:extLst>
          </p:cNvPr>
          <p:cNvSpPr txBox="1"/>
          <p:nvPr/>
        </p:nvSpPr>
        <p:spPr>
          <a:xfrm>
            <a:off x="504889" y="1409831"/>
            <a:ext cx="791427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>
                <a:ea typeface="+mn-lt"/>
                <a:cs typeface="+mn-lt"/>
              </a:rPr>
              <a:t>Etapa 6: Creación de capas y escena final</a:t>
            </a:r>
            <a:endParaRPr lang="es-ES">
              <a:ea typeface="+mn-lt"/>
              <a:cs typeface="+mn-lt"/>
            </a:endParaRP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28A865D2-0C43-4D35-A02E-B06BD273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96" y="2000585"/>
            <a:ext cx="1900208" cy="3550536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1EA4CC47-EB69-4D80-B3BE-5AA29D88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859" y="1926822"/>
            <a:ext cx="2000253" cy="3674361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F82A6FC1-499E-4B2D-A35E-1D6A70BDF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493" y="1981458"/>
            <a:ext cx="1895409" cy="3600450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EA68A1C7-8302-4E88-B746-299EA3E1B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863" y="1993308"/>
            <a:ext cx="1923983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4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65560"/>
            <a:ext cx="8394051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4400" spc="-1">
                <a:solidFill>
                  <a:srgbClr val="C7243A"/>
                </a:solidFill>
                <a:latin typeface="Arial"/>
                <a:cs typeface="Arial"/>
              </a:rPr>
              <a:t>DESARROLLO DEL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2F5C60-08C9-4A0C-9E1B-65C319C123A9}"/>
              </a:ext>
            </a:extLst>
          </p:cNvPr>
          <p:cNvSpPr txBox="1"/>
          <p:nvPr/>
        </p:nvSpPr>
        <p:spPr>
          <a:xfrm>
            <a:off x="599685" y="1409831"/>
            <a:ext cx="73080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>
                <a:ea typeface="+mn-lt"/>
                <a:cs typeface="+mn-lt"/>
              </a:rPr>
              <a:t>Etapa 7: Aplicación en realidad virtual</a:t>
            </a:r>
            <a:endParaRPr lang="es-ES"/>
          </a:p>
        </p:txBody>
      </p:sp>
      <p:pic>
        <p:nvPicPr>
          <p:cNvPr id="2" name="Imagen 4">
            <a:extLst>
              <a:ext uri="{FF2B5EF4-FFF2-40B4-BE49-F238E27FC236}">
                <a16:creationId xmlns:a16="http://schemas.microsoft.com/office/drawing/2014/main" id="{4D8DC723-29F4-49C4-BB30-124D1BD6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21" y="2353276"/>
            <a:ext cx="6131051" cy="1309980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87F5B225-67E7-466D-8631-CEFC5733E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361" y="3781090"/>
            <a:ext cx="2743104" cy="15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47636" y="1359506"/>
            <a:ext cx="5148756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4400" spc="-1">
                <a:solidFill>
                  <a:srgbClr val="C7243A"/>
                </a:solidFill>
                <a:latin typeface="Arial"/>
                <a:cs typeface="Arial"/>
              </a:rPr>
              <a:t>RESULTADO FINAL</a:t>
            </a:r>
            <a:endParaRPr lang="es-ES" sz="4400" spc="-1" dirty="0">
              <a:solidFill>
                <a:srgbClr val="C7243A"/>
              </a:solidFill>
              <a:latin typeface="Arial"/>
              <a:cs typeface="Arial"/>
            </a:endParaRP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6B23DEF5-3492-4687-A20C-A02EA1CB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68" y="3243942"/>
            <a:ext cx="6499562" cy="2096324"/>
          </a:xfrm>
          <a:prstGeom prst="rect">
            <a:avLst/>
          </a:prstGeom>
        </p:spPr>
      </p:pic>
      <p:pic>
        <p:nvPicPr>
          <p:cNvPr id="4" name="Imagen 5">
            <a:extLst>
              <a:ext uri="{FF2B5EF4-FFF2-40B4-BE49-F238E27FC236}">
                <a16:creationId xmlns:a16="http://schemas.microsoft.com/office/drawing/2014/main" id="{B3BDEC3C-924A-4BA1-9DF5-797CC5989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175" y="569497"/>
            <a:ext cx="2743104" cy="234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8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092401" y="69235"/>
            <a:ext cx="6206746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4400" spc="-1">
                <a:solidFill>
                  <a:srgbClr val="C7243A"/>
                </a:solidFill>
                <a:latin typeface="Arial"/>
                <a:cs typeface="Arial"/>
              </a:rPr>
              <a:t>¿CÓMO ESTÁ HECHO?</a:t>
            </a:r>
          </a:p>
        </p:txBody>
      </p:sp>
      <p:pic>
        <p:nvPicPr>
          <p:cNvPr id="4" name="Imagen 5" descr="Imagen que contiene rompecabezas, objeto, hombre, sostener&#10;&#10;Descripción generada automáticamente">
            <a:extLst>
              <a:ext uri="{FF2B5EF4-FFF2-40B4-BE49-F238E27FC236}">
                <a16:creationId xmlns:a16="http://schemas.microsoft.com/office/drawing/2014/main" id="{5CA58FA9-8087-4B6E-BADA-BE931E87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0" y="1191396"/>
            <a:ext cx="4692658" cy="469282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ACD4C1D-D67E-4765-9549-CAA4A72C61D7}"/>
              </a:ext>
            </a:extLst>
          </p:cNvPr>
          <p:cNvSpPr txBox="1"/>
          <p:nvPr/>
        </p:nvSpPr>
        <p:spPr>
          <a:xfrm rot="-1800000">
            <a:off x="869194" y="2089636"/>
            <a:ext cx="15901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ea typeface="+mn-lt"/>
                <a:cs typeface="+mn-lt"/>
              </a:rPr>
              <a:t>Componente</a:t>
            </a:r>
          </a:p>
          <a:p>
            <a:pPr algn="ctr"/>
            <a:r>
              <a:rPr lang="es-ES">
                <a:ea typeface="+mn-lt"/>
                <a:cs typeface="+mn-lt"/>
              </a:rPr>
              <a:t>Node</a:t>
            </a:r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20CCEE-FABD-4EFB-B605-EC73040A1C85}"/>
              </a:ext>
            </a:extLst>
          </p:cNvPr>
          <p:cNvSpPr txBox="1"/>
          <p:nvPr/>
        </p:nvSpPr>
        <p:spPr>
          <a:xfrm rot="-1800000">
            <a:off x="2352788" y="2090416"/>
            <a:ext cx="15901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ea typeface="+mn-lt"/>
                <a:cs typeface="+mn-lt"/>
              </a:rPr>
              <a:t>Componente</a:t>
            </a:r>
          </a:p>
          <a:p>
            <a:pPr algn="ctr"/>
            <a:r>
              <a:rPr lang="es-ES"/>
              <a:t>Connection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6D963C-0AD9-4356-9E8F-7BC1D3DF4CA6}"/>
              </a:ext>
            </a:extLst>
          </p:cNvPr>
          <p:cNvSpPr txBox="1"/>
          <p:nvPr/>
        </p:nvSpPr>
        <p:spPr>
          <a:xfrm rot="19800000">
            <a:off x="824518" y="3538726"/>
            <a:ext cx="15901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ea typeface="+mn-lt"/>
                <a:cs typeface="+mn-lt"/>
              </a:rPr>
              <a:t>Componente</a:t>
            </a:r>
          </a:p>
          <a:p>
            <a:pPr algn="ctr"/>
            <a:r>
              <a:rPr lang="es-ES">
                <a:ea typeface="+mn-lt"/>
                <a:cs typeface="+mn-lt"/>
              </a:rPr>
              <a:t>Packet</a:t>
            </a:r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E4B0887-1298-446E-B04F-31865CDD0B02}"/>
              </a:ext>
            </a:extLst>
          </p:cNvPr>
          <p:cNvSpPr txBox="1"/>
          <p:nvPr/>
        </p:nvSpPr>
        <p:spPr>
          <a:xfrm rot="19800000">
            <a:off x="2909591" y="4317566"/>
            <a:ext cx="15901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ea typeface="+mn-lt"/>
                <a:cs typeface="+mn-lt"/>
              </a:rPr>
              <a:t>Componente</a:t>
            </a:r>
          </a:p>
          <a:p>
            <a:pPr algn="ctr"/>
            <a:r>
              <a:rPr lang="es-ES"/>
              <a:t>Poster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07DA389-167B-44FA-B483-0D4D931F89EF}"/>
              </a:ext>
            </a:extLst>
          </p:cNvPr>
          <p:cNvSpPr txBox="1"/>
          <p:nvPr/>
        </p:nvSpPr>
        <p:spPr>
          <a:xfrm>
            <a:off x="600479" y="1007608"/>
            <a:ext cx="40389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rgbClr val="002060"/>
                </a:solidFill>
              </a:rPr>
              <a:t>COMPONENTE NET-SIMULATOR</a:t>
            </a:r>
          </a:p>
        </p:txBody>
      </p:sp>
      <p:pic>
        <p:nvPicPr>
          <p:cNvPr id="2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E241F46-55FC-4049-AF19-064F75EB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58" y="1370288"/>
            <a:ext cx="5429685" cy="37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65560"/>
            <a:ext cx="46494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4400" spc="-1" dirty="0">
                <a:solidFill>
                  <a:srgbClr val="C7243A"/>
                </a:solidFill>
                <a:latin typeface="Arial"/>
                <a:cs typeface="Arial"/>
              </a:rPr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851DD3-83E0-4A69-B791-9AE8AC846C58}"/>
              </a:ext>
            </a:extLst>
          </p:cNvPr>
          <p:cNvSpPr txBox="1"/>
          <p:nvPr/>
        </p:nvSpPr>
        <p:spPr>
          <a:xfrm>
            <a:off x="1018781" y="2108977"/>
            <a:ext cx="5548656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ea typeface="+mn-lt"/>
                <a:cs typeface="+mn-lt"/>
              </a:rPr>
              <a:t>Consecución de objetivos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ea typeface="+mn-lt"/>
                <a:cs typeface="+mn-lt"/>
              </a:rPr>
              <a:t>Esfuerzo realizado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ea typeface="+mn-lt"/>
                <a:cs typeface="+mn-lt"/>
              </a:rPr>
              <a:t>Trabajos futuros</a:t>
            </a:r>
            <a:endParaRPr lang="es-ES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83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39549" y="44163"/>
            <a:ext cx="46494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4400" spc="-1" dirty="0">
                <a:solidFill>
                  <a:srgbClr val="C7243A"/>
                </a:solidFill>
                <a:latin typeface="Arial"/>
                <a:cs typeface="Arial"/>
              </a:rPr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851DD3-83E0-4A69-B791-9AE8AC846C58}"/>
              </a:ext>
            </a:extLst>
          </p:cNvPr>
          <p:cNvSpPr txBox="1"/>
          <p:nvPr/>
        </p:nvSpPr>
        <p:spPr>
          <a:xfrm>
            <a:off x="544800" y="880459"/>
            <a:ext cx="7783510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ea typeface="+mn-lt"/>
                <a:cs typeface="+mn-lt"/>
              </a:rPr>
              <a:t>Página web:</a:t>
            </a:r>
          </a:p>
          <a:p>
            <a:r>
              <a:rPr lang="es-ES" sz="1200" dirty="0">
                <a:ea typeface="+mn-lt"/>
                <a:cs typeface="+mn-lt"/>
                <a:hlinkClick r:id="rId2"/>
              </a:rPr>
              <a:t>https://alejandroeslo.github.io/TFG/web</a:t>
            </a:r>
            <a:endParaRPr lang="es-ES" sz="1200" dirty="0">
              <a:ea typeface="+mn-lt"/>
              <a:cs typeface="+mn-lt"/>
            </a:endParaRPr>
          </a:p>
          <a:p>
            <a:endParaRPr lang="es-ES" sz="12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ea typeface="+mn-lt"/>
                <a:cs typeface="+mn-lt"/>
              </a:rPr>
              <a:t>Repositorio del proyecto:</a:t>
            </a:r>
            <a:endParaRPr lang="es-ES" sz="1600"/>
          </a:p>
          <a:p>
            <a:r>
              <a:rPr lang="es-ES" sz="1200" dirty="0">
                <a:ea typeface="+mn-lt"/>
                <a:cs typeface="+mn-lt"/>
                <a:hlinkClick r:id="rId3"/>
              </a:rPr>
              <a:t>https://github.com/AlejandroEsLo/TFG</a:t>
            </a:r>
            <a:endParaRPr lang="es-ES" sz="1200"/>
          </a:p>
          <a:p>
            <a:endParaRPr lang="es-ES" sz="12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ea typeface="+mn-lt"/>
                <a:cs typeface="+mn-lt"/>
              </a:rPr>
              <a:t>Memoria PDF:</a:t>
            </a:r>
            <a:endParaRPr lang="es-ES" sz="1600"/>
          </a:p>
          <a:p>
            <a:pPr algn="l"/>
            <a:r>
              <a:rPr lang="es-ES" sz="1200" dirty="0">
                <a:ea typeface="+mn-lt"/>
                <a:cs typeface="+mn-lt"/>
                <a:hlinkClick r:id="rId4"/>
              </a:rPr>
              <a:t>https://raw.githubusercontent.com/AlejandroEsLo/TFG/master/Documentacion/MemoriaTFG_AlejandroEstebanLopez_NET-SIMULATOR.pdf</a:t>
            </a:r>
          </a:p>
          <a:p>
            <a:endParaRPr lang="es-ES" sz="1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ea typeface="+mn-lt"/>
                <a:cs typeface="+mn-lt"/>
              </a:rPr>
              <a:t>Demos PC:</a:t>
            </a:r>
            <a:endParaRPr lang="es-ES" sz="1600" dirty="0"/>
          </a:p>
          <a:p>
            <a:r>
              <a:rPr lang="es-ES" sz="1200" u="sng" dirty="0">
                <a:ea typeface="+mn-lt"/>
                <a:cs typeface="+mn-lt"/>
                <a:hlinkClick r:id="rId5"/>
              </a:rPr>
              <a:t>https://alejandroeslo.github.io/TFG/Demo1_100Packets.html</a:t>
            </a:r>
            <a:endParaRPr lang="es-ES" sz="1200"/>
          </a:p>
          <a:p>
            <a:r>
              <a:rPr lang="es-ES" sz="1200" dirty="0">
                <a:ea typeface="+mn-lt"/>
                <a:cs typeface="+mn-lt"/>
                <a:hlinkClick r:id="rId6"/>
              </a:rPr>
              <a:t>https://alejandroeslo.github.io/TFG/Demo2_HTTPPackets.html</a:t>
            </a:r>
            <a:endParaRPr lang="es-ES" sz="1200"/>
          </a:p>
          <a:p>
            <a:endParaRPr lang="es-ES" sz="1200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s-ES" sz="1600" dirty="0">
                <a:ea typeface="+mn-lt"/>
                <a:cs typeface="+mn-lt"/>
              </a:rPr>
              <a:t>Demos VR:</a:t>
            </a:r>
            <a:endParaRPr lang="es-ES" sz="1600">
              <a:ea typeface="+mn-lt"/>
              <a:cs typeface="+mn-lt"/>
            </a:endParaRPr>
          </a:p>
          <a:p>
            <a:r>
              <a:rPr lang="es-ES" sz="1200" u="sng" dirty="0">
                <a:ea typeface="+mn-lt"/>
                <a:cs typeface="+mn-lt"/>
                <a:hlinkClick r:id="rId7"/>
              </a:rPr>
              <a:t>https://alejandroeslo.github.io/TFG/demoVR_100.html</a:t>
            </a:r>
            <a:endParaRPr lang="es-ES" sz="1200"/>
          </a:p>
          <a:p>
            <a:r>
              <a:rPr lang="es-ES" sz="1200" dirty="0">
                <a:ea typeface="+mn-lt"/>
                <a:cs typeface="+mn-lt"/>
                <a:hlinkClick r:id="rId8"/>
              </a:rPr>
              <a:t>https://alejandroeslo.github.io/TFG/demoVR_HTTP.html</a:t>
            </a:r>
            <a:endParaRPr lang="es-ES" sz="1200"/>
          </a:p>
          <a:p>
            <a:endParaRPr lang="es-ES" sz="1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s-ES" sz="1600" dirty="0">
                <a:ea typeface="+mn-lt"/>
                <a:cs typeface="+mn-lt"/>
              </a:rPr>
              <a:t>Videos VR:</a:t>
            </a:r>
            <a:endParaRPr lang="en-US" sz="1600" dirty="0">
              <a:ea typeface="+mn-lt"/>
              <a:cs typeface="+mn-lt"/>
            </a:endParaRPr>
          </a:p>
          <a:p>
            <a:r>
              <a:rPr lang="es-ES" sz="1200" dirty="0">
                <a:ea typeface="+mn-lt"/>
                <a:cs typeface="+mn-lt"/>
                <a:hlinkClick r:id="rId9"/>
              </a:rPr>
              <a:t>https://github.com/AlejandroEsLo/TFG/raw/master/Documentacion/videos/Demo_HTTP_VR.mp4</a:t>
            </a:r>
            <a:endParaRPr lang="es-ES" sz="1200"/>
          </a:p>
          <a:p>
            <a:r>
              <a:rPr lang="es-ES" sz="1200" dirty="0">
                <a:ea typeface="+mn-lt"/>
                <a:cs typeface="+mn-lt"/>
                <a:hlinkClick r:id="rId10"/>
              </a:rPr>
              <a:t>https://github.com/AlejandroEsLo/TFG/raw/master/Documentacion/videos/Demo_VR100.mp4</a:t>
            </a:r>
            <a:endParaRPr lang="es-ES" sz="1200"/>
          </a:p>
          <a:p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0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2495" y="162662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C7243A"/>
                </a:solidFill>
                <a:latin typeface="Arial"/>
              </a:rPr>
              <a:t>Ìndice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917364" y="1478251"/>
            <a:ext cx="8370276" cy="37077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5900" indent="-2159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s-ES" sz="3200" b="0" strike="noStrike" spc="-1" dirty="0">
                <a:latin typeface="Arial"/>
              </a:rPr>
              <a:t>Introducción</a:t>
            </a:r>
            <a:endParaRPr lang="es-ES" dirty="0"/>
          </a:p>
          <a:p>
            <a:pPr marL="215900" indent="-2159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es-ES" sz="3200" b="0" strike="noStrike" spc="-1" dirty="0">
                <a:latin typeface="Arial"/>
              </a:rPr>
              <a:t>Objetivos</a:t>
            </a:r>
            <a:endParaRPr lang="es-ES" sz="3200" b="0" strike="noStrike" spc="-1" dirty="0">
              <a:latin typeface="Arial"/>
              <a:cs typeface="Arial"/>
            </a:endParaRPr>
          </a:p>
          <a:p>
            <a:pPr marL="215900" indent="-215900">
              <a:spcAft>
                <a:spcPts val="1134"/>
              </a:spcAft>
              <a:buClr>
                <a:srgbClr val="000000"/>
              </a:buClr>
              <a:buAutoNum type="arabicPeriod"/>
            </a:pPr>
            <a:r>
              <a:rPr lang="es-ES" sz="3200" spc="-1" dirty="0">
                <a:latin typeface="Arial"/>
                <a:cs typeface="Arial"/>
              </a:rPr>
              <a:t>Tecnologías utilizadas</a:t>
            </a:r>
          </a:p>
          <a:p>
            <a:pPr marL="215900" indent="-215900">
              <a:spcAft>
                <a:spcPts val="1134"/>
              </a:spcAft>
              <a:buClr>
                <a:srgbClr val="000000"/>
              </a:buClr>
              <a:buAutoNum type="arabicPeriod"/>
            </a:pPr>
            <a:r>
              <a:rPr lang="es-ES" sz="3200" spc="-1" dirty="0">
                <a:latin typeface="Arial"/>
                <a:cs typeface="Arial"/>
              </a:rPr>
              <a:t>Desarrollo del proyecto</a:t>
            </a:r>
          </a:p>
          <a:p>
            <a:pPr marL="215900" indent="-215900">
              <a:spcAft>
                <a:spcPts val="1134"/>
              </a:spcAft>
              <a:buClr>
                <a:srgbClr val="000000"/>
              </a:buClr>
              <a:buAutoNum type="arabicPeriod"/>
            </a:pPr>
            <a:r>
              <a:rPr lang="es-ES" sz="3200" spc="-1" dirty="0">
                <a:latin typeface="Arial"/>
                <a:cs typeface="Arial"/>
              </a:rPr>
              <a:t>Resultado final</a:t>
            </a:r>
          </a:p>
          <a:p>
            <a:pPr marL="215900" indent="-215900">
              <a:spcAft>
                <a:spcPts val="1134"/>
              </a:spcAft>
              <a:buClr>
                <a:srgbClr val="000000"/>
              </a:buClr>
              <a:buAutoNum type="arabicPeriod"/>
            </a:pPr>
            <a:r>
              <a:rPr lang="es-ES" sz="3200" spc="-1" dirty="0">
                <a:latin typeface="Arial"/>
                <a:cs typeface="Arial"/>
              </a:rPr>
              <a:t>¿Cómo está hecho?</a:t>
            </a:r>
          </a:p>
          <a:p>
            <a:pPr marL="215900" indent="-215900">
              <a:spcAft>
                <a:spcPts val="1134"/>
              </a:spcAft>
              <a:buClr>
                <a:srgbClr val="000000"/>
              </a:buClr>
              <a:buAutoNum type="arabicPeriod"/>
            </a:pPr>
            <a:r>
              <a:rPr lang="es-ES" sz="3200" spc="-1" dirty="0">
                <a:latin typeface="Arial"/>
                <a:cs typeface="Arial"/>
              </a:rPr>
              <a:t>Conclusiones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C7243A"/>
                </a:solidFill>
                <a:latin typeface="Arial"/>
              </a:rPr>
              <a:t>INTRODUCCIÓN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La Realidad Virtual es la tecnología del futuro.</a:t>
            </a:r>
          </a:p>
        </p:txBody>
      </p:sp>
      <p:pic>
        <p:nvPicPr>
          <p:cNvPr id="93" name="Imagen 92"/>
          <p:cNvPicPr/>
          <p:nvPr/>
        </p:nvPicPr>
        <p:blipFill>
          <a:blip r:embed="rId2"/>
          <a:stretch/>
        </p:blipFill>
        <p:spPr>
          <a:xfrm>
            <a:off x="2341702" y="2293981"/>
            <a:ext cx="5199677" cy="296053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C7243A"/>
                </a:solidFill>
                <a:latin typeface="Arial"/>
              </a:rPr>
              <a:t>OBJETIVOS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Objetivo general: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Construir un simulador de redes de comunicación basado en Realidad Virtual.</a:t>
            </a:r>
          </a:p>
        </p:txBody>
      </p:sp>
      <p:pic>
        <p:nvPicPr>
          <p:cNvPr id="96" name="Imagen 95"/>
          <p:cNvPicPr/>
          <p:nvPr/>
        </p:nvPicPr>
        <p:blipFill>
          <a:blip r:embed="rId2"/>
          <a:stretch/>
        </p:blipFill>
        <p:spPr>
          <a:xfrm>
            <a:off x="2009520" y="2700000"/>
            <a:ext cx="6090480" cy="2380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4400" spc="-1">
                <a:solidFill>
                  <a:srgbClr val="C7243A"/>
                </a:solidFill>
                <a:latin typeface="Arial"/>
              </a:rPr>
              <a:t>OBJETIVOS</a:t>
            </a:r>
            <a:endParaRPr lang="es-ES" sz="4400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4000"/>
          </a:bodyPr>
          <a:lstStyle/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Objetivos específicos: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Visualizar en cualquier navegador.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Usar A-Frame.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El simulador podrá discriminar varios niveles de red.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Será un programa que podrá utilizar cualquier captura de red.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Los paquetes de la traza deben poder animarse y congelarse.</a:t>
            </a: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Compatibilidad  con cualquier dispositivo VR.</a:t>
            </a:r>
          </a:p>
        </p:txBody>
      </p:sp>
      <p:pic>
        <p:nvPicPr>
          <p:cNvPr id="99" name="Imagen 98"/>
          <p:cNvPicPr/>
          <p:nvPr/>
        </p:nvPicPr>
        <p:blipFill>
          <a:blip r:embed="rId2"/>
          <a:stretch/>
        </p:blipFill>
        <p:spPr>
          <a:xfrm>
            <a:off x="8232120" y="2383560"/>
            <a:ext cx="947880" cy="856440"/>
          </a:xfrm>
          <a:prstGeom prst="rect">
            <a:avLst/>
          </a:prstGeom>
          <a:ln w="0">
            <a:noFill/>
          </a:ln>
        </p:spPr>
      </p:pic>
      <p:pic>
        <p:nvPicPr>
          <p:cNvPr id="100" name="Imagen 99"/>
          <p:cNvPicPr/>
          <p:nvPr/>
        </p:nvPicPr>
        <p:blipFill>
          <a:blip r:embed="rId3"/>
          <a:stretch/>
        </p:blipFill>
        <p:spPr>
          <a:xfrm>
            <a:off x="5730480" y="1102320"/>
            <a:ext cx="1649520" cy="1237680"/>
          </a:xfrm>
          <a:prstGeom prst="rect">
            <a:avLst/>
          </a:prstGeom>
          <a:ln w="0">
            <a:noFill/>
          </a:ln>
        </p:spPr>
      </p:pic>
      <p:pic>
        <p:nvPicPr>
          <p:cNvPr id="101" name="Imagen 100"/>
          <p:cNvPicPr/>
          <p:nvPr/>
        </p:nvPicPr>
        <p:blipFill>
          <a:blip r:embed="rId4"/>
          <a:stretch/>
        </p:blipFill>
        <p:spPr>
          <a:xfrm>
            <a:off x="7274520" y="3780000"/>
            <a:ext cx="1365480" cy="136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4400" spc="-1">
                <a:solidFill>
                  <a:srgbClr val="C7243A"/>
                </a:solidFill>
                <a:latin typeface="Arial"/>
              </a:rPr>
              <a:t>TECNOLOGÍAS UTILIZADAS</a:t>
            </a:r>
          </a:p>
          <a:p>
            <a:endParaRPr lang="es-ES" sz="4400" spc="-1" dirty="0">
              <a:solidFill>
                <a:srgbClr val="C7243A"/>
              </a:solidFill>
              <a:latin typeface="Arial"/>
              <a:cs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pic>
        <p:nvPicPr>
          <p:cNvPr id="2" name="Imagen 2" descr="Imagen que contiene lego&#10;&#10;Descripción generada automáticamente">
            <a:extLst>
              <a:ext uri="{FF2B5EF4-FFF2-40B4-BE49-F238E27FC236}">
                <a16:creationId xmlns:a16="http://schemas.microsoft.com/office/drawing/2014/main" id="{E0FDEAC8-1BF8-4045-B0C2-EFBA831A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1355" y="1500826"/>
            <a:ext cx="1179780" cy="1051101"/>
          </a:xfrm>
          <a:prstGeom prst="rect">
            <a:avLst/>
          </a:prstGeom>
        </p:spPr>
      </p:pic>
      <p:pic>
        <p:nvPicPr>
          <p:cNvPr id="3" name="Imagen 3" descr="Logotipo, Icono&#10;&#10;Descripción generada automáticamente">
            <a:extLst>
              <a:ext uri="{FF2B5EF4-FFF2-40B4-BE49-F238E27FC236}">
                <a16:creationId xmlns:a16="http://schemas.microsoft.com/office/drawing/2014/main" id="{A808CB7B-AA64-4B62-92B7-29978EA42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327" y="1497679"/>
            <a:ext cx="1994191" cy="1149871"/>
          </a:xfrm>
          <a:prstGeom prst="rect">
            <a:avLst/>
          </a:prstGeom>
        </p:spPr>
      </p:pic>
      <p:pic>
        <p:nvPicPr>
          <p:cNvPr id="4" name="Imagen 4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316C2364-ECAD-4818-94C4-BC8AE900F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107" y="1497926"/>
            <a:ext cx="1887202" cy="1054273"/>
          </a:xfrm>
          <a:prstGeom prst="rect">
            <a:avLst/>
          </a:prstGeom>
        </p:spPr>
      </p:pic>
      <p:pic>
        <p:nvPicPr>
          <p:cNvPr id="5" name="Imagen 5" descr="Imagen que contiene Forma&#10;&#10;Descripción generada automáticamente">
            <a:extLst>
              <a:ext uri="{FF2B5EF4-FFF2-40B4-BE49-F238E27FC236}">
                <a16:creationId xmlns:a16="http://schemas.microsoft.com/office/drawing/2014/main" id="{8980481E-EFCB-435C-9702-B779C0330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216" y="1494867"/>
            <a:ext cx="2077403" cy="1062056"/>
          </a:xfrm>
          <a:prstGeom prst="rect">
            <a:avLst/>
          </a:prstGeom>
        </p:spPr>
      </p:pic>
      <p:pic>
        <p:nvPicPr>
          <p:cNvPr id="6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406905E-CE05-46E2-A133-171E7A5E2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701" y="3002815"/>
            <a:ext cx="1934752" cy="799678"/>
          </a:xfrm>
          <a:prstGeom prst="rect">
            <a:avLst/>
          </a:prstGeom>
        </p:spPr>
      </p:pic>
      <p:pic>
        <p:nvPicPr>
          <p:cNvPr id="8" name="Gráfico 8">
            <a:extLst>
              <a:ext uri="{FF2B5EF4-FFF2-40B4-BE49-F238E27FC236}">
                <a16:creationId xmlns:a16="http://schemas.microsoft.com/office/drawing/2014/main" id="{78926079-424D-448A-8CBA-9212C2E67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29121" y="3135004"/>
            <a:ext cx="2148822" cy="541494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FAEBECF0-B0C7-4285-97F4-6CB81D0B41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6819" y="3910851"/>
            <a:ext cx="2101178" cy="1150749"/>
          </a:xfrm>
          <a:prstGeom prst="rect">
            <a:avLst/>
          </a:prstGeom>
        </p:spPr>
      </p:pic>
      <p:pic>
        <p:nvPicPr>
          <p:cNvPr id="10" name="Imagen 10" descr="Imagen que contiene Icono&#10;&#10;Descripción generada automáticamente">
            <a:extLst>
              <a:ext uri="{FF2B5EF4-FFF2-40B4-BE49-F238E27FC236}">
                <a16:creationId xmlns:a16="http://schemas.microsoft.com/office/drawing/2014/main" id="{0D602C91-ABEB-4D32-B1A2-66F9EA9430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326" y="4147963"/>
            <a:ext cx="1863427" cy="919860"/>
          </a:xfrm>
          <a:prstGeom prst="rect">
            <a:avLst/>
          </a:prstGeom>
        </p:spPr>
      </p:pic>
      <p:pic>
        <p:nvPicPr>
          <p:cNvPr id="12" name="Imagen 12">
            <a:extLst>
              <a:ext uri="{FF2B5EF4-FFF2-40B4-BE49-F238E27FC236}">
                <a16:creationId xmlns:a16="http://schemas.microsoft.com/office/drawing/2014/main" id="{7D6B0EEB-29B5-4F2E-AE17-F242A11105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1278" y="4381451"/>
            <a:ext cx="1601902" cy="679371"/>
          </a:xfrm>
          <a:prstGeom prst="rect">
            <a:avLst/>
          </a:prstGeom>
        </p:spPr>
      </p:pic>
      <p:pic>
        <p:nvPicPr>
          <p:cNvPr id="14" name="Imagen 14" descr="Icono&#10;&#10;Descripción generada automáticamente">
            <a:extLst>
              <a:ext uri="{FF2B5EF4-FFF2-40B4-BE49-F238E27FC236}">
                <a16:creationId xmlns:a16="http://schemas.microsoft.com/office/drawing/2014/main" id="{9BADBD05-83A3-428B-A535-70C7017515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9302" y="4183217"/>
            <a:ext cx="822583" cy="846387"/>
          </a:xfrm>
          <a:prstGeom prst="rect">
            <a:avLst/>
          </a:prstGeom>
        </p:spPr>
      </p:pic>
      <p:pic>
        <p:nvPicPr>
          <p:cNvPr id="15" name="Imagen 15" descr="Logotipo&#10;&#10;Descripción generada automáticamente">
            <a:extLst>
              <a:ext uri="{FF2B5EF4-FFF2-40B4-BE49-F238E27FC236}">
                <a16:creationId xmlns:a16="http://schemas.microsoft.com/office/drawing/2014/main" id="{1136D821-48B9-4024-AD9E-D1FA7106F9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99181" y="2647157"/>
            <a:ext cx="1269051" cy="1269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65560"/>
            <a:ext cx="8394051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4400" spc="-1">
                <a:solidFill>
                  <a:srgbClr val="C7243A"/>
                </a:solidFill>
                <a:latin typeface="Arial"/>
                <a:cs typeface="Arial"/>
              </a:rPr>
              <a:t>DESARROLLO DEL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2F5C60-08C9-4A0C-9E1B-65C319C123A9}"/>
              </a:ext>
            </a:extLst>
          </p:cNvPr>
          <p:cNvSpPr txBox="1"/>
          <p:nvPr/>
        </p:nvSpPr>
        <p:spPr>
          <a:xfrm>
            <a:off x="504889" y="1457231"/>
            <a:ext cx="41815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>
                <a:ea typeface="+mn-lt"/>
                <a:cs typeface="+mn-lt"/>
              </a:rPr>
              <a:t>Etapa 0: Aprendizaje</a:t>
            </a:r>
            <a:endParaRPr lang="es-ES" sz="3200"/>
          </a:p>
        </p:txBody>
      </p:sp>
      <p:pic>
        <p:nvPicPr>
          <p:cNvPr id="11" name="Imagen 12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0D6E00A1-4177-4085-AB13-4354D917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07" y="2316005"/>
            <a:ext cx="5750648" cy="31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6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65560"/>
            <a:ext cx="8394051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4400" spc="-1">
                <a:solidFill>
                  <a:srgbClr val="C7243A"/>
                </a:solidFill>
                <a:latin typeface="Arial"/>
                <a:cs typeface="Arial"/>
              </a:rPr>
              <a:t>DESARROLLO DEL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2F5C60-08C9-4A0C-9E1B-65C319C123A9}"/>
              </a:ext>
            </a:extLst>
          </p:cNvPr>
          <p:cNvSpPr txBox="1"/>
          <p:nvPr/>
        </p:nvSpPr>
        <p:spPr>
          <a:xfrm>
            <a:off x="504889" y="1409831"/>
            <a:ext cx="62619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>
                <a:ea typeface="+mn-lt"/>
                <a:cs typeface="+mn-lt"/>
              </a:rPr>
              <a:t>Etapa 1: Comienzo del proyecto</a:t>
            </a:r>
            <a:endParaRPr lang="es-ES"/>
          </a:p>
        </p:txBody>
      </p:sp>
      <p:pic>
        <p:nvPicPr>
          <p:cNvPr id="2" name="Imagen 2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F0DB26D8-A365-4562-9D32-7B861C12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47" y="1993749"/>
            <a:ext cx="3705993" cy="1323238"/>
          </a:xfrm>
          <a:prstGeom prst="rect">
            <a:avLst/>
          </a:prstGeom>
        </p:spPr>
      </p:pic>
      <p:pic>
        <p:nvPicPr>
          <p:cNvPr id="3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E647B61F-68D8-4F6C-9B2F-2FF92173C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26" y="3147246"/>
            <a:ext cx="3801094" cy="1173086"/>
          </a:xfrm>
          <a:prstGeom prst="rect">
            <a:avLst/>
          </a:prstGeom>
        </p:spPr>
      </p:pic>
      <p:pic>
        <p:nvPicPr>
          <p:cNvPr id="4" name="Imagen 4" descr="Imagen que contiene Forma&#10;&#10;Descripción generada automáticamente">
            <a:extLst>
              <a:ext uri="{FF2B5EF4-FFF2-40B4-BE49-F238E27FC236}">
                <a16:creationId xmlns:a16="http://schemas.microsoft.com/office/drawing/2014/main" id="{C4D8F7A7-2006-4756-A1D8-AB3EF8C7B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23" y="4094495"/>
            <a:ext cx="3812982" cy="1624269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DE7C9AF4-5A90-46FE-BD8A-0B74A522B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303" y="2646400"/>
            <a:ext cx="5073059" cy="20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5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65560"/>
            <a:ext cx="8394051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4400" spc="-1">
                <a:solidFill>
                  <a:srgbClr val="C7243A"/>
                </a:solidFill>
                <a:latin typeface="Arial"/>
                <a:cs typeface="Arial"/>
              </a:rPr>
              <a:t>DESARROLLO DEL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2F5C60-08C9-4A0C-9E1B-65C319C123A9}"/>
              </a:ext>
            </a:extLst>
          </p:cNvPr>
          <p:cNvSpPr txBox="1"/>
          <p:nvPr/>
        </p:nvSpPr>
        <p:spPr>
          <a:xfrm>
            <a:off x="504889" y="1409831"/>
            <a:ext cx="49067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>
                <a:ea typeface="+mn-lt"/>
                <a:cs typeface="+mn-lt"/>
              </a:rPr>
              <a:t>Etapa 2: Primer prototipo</a:t>
            </a:r>
            <a:endParaRPr lang="es-ES"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69C655EE-3EB7-4037-A6FB-26ADC319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54" y="2541023"/>
            <a:ext cx="8734418" cy="24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Microsoft Office PowerPoint</Application>
  <PresentationFormat>Personalizado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Atlas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subject/>
  <dc:creator/>
  <dc:description/>
  <cp:lastModifiedBy/>
  <cp:revision>351</cp:revision>
  <dcterms:created xsi:type="dcterms:W3CDTF">2021-05-23T19:49:28Z</dcterms:created>
  <dcterms:modified xsi:type="dcterms:W3CDTF">2021-06-02T16:11:50Z</dcterms:modified>
  <dc:language>es-ES</dc:language>
</cp:coreProperties>
</file>