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315" r:id="rId7"/>
    <p:sldId id="317" r:id="rId8"/>
    <p:sldId id="322" r:id="rId9"/>
    <p:sldId id="316" r:id="rId10"/>
    <p:sldId id="320" r:id="rId11"/>
    <p:sldId id="319" r:id="rId12"/>
    <p:sldId id="321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D7B10-B305-49E1-B383-84748582530D}" v="35" dt="2020-04-04T17:59:4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3065" autoAdjust="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05/04/2020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05/04/2020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807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145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7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783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57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84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299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819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05/04/2020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05/04/2020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05/04/2020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05/04/2020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05/04/2020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5734050" cy="142568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SIMULACIÓN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533400" y="3811220"/>
            <a:ext cx="5076024" cy="1017955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s-ES" dirty="0"/>
              <a:t>Generación de variables aleatorias.</a:t>
            </a:r>
          </a:p>
          <a:p>
            <a:pPr rtl="0">
              <a:lnSpc>
                <a:spcPct val="150000"/>
              </a:lnSpc>
            </a:pPr>
            <a:r>
              <a:rPr lang="es-ES" dirty="0"/>
              <a:t>Ejemplo: Problema de producción.</a:t>
            </a:r>
          </a:p>
          <a:p>
            <a:pPr rtl="0">
              <a:lnSpc>
                <a:spcPct val="150000"/>
              </a:lnSpc>
            </a:pPr>
            <a:endParaRPr lang="es-ES" dirty="0"/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Caso Empresa Fabril – Aplicación Ejemplo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373062" y="1669418"/>
            <a:ext cx="6142038" cy="47517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SITUACIÓN CONTEXTO: </a:t>
            </a:r>
            <a:r>
              <a:rPr lang="es-AR" sz="1500" dirty="0"/>
              <a:t>Una empresa fabril presenta inconvenientes en su producción. No puede sostener un ritmo continuo debido a que posee quiebres de stock (entre otras situaciones). Por lo tanto solicitan que desarrolle medidas para solucionar esta situación.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OBJETIVO: </a:t>
            </a:r>
            <a:r>
              <a:rPr lang="es-AR" sz="1500" dirty="0"/>
              <a:t>Desarrollar un modelo de gestión de stock que permita una producción sin interrupciones por quiebres (falta de insumos) de stock.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RESOLUCIÓN: 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Un análisis preliminar muestra que algunas variables poseen un comportamiento probabilístico, por lo que mediante un Estudio de Simulación se propone llegar al objetivo.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b="1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E29605-A8CE-49B0-9E4F-AFC3F09B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070" y="4758113"/>
            <a:ext cx="4596130" cy="1790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1BB1F6-6027-4FF0-A2C7-73DF7D3F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70" y="1458596"/>
            <a:ext cx="4512310" cy="30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Caso Empresa Fabril – Aplicación Ejemplo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238124" y="1315720"/>
            <a:ext cx="7791449" cy="52755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ETAPAS ESTUDIO DE SIMULACIÓN: 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AR" sz="1400" b="1" dirty="0"/>
              <a:t>Formulación del problema: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400" dirty="0"/>
              <a:t>Establecer un sistema de gestión de stock que permita una producción sin interrupciones, minimizando los costos de almacenamiento y de producción.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400" b="1" dirty="0"/>
              <a:t>2. Definición del sistema: </a:t>
            </a:r>
            <a:r>
              <a:rPr lang="es-AR" sz="1400" dirty="0"/>
              <a:t>Almacén de insumos. Vinculo con producción y con proveedor. </a:t>
            </a:r>
            <a:endParaRPr lang="es-AR" sz="1400" b="1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400" b="1" dirty="0"/>
              <a:t>3. Formulación del modelo: </a:t>
            </a:r>
            <a:r>
              <a:rPr lang="es-AR" sz="1400" dirty="0"/>
              <a:t>Modelo de Stock (Inventario).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endParaRPr lang="es-AR" sz="1400" dirty="0"/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endParaRPr lang="es-AR" sz="15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27EF45-3B24-4E3E-BF9B-85BC39C1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3" y="2692400"/>
            <a:ext cx="3619980" cy="37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Caso Empresa Fabril – Aplicación Ejemplo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238125" y="1458596"/>
            <a:ext cx="1962150" cy="4846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MODELO DE STOCK </a:t>
            </a:r>
            <a:endParaRPr lang="es-AR" sz="1400" dirty="0"/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endParaRPr lang="es-AR" sz="15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4B5B4C5-F881-4DBD-816F-703B19DBD9AB}"/>
              </a:ext>
            </a:extLst>
          </p:cNvPr>
          <p:cNvSpPr/>
          <p:nvPr/>
        </p:nvSpPr>
        <p:spPr>
          <a:xfrm>
            <a:off x="2837215" y="2482182"/>
            <a:ext cx="5977261" cy="1083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St</a:t>
            </a:r>
            <a:r>
              <a:rPr lang="es-AR" dirty="0"/>
              <a:t> Final (t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r>
              <a:rPr lang="es-AR" dirty="0"/>
              <a:t> = </a:t>
            </a:r>
            <a:r>
              <a:rPr lang="es-AR" dirty="0" err="1"/>
              <a:t>St</a:t>
            </a:r>
            <a:r>
              <a:rPr lang="es-AR" dirty="0"/>
              <a:t> Inicial (t) + PP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r>
              <a:rPr lang="es-AR" dirty="0"/>
              <a:t> - DDIC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r>
              <a:rPr lang="es-AR" dirty="0"/>
              <a:t>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88CF2A23-976E-4C0B-9F93-AC4422F8F278}"/>
              </a:ext>
            </a:extLst>
          </p:cNvPr>
          <p:cNvSpPr/>
          <p:nvPr/>
        </p:nvSpPr>
        <p:spPr>
          <a:xfrm>
            <a:off x="2134985" y="2820263"/>
            <a:ext cx="53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EA7B876-95FF-4A78-BA81-8AF39C069D81}"/>
              </a:ext>
            </a:extLst>
          </p:cNvPr>
          <p:cNvSpPr/>
          <p:nvPr/>
        </p:nvSpPr>
        <p:spPr>
          <a:xfrm>
            <a:off x="8984693" y="2820263"/>
            <a:ext cx="5320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3982FB-E113-4FCF-A903-B6967B71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0" y="4731862"/>
            <a:ext cx="2359977" cy="11837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5CD873-F155-479E-9B3A-AB2E3DDE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5" y="4292037"/>
            <a:ext cx="3684575" cy="20633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CF1511-9D19-4763-A739-9D4FC48F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124" y="4306691"/>
            <a:ext cx="3329149" cy="2048707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D0FAB14-24C1-4655-A487-52B5EB607C22}"/>
              </a:ext>
            </a:extLst>
          </p:cNvPr>
          <p:cNvSpPr/>
          <p:nvPr/>
        </p:nvSpPr>
        <p:spPr>
          <a:xfrm>
            <a:off x="4397375" y="5194458"/>
            <a:ext cx="550680" cy="27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B2EF4D25-E377-4FF6-802E-FEEBA155A896}"/>
              </a:ext>
            </a:extLst>
          </p:cNvPr>
          <p:cNvSpPr/>
          <p:nvPr/>
        </p:nvSpPr>
        <p:spPr>
          <a:xfrm>
            <a:off x="7772490" y="5194458"/>
            <a:ext cx="550680" cy="313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6402C1-269F-4908-B6A3-71C387DC0E3C}"/>
              </a:ext>
            </a:extLst>
          </p:cNvPr>
          <p:cNvSpPr txBox="1"/>
          <p:nvPr/>
        </p:nvSpPr>
        <p:spPr>
          <a:xfrm>
            <a:off x="9686925" y="2387228"/>
            <a:ext cx="2332240" cy="12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/>
              <a:t>Demanda Diaria de Insumo Crítico (DDIC)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CC2790-9111-4556-A8EC-EC242EE52817}"/>
              </a:ext>
            </a:extLst>
          </p:cNvPr>
          <p:cNvSpPr txBox="1"/>
          <p:nvPr/>
        </p:nvSpPr>
        <p:spPr>
          <a:xfrm>
            <a:off x="172835" y="2590739"/>
            <a:ext cx="1962150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/>
              <a:t>Pedido Proveedor (PP)</a:t>
            </a:r>
          </a:p>
        </p:txBody>
      </p:sp>
    </p:spTree>
    <p:extLst>
      <p:ext uri="{BB962C8B-B14F-4D97-AF65-F5344CB8AC3E}">
        <p14:creationId xmlns:p14="http://schemas.microsoft.com/office/powerpoint/2010/main" val="24886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Caso Empresa Fabril – Aplicación Ejemplo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5305424" y="3548504"/>
            <a:ext cx="6724651" cy="3138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400" b="1" dirty="0"/>
              <a:t>Variables Intervinientes: </a:t>
            </a:r>
            <a:endParaRPr lang="es-AR" sz="1400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400" dirty="0"/>
              <a:t>a) Demanda Diaria de Insumo Crítico (Aleatoria. Exógena - Dato – No controlable)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400" dirty="0"/>
              <a:t>b) Demora de entrega del proveedor (Aleatoria. Exógena - Dato – No controlable)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400" i="1" dirty="0"/>
              <a:t>Otras variables: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r>
              <a:rPr lang="es-AR" sz="1400" dirty="0"/>
              <a:t>Punto de emisión de pedido PE (de control).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r>
              <a:rPr lang="es-AR" sz="1400" dirty="0"/>
              <a:t>Pedido (cantidad) Proveedor (de control)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r>
              <a:rPr lang="es-AR" sz="1400" dirty="0"/>
              <a:t>Costos (Exógena - Dato – No controlable)</a:t>
            </a:r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endParaRPr lang="es-AR" sz="1400" dirty="0"/>
          </a:p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endParaRPr lang="es-AR" sz="15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7778AE-738E-4B03-B8D2-FBDAB9A55A1B}"/>
              </a:ext>
            </a:extLst>
          </p:cNvPr>
          <p:cNvSpPr txBox="1"/>
          <p:nvPr/>
        </p:nvSpPr>
        <p:spPr>
          <a:xfrm>
            <a:off x="104297" y="1377080"/>
            <a:ext cx="71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 acuerdo a los límites del modelo, las variables se clasifican en: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EB0AFD-A570-4DFC-8069-EE9752C4E6A0}"/>
              </a:ext>
            </a:extLst>
          </p:cNvPr>
          <p:cNvSpPr txBox="1"/>
          <p:nvPr/>
        </p:nvSpPr>
        <p:spPr>
          <a:xfrm>
            <a:off x="190022" y="2903594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Variables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D766AC-7566-40A4-9579-DB07C9E21880}"/>
              </a:ext>
            </a:extLst>
          </p:cNvPr>
          <p:cNvSpPr txBox="1"/>
          <p:nvPr/>
        </p:nvSpPr>
        <p:spPr>
          <a:xfrm>
            <a:off x="1525166" y="2290532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Exógenas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DEFDFF-2667-4267-8EFA-5AFB5E47A87E}"/>
              </a:ext>
            </a:extLst>
          </p:cNvPr>
          <p:cNvSpPr txBox="1"/>
          <p:nvPr/>
        </p:nvSpPr>
        <p:spPr>
          <a:xfrm>
            <a:off x="1525166" y="36190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Endógenas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C24760-CA94-4F14-93B6-DAC373FA9E61}"/>
              </a:ext>
            </a:extLst>
          </p:cNvPr>
          <p:cNvSpPr txBox="1"/>
          <p:nvPr/>
        </p:nvSpPr>
        <p:spPr>
          <a:xfrm>
            <a:off x="3514746" y="1958951"/>
            <a:ext cx="391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Controlables – Variables de control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860138-28B9-4DDE-857D-78AF4FEF37F3}"/>
              </a:ext>
            </a:extLst>
          </p:cNvPr>
          <p:cNvSpPr txBox="1"/>
          <p:nvPr/>
        </p:nvSpPr>
        <p:spPr>
          <a:xfrm>
            <a:off x="3514746" y="261593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 controlables -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488B33-1FCE-4D64-8ECE-A9A1446BBB94}"/>
              </a:ext>
            </a:extLst>
          </p:cNvPr>
          <p:cNvSpPr txBox="1"/>
          <p:nvPr/>
        </p:nvSpPr>
        <p:spPr>
          <a:xfrm>
            <a:off x="3514746" y="336285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Estado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6F7ECB-5A81-4171-91A3-897D9E690209}"/>
              </a:ext>
            </a:extLst>
          </p:cNvPr>
          <p:cNvSpPr txBox="1"/>
          <p:nvPr/>
        </p:nvSpPr>
        <p:spPr>
          <a:xfrm>
            <a:off x="3514746" y="401984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Resultado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991D048-5F20-49D8-A79D-B62F3139406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337324" y="2475198"/>
            <a:ext cx="187842" cy="6130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75E60DA-0FEF-49BF-8963-B7037524777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337324" y="3088260"/>
            <a:ext cx="187842" cy="7154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D1EACFC-8514-4D5F-9796-623EB0B3EB2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706195" y="2143617"/>
            <a:ext cx="808551" cy="3315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C9E2EB7-0839-4B7A-95DF-BE33817B10B8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706195" y="2475198"/>
            <a:ext cx="808551" cy="3254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9EBF1E7-8F7D-4B28-9FB1-43251623A7C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69701" y="3547521"/>
            <a:ext cx="645045" cy="2561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79A6BD4-CB3E-40FD-ABE3-70F25DE13B3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869701" y="3803701"/>
            <a:ext cx="645045" cy="4008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E44D8C39-6902-402B-927E-4EE0644B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4738618"/>
            <a:ext cx="3028950" cy="151447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A1CD39C-4F5E-4DBA-A59E-E010CD678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749" y="1527833"/>
            <a:ext cx="3143352" cy="20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Caso Empresa Fabril – Aplicación Ejemplo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238124" y="1458596"/>
            <a:ext cx="7513955" cy="278828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ETAPAS ESTUDIO DE SIMULACIÓN: 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4. Colección de datos: </a:t>
            </a:r>
            <a:r>
              <a:rPr lang="es-AR" sz="1500" dirty="0"/>
              <a:t>Análisis de los registros.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a) Demanda Diaria de Insumo Crítico:</a:t>
            </a:r>
            <a:r>
              <a:rPr lang="es-AR" sz="1500" dirty="0"/>
              <a:t> Se toman los registros de requerimientos diario desde producción. Se disponen de 50 datos de los últimos 50 días.</a:t>
            </a:r>
            <a:endParaRPr lang="es-AR" sz="1500" b="1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b) Demora de entrega del proveedor: </a:t>
            </a:r>
            <a:r>
              <a:rPr lang="es-AR" sz="1500" dirty="0"/>
              <a:t>Se obtienen utilizando los tiempos entre momento de pedido (fecha del mail) y el registro de recepción (en el remito).</a:t>
            </a:r>
            <a:endParaRPr lang="es-AR" sz="1500" b="1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b="1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D96A16-6C1C-4918-BA72-42719005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830" y="5194160"/>
            <a:ext cx="2534055" cy="1349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F5F6AE-6B72-4F17-8CB4-87B042714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42" y="4033520"/>
            <a:ext cx="2144447" cy="2654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032190-25D5-4B7D-B503-32984B05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718" y="1315879"/>
            <a:ext cx="2854185" cy="36949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935CA2-9198-447E-BF07-508EB71FE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365" y="4377810"/>
            <a:ext cx="3509709" cy="19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 fontScale="90000"/>
          </a:bodyPr>
          <a:lstStyle/>
          <a:p>
            <a:r>
              <a:rPr lang="es-AR" b="1" dirty="0"/>
              <a:t>Determinación Distribución de Probabilidad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248284" y="4607085"/>
            <a:ext cx="5542916" cy="18889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b) Demora de entrega del proveedor: </a:t>
            </a:r>
            <a:r>
              <a:rPr lang="es-AR" sz="1500" dirty="0"/>
              <a:t>mediante los registros y el uso del </a:t>
            </a:r>
            <a:r>
              <a:rPr lang="es-AR" sz="1500" dirty="0" err="1"/>
              <a:t>Stat</a:t>
            </a:r>
            <a:r>
              <a:rPr lang="es-AR" sz="1500" dirty="0"/>
              <a:t> </a:t>
            </a:r>
            <a:r>
              <a:rPr lang="es-AR" sz="1500" dirty="0" err="1"/>
              <a:t>Fit</a:t>
            </a:r>
            <a:r>
              <a:rPr lang="es-AR" sz="1500" dirty="0"/>
              <a:t>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Determinados que la </a:t>
            </a:r>
            <a:r>
              <a:rPr lang="es-AR" sz="1500" u="sng" dirty="0"/>
              <a:t>Distribución Uniforme</a:t>
            </a:r>
            <a:r>
              <a:rPr lang="es-AR" sz="1500" dirty="0"/>
              <a:t> entre 7 y 14 no pude ser rechazada con </a:t>
            </a:r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A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0.05</a:t>
            </a:r>
            <a:endParaRPr lang="es-AR" sz="1500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75F06E-82B7-4E3E-8EDB-AC95415E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91" y="4854995"/>
            <a:ext cx="5838825" cy="1641055"/>
          </a:xfrm>
          <a:prstGeom prst="rect">
            <a:avLst/>
          </a:prstGeom>
        </p:spPr>
      </p:pic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87A3CCAB-5A4A-4EFF-88F0-D57EE846BF94}"/>
              </a:ext>
            </a:extLst>
          </p:cNvPr>
          <p:cNvSpPr txBox="1">
            <a:spLocks/>
          </p:cNvSpPr>
          <p:nvPr/>
        </p:nvSpPr>
        <p:spPr>
          <a:xfrm>
            <a:off x="248284" y="1701960"/>
            <a:ext cx="5542916" cy="18889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a) Demanda Diaria de Insumo Crítico: </a:t>
            </a:r>
            <a:r>
              <a:rPr lang="es-AR" sz="1500" dirty="0"/>
              <a:t>mediante los registros y el uso del </a:t>
            </a:r>
            <a:r>
              <a:rPr lang="es-AR" sz="1500" dirty="0" err="1"/>
              <a:t>Stat</a:t>
            </a:r>
            <a:r>
              <a:rPr lang="es-AR" sz="1500" dirty="0"/>
              <a:t> </a:t>
            </a:r>
            <a:r>
              <a:rPr lang="es-AR" sz="1500" dirty="0" err="1"/>
              <a:t>Fit</a:t>
            </a:r>
            <a:r>
              <a:rPr lang="es-AR" sz="1500" dirty="0"/>
              <a:t>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Determinados que la </a:t>
            </a:r>
            <a:r>
              <a:rPr lang="es-AR" sz="1500" u="sng" dirty="0"/>
              <a:t>Distribución Exponencial</a:t>
            </a:r>
            <a:r>
              <a:rPr lang="es-A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1500" dirty="0"/>
              <a:t>con valor medio de la distribución = 36,6 (</a:t>
            </a:r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A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0.027322404) </a:t>
            </a:r>
            <a:r>
              <a:rPr lang="es-AR" sz="1500" dirty="0"/>
              <a:t>no pude ser rechazada con </a:t>
            </a:r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A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0.05</a:t>
            </a:r>
            <a:endParaRPr lang="es-AR" sz="1500" dirty="0"/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8F31FE1-03E4-4420-9617-28AFFE45BCDD}"/>
              </a:ext>
            </a:extLst>
          </p:cNvPr>
          <p:cNvCxnSpPr>
            <a:cxnSpLocks/>
          </p:cNvCxnSpPr>
          <p:nvPr/>
        </p:nvCxnSpPr>
        <p:spPr>
          <a:xfrm>
            <a:off x="5581650" y="5781675"/>
            <a:ext cx="205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21B2E4B1-2CD3-4238-ADCF-6934ABF86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30" y="1873255"/>
            <a:ext cx="5894586" cy="1490656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4766C5-AFDC-40C0-9B49-F4F6D69FC4BC}"/>
              </a:ext>
            </a:extLst>
          </p:cNvPr>
          <p:cNvCxnSpPr>
            <a:cxnSpLocks/>
          </p:cNvCxnSpPr>
          <p:nvPr/>
        </p:nvCxnSpPr>
        <p:spPr>
          <a:xfrm flipV="1">
            <a:off x="5581650" y="2838450"/>
            <a:ext cx="2057400" cy="66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Generación de Variables Aleatorias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248284" y="2347747"/>
            <a:ext cx="7600317" cy="6030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La función de densidad de las variables aleatorias exponenciales con media = 1/</a:t>
            </a:r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A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es: </a:t>
            </a:r>
            <a:endParaRPr lang="es-AR" sz="1500" dirty="0"/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87A3CCAB-5A4A-4EFF-88F0-D57EE846BF94}"/>
              </a:ext>
            </a:extLst>
          </p:cNvPr>
          <p:cNvSpPr txBox="1">
            <a:spLocks/>
          </p:cNvSpPr>
          <p:nvPr/>
        </p:nvSpPr>
        <p:spPr>
          <a:xfrm>
            <a:off x="248284" y="1450289"/>
            <a:ext cx="11305541" cy="8974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60000"/>
              </a:lnSpc>
              <a:spcBef>
                <a:spcPts val="600"/>
              </a:spcBef>
              <a:buAutoNum type="alphaLcParenR"/>
            </a:pPr>
            <a:r>
              <a:rPr lang="es-AR" sz="1500" b="1" dirty="0"/>
              <a:t>Distribución Exponencial: </a:t>
            </a:r>
            <a:r>
              <a:rPr lang="es-AR" sz="1500" dirty="0"/>
              <a:t>precisamos generar los valores para la variable aleatoria DDIC que responde a una Distribución Exponencial con media = 36,6. </a:t>
            </a:r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A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0.027322404</a:t>
            </a:r>
            <a:endParaRPr lang="es-AR" sz="15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04B6DD3-8A35-472D-8D3B-B75DC6A4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5" y="2131687"/>
            <a:ext cx="3505200" cy="819150"/>
          </a:xfrm>
          <a:prstGeom prst="rect">
            <a:avLst/>
          </a:prstGeom>
        </p:spPr>
      </p:pic>
      <p:sp>
        <p:nvSpPr>
          <p:cNvPr id="24" name="Marcador de posición de contenido 13">
            <a:extLst>
              <a:ext uri="{FF2B5EF4-FFF2-40B4-BE49-F238E27FC236}">
                <a16:creationId xmlns:a16="http://schemas.microsoft.com/office/drawing/2014/main" id="{50BCCC8E-592B-4D63-BA5B-D212F6096A2E}"/>
              </a:ext>
            </a:extLst>
          </p:cNvPr>
          <p:cNvSpPr txBox="1">
            <a:spLocks/>
          </p:cNvSpPr>
          <p:nvPr/>
        </p:nvSpPr>
        <p:spPr>
          <a:xfrm>
            <a:off x="248284" y="2871622"/>
            <a:ext cx="6123941" cy="6030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Siguiendo el procedimiento se obtiene la Acumulada por integración: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2FE743F-D962-45E5-A234-69E3BA7EA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807781"/>
            <a:ext cx="5248275" cy="730772"/>
          </a:xfrm>
          <a:prstGeom prst="rect">
            <a:avLst/>
          </a:prstGeom>
        </p:spPr>
      </p:pic>
      <p:sp>
        <p:nvSpPr>
          <p:cNvPr id="27" name="Marcador de posición de contenido 13">
            <a:extLst>
              <a:ext uri="{FF2B5EF4-FFF2-40B4-BE49-F238E27FC236}">
                <a16:creationId xmlns:a16="http://schemas.microsoft.com/office/drawing/2014/main" id="{F44C06B8-AF2E-4213-BD73-CF343E431FE9}"/>
              </a:ext>
            </a:extLst>
          </p:cNvPr>
          <p:cNvSpPr txBox="1">
            <a:spLocks/>
          </p:cNvSpPr>
          <p:nvPr/>
        </p:nvSpPr>
        <p:spPr>
          <a:xfrm>
            <a:off x="248285" y="3562381"/>
            <a:ext cx="5047616" cy="5000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Igualando </a:t>
            </a:r>
            <a:r>
              <a:rPr lang="es-AR" sz="1500" i="1" dirty="0"/>
              <a:t>F(x) </a:t>
            </a:r>
            <a:r>
              <a:rPr lang="es-AR" sz="1500" dirty="0"/>
              <a:t>con el número aleatorio r, y despejando x: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2E0CA291-B1F2-4484-BF5D-F977B5E5D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5" y="4267231"/>
            <a:ext cx="2438400" cy="84772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460E9CA-EE39-4250-9818-196596731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25" y="4191030"/>
            <a:ext cx="2009775" cy="1000125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A11F687-7685-41C9-A9E2-1284968FD503}"/>
              </a:ext>
            </a:extLst>
          </p:cNvPr>
          <p:cNvCxnSpPr>
            <a:cxnSpLocks/>
          </p:cNvCxnSpPr>
          <p:nvPr/>
        </p:nvCxnSpPr>
        <p:spPr>
          <a:xfrm>
            <a:off x="5219700" y="4691092"/>
            <a:ext cx="9620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posición de contenido 13">
            <a:extLst>
              <a:ext uri="{FF2B5EF4-FFF2-40B4-BE49-F238E27FC236}">
                <a16:creationId xmlns:a16="http://schemas.microsoft.com/office/drawing/2014/main" id="{D3B14A61-272E-46B8-9D5D-ABB09640726F}"/>
              </a:ext>
            </a:extLst>
          </p:cNvPr>
          <p:cNvSpPr txBox="1">
            <a:spLocks/>
          </p:cNvSpPr>
          <p:nvPr/>
        </p:nvSpPr>
        <p:spPr>
          <a:xfrm>
            <a:off x="1562898" y="5521869"/>
            <a:ext cx="3399790" cy="5000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De manera que el generador a utilizar: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90D1453-4A69-49BC-B1C4-48C23CB72BC0}"/>
              </a:ext>
            </a:extLst>
          </p:cNvPr>
          <p:cNvSpPr txBox="1"/>
          <p:nvPr/>
        </p:nvSpPr>
        <p:spPr>
          <a:xfrm>
            <a:off x="5410248" y="543628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93B57F6-1E59-4D47-989B-02B717BEE67E}"/>
              </a:ext>
            </a:extLst>
          </p:cNvPr>
          <p:cNvSpPr txBox="1"/>
          <p:nvPr/>
        </p:nvSpPr>
        <p:spPr>
          <a:xfrm>
            <a:off x="5613141" y="5907473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i="1" dirty="0"/>
              <a:t>i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B87F88-69F1-4DF2-85EE-695DB1D80AA6}"/>
              </a:ext>
            </a:extLst>
          </p:cNvPr>
          <p:cNvSpPr txBox="1"/>
          <p:nvPr/>
        </p:nvSpPr>
        <p:spPr>
          <a:xfrm>
            <a:off x="5973922" y="5721664"/>
            <a:ext cx="396262" cy="37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6C28784-76CC-4032-A08C-A1E884262C88}"/>
              </a:ext>
            </a:extLst>
          </p:cNvPr>
          <p:cNvSpPr txBox="1"/>
          <p:nvPr/>
        </p:nvSpPr>
        <p:spPr>
          <a:xfrm>
            <a:off x="6503017" y="5658966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-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2D408E-23BB-401E-82C7-2A3A120732C3}"/>
              </a:ext>
            </a:extLst>
          </p:cNvPr>
          <p:cNvSpPr txBox="1"/>
          <p:nvPr/>
        </p:nvSpPr>
        <p:spPr>
          <a:xfrm>
            <a:off x="7090163" y="5375585"/>
            <a:ext cx="99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err="1">
                <a:solidFill>
                  <a:srgbClr val="002060"/>
                </a:solidFill>
              </a:rPr>
              <a:t>Ln</a:t>
            </a:r>
            <a:r>
              <a:rPr lang="es-AR" sz="3600" dirty="0">
                <a:solidFill>
                  <a:srgbClr val="002060"/>
                </a:solidFill>
              </a:rPr>
              <a:t> 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C650E8C-8961-4DB3-A8FB-F20452F6068A}"/>
              </a:ext>
            </a:extLst>
          </p:cNvPr>
          <p:cNvSpPr txBox="1"/>
          <p:nvPr/>
        </p:nvSpPr>
        <p:spPr>
          <a:xfrm>
            <a:off x="7903410" y="5689743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i="1" dirty="0"/>
              <a:t>i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1A544E-4003-4C7A-9A13-E59666810D87}"/>
              </a:ext>
            </a:extLst>
          </p:cNvPr>
          <p:cNvCxnSpPr/>
          <p:nvPr/>
        </p:nvCxnSpPr>
        <p:spPr>
          <a:xfrm>
            <a:off x="6962775" y="5920576"/>
            <a:ext cx="12954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78BA8A3-44B1-4A9A-A096-00C2B7D72DAB}"/>
              </a:ext>
            </a:extLst>
          </p:cNvPr>
          <p:cNvSpPr/>
          <p:nvPr/>
        </p:nvSpPr>
        <p:spPr>
          <a:xfrm>
            <a:off x="7403927" y="5966744"/>
            <a:ext cx="409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s-AR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447674"/>
            <a:ext cx="7791450" cy="725487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Generación de Variables Aleatorias</a:t>
            </a:r>
            <a:endParaRPr lang="es-ES" b="1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6EB61367-4D5F-423A-9293-B9B68CAC0E82}"/>
              </a:ext>
            </a:extLst>
          </p:cNvPr>
          <p:cNvSpPr txBox="1">
            <a:spLocks/>
          </p:cNvSpPr>
          <p:nvPr/>
        </p:nvSpPr>
        <p:spPr>
          <a:xfrm>
            <a:off x="448308" y="1454310"/>
            <a:ext cx="11153141" cy="9174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b="1" dirty="0"/>
              <a:t>b) Distribución Uniforme : </a:t>
            </a:r>
            <a:r>
              <a:rPr lang="es-AR" sz="1500" dirty="0"/>
              <a:t>precisamos generar valores para la variable aleatoria Demora de entrega del proveedor que responde a una Distribución Uniforme entre 7 y 14.</a:t>
            </a:r>
          </a:p>
          <a:p>
            <a:pPr algn="just">
              <a:lnSpc>
                <a:spcPct val="160000"/>
              </a:lnSpc>
              <a:spcBef>
                <a:spcPts val="600"/>
              </a:spcBef>
            </a:pPr>
            <a:endParaRPr lang="es-AR" sz="15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A6B091-78AD-4C38-A704-55A973E1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9" y="2961767"/>
            <a:ext cx="4405312" cy="19310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DDB407F-58A3-4B6F-A50A-B5BA2FE3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050" y="3816271"/>
            <a:ext cx="2514600" cy="838200"/>
          </a:xfrm>
          <a:prstGeom prst="rect">
            <a:avLst/>
          </a:prstGeom>
        </p:spPr>
      </p:pic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66D4708C-7F8D-4F74-84E3-E582906F00EC}"/>
              </a:ext>
            </a:extLst>
          </p:cNvPr>
          <p:cNvSpPr txBox="1">
            <a:spLocks/>
          </p:cNvSpPr>
          <p:nvPr/>
        </p:nvSpPr>
        <p:spPr>
          <a:xfrm>
            <a:off x="257809" y="2438640"/>
            <a:ext cx="7600317" cy="6030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A partir de la función de densidad de las variables aleatorias uniformes entre </a:t>
            </a:r>
            <a:r>
              <a:rPr lang="es-AR" sz="1500" i="1" dirty="0"/>
              <a:t>a</a:t>
            </a:r>
            <a:r>
              <a:rPr lang="es-AR" sz="1500" dirty="0"/>
              <a:t> y </a:t>
            </a:r>
            <a:r>
              <a:rPr lang="es-AR" sz="1500" i="1" dirty="0"/>
              <a:t>b </a:t>
            </a:r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D90671C4-009D-44AA-B2D1-EB9CB7EB8253}"/>
              </a:ext>
            </a:extLst>
          </p:cNvPr>
          <p:cNvSpPr txBox="1">
            <a:spLocks/>
          </p:cNvSpPr>
          <p:nvPr/>
        </p:nvSpPr>
        <p:spPr>
          <a:xfrm>
            <a:off x="6372542" y="3217226"/>
            <a:ext cx="5047616" cy="5000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600"/>
              </a:spcBef>
            </a:pPr>
            <a:r>
              <a:rPr lang="es-AR" sz="1500" dirty="0"/>
              <a:t>Igualando </a:t>
            </a:r>
            <a:r>
              <a:rPr lang="es-AR" sz="1500" i="1" dirty="0"/>
              <a:t>F(x) </a:t>
            </a:r>
            <a:r>
              <a:rPr lang="es-AR" sz="1500" dirty="0"/>
              <a:t>con el número aleatorio r, y despejando x: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6486DCF-92E5-443F-B74B-F15182BF1143}"/>
              </a:ext>
            </a:extLst>
          </p:cNvPr>
          <p:cNvSpPr/>
          <p:nvPr/>
        </p:nvSpPr>
        <p:spPr>
          <a:xfrm>
            <a:off x="5117592" y="37172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2E24A-8B2F-4B68-AF47-7EE85EE8E3BE}"/>
              </a:ext>
            </a:extLst>
          </p:cNvPr>
          <p:cNvSpPr txBox="1"/>
          <p:nvPr/>
        </p:nvSpPr>
        <p:spPr>
          <a:xfrm>
            <a:off x="439100" y="5046658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 nuestro caso: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A2390BD-9E67-4986-9F79-14F704968C1F}"/>
              </a:ext>
            </a:extLst>
          </p:cNvPr>
          <p:cNvSpPr txBox="1"/>
          <p:nvPr/>
        </p:nvSpPr>
        <p:spPr>
          <a:xfrm>
            <a:off x="552940" y="5534025"/>
            <a:ext cx="6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a= 7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337A3F-09F2-4825-892B-DED5A254B78E}"/>
              </a:ext>
            </a:extLst>
          </p:cNvPr>
          <p:cNvSpPr txBox="1"/>
          <p:nvPr/>
        </p:nvSpPr>
        <p:spPr>
          <a:xfrm>
            <a:off x="497732" y="5990674"/>
            <a:ext cx="77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b= 14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E4F8EA-C35A-4533-B9B8-B7A99DD4A162}"/>
              </a:ext>
            </a:extLst>
          </p:cNvPr>
          <p:cNvSpPr txBox="1"/>
          <p:nvPr/>
        </p:nvSpPr>
        <p:spPr>
          <a:xfrm>
            <a:off x="5487350" y="5441692"/>
            <a:ext cx="4437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Por lo que el generador es: </a:t>
            </a:r>
            <a:r>
              <a:rPr lang="es-AR" dirty="0">
                <a:solidFill>
                  <a:srgbClr val="002060"/>
                </a:solidFill>
                <a:highlight>
                  <a:srgbClr val="FFFF00"/>
                </a:highlight>
              </a:rPr>
              <a:t>X</a:t>
            </a:r>
            <a:r>
              <a:rPr lang="es-AR" sz="1100" dirty="0">
                <a:solidFill>
                  <a:srgbClr val="002060"/>
                </a:solidFill>
                <a:highlight>
                  <a:srgbClr val="FFFF00"/>
                </a:highlight>
              </a:rPr>
              <a:t>i</a:t>
            </a:r>
            <a:r>
              <a:rPr lang="es-AR" dirty="0">
                <a:solidFill>
                  <a:srgbClr val="002060"/>
                </a:solidFill>
                <a:highlight>
                  <a:srgbClr val="FFFF00"/>
                </a:highlight>
              </a:rPr>
              <a:t>= 7 + 7 * </a:t>
            </a:r>
            <a:r>
              <a:rPr lang="es-AR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r</a:t>
            </a:r>
            <a:r>
              <a:rPr lang="es-AR" sz="1100" dirty="0" err="1">
                <a:solidFill>
                  <a:srgbClr val="002060"/>
                </a:solidFill>
                <a:highlight>
                  <a:srgbClr val="FFFF00"/>
                </a:highlight>
              </a:rPr>
              <a:t>i</a:t>
            </a:r>
            <a:endParaRPr lang="es-AR" sz="11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49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Panorámica</PresentationFormat>
  <Paragraphs>77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Euphemia</vt:lpstr>
      <vt:lpstr>Plantagenet Cherokee</vt:lpstr>
      <vt:lpstr>Times New Roman</vt:lpstr>
      <vt:lpstr>Wingdings</vt:lpstr>
      <vt:lpstr>Literatura académica 16 × 9</vt:lpstr>
      <vt:lpstr>SIMULACIÓN</vt:lpstr>
      <vt:lpstr>Caso Empresa Fabril – Aplicación Ejemplo</vt:lpstr>
      <vt:lpstr>Caso Empresa Fabril – Aplicación Ejemplo</vt:lpstr>
      <vt:lpstr>Caso Empresa Fabril – Aplicación Ejemplo</vt:lpstr>
      <vt:lpstr>Caso Empresa Fabril – Aplicación Ejemplo</vt:lpstr>
      <vt:lpstr>Caso Empresa Fabril – Aplicación Ejemplo</vt:lpstr>
      <vt:lpstr>Determinación Distribución de Probabilidad</vt:lpstr>
      <vt:lpstr>Generación de Variables Aleatorias</vt:lpstr>
      <vt:lpstr>Generación de Variables Aleatorias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2020-04-03T02:46:22Z</dcterms:created>
  <dcterms:modified xsi:type="dcterms:W3CDTF">2020-04-05T14:15:32Z</dcterms:modified>
</cp:coreProperties>
</file>